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6" r:id="rId6"/>
    <p:sldMasterId id="2147483847" r:id="rId7"/>
  </p:sldMasterIdLst>
  <p:notesMasterIdLst>
    <p:notesMasterId r:id="rId34"/>
  </p:notesMasterIdLst>
  <p:handoutMasterIdLst>
    <p:handoutMasterId r:id="rId35"/>
  </p:handoutMasterIdLst>
  <p:sldIdLst>
    <p:sldId id="325" r:id="rId8"/>
    <p:sldId id="818" r:id="rId9"/>
    <p:sldId id="755" r:id="rId10"/>
    <p:sldId id="783" r:id="rId11"/>
    <p:sldId id="819" r:id="rId12"/>
    <p:sldId id="832" r:id="rId13"/>
    <p:sldId id="824" r:id="rId14"/>
    <p:sldId id="878" r:id="rId15"/>
    <p:sldId id="879" r:id="rId16"/>
    <p:sldId id="880" r:id="rId17"/>
    <p:sldId id="882" r:id="rId18"/>
    <p:sldId id="812" r:id="rId19"/>
    <p:sldId id="841" r:id="rId20"/>
    <p:sldId id="888" r:id="rId21"/>
    <p:sldId id="811" r:id="rId22"/>
    <p:sldId id="847" r:id="rId23"/>
    <p:sldId id="777" r:id="rId24"/>
    <p:sldId id="887" r:id="rId25"/>
    <p:sldId id="779" r:id="rId26"/>
    <p:sldId id="884" r:id="rId27"/>
    <p:sldId id="885" r:id="rId28"/>
    <p:sldId id="886" r:id="rId29"/>
    <p:sldId id="889" r:id="rId30"/>
    <p:sldId id="881" r:id="rId31"/>
    <p:sldId id="877" r:id="rId32"/>
    <p:sldId id="351" r:id="rId33"/>
  </p:sldIdLst>
  <p:sldSz cx="9144000" cy="5143500" type="screen16x9"/>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052" userDrawn="1">
          <p15:clr>
            <a:srgbClr val="A4A3A4"/>
          </p15:clr>
        </p15:guide>
        <p15:guide id="2" orient="horz" pos="276" userDrawn="1">
          <p15:clr>
            <a:srgbClr val="A4A3A4"/>
          </p15:clr>
        </p15:guide>
        <p15:guide id="3" orient="horz" pos="852" userDrawn="1">
          <p15:clr>
            <a:srgbClr val="A4A3A4"/>
          </p15:clr>
        </p15:guide>
        <p15:guide id="4" orient="horz" pos="2820" userDrawn="1">
          <p15:clr>
            <a:srgbClr val="A4A3A4"/>
          </p15:clr>
        </p15:guide>
        <p15:guide id="5" pos="5664" userDrawn="1">
          <p15:clr>
            <a:srgbClr val="A4A3A4"/>
          </p15:clr>
        </p15:guide>
        <p15:guide id="6" pos="4512" userDrawn="1">
          <p15:clr>
            <a:srgbClr val="A4A3A4"/>
          </p15:clr>
        </p15:guide>
        <p15:guide id="7" orient="horz" pos="10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ffrey Kwan" initials="GK" lastIdx="13" clrIdx="0">
    <p:extLst>
      <p:ext uri="{19B8F6BF-5375-455C-9EA6-DF929625EA0E}">
        <p15:presenceInfo xmlns:p15="http://schemas.microsoft.com/office/powerpoint/2012/main" userId="Geoffrey Kwan" providerId="None"/>
      </p:ext>
    </p:extLst>
  </p:cmAuthor>
  <p:cmAuthor id="2" name="Szilvia Sramko" initials="SS" lastIdx="10" clrIdx="1">
    <p:extLst>
      <p:ext uri="{19B8F6BF-5375-455C-9EA6-DF929625EA0E}">
        <p15:presenceInfo xmlns:p15="http://schemas.microsoft.com/office/powerpoint/2012/main" userId="S-1-5-21-1801674531-1972579041-839522115-13475" providerId="AD"/>
      </p:ext>
    </p:extLst>
  </p:cmAuthor>
  <p:cmAuthor id="3" name="Diane Jules" initials="DJ" lastIdx="7" clrIdx="2">
    <p:extLst>
      <p:ext uri="{19B8F6BF-5375-455C-9EA6-DF929625EA0E}">
        <p15:presenceInfo xmlns:p15="http://schemas.microsoft.com/office/powerpoint/2012/main" userId="S-1-5-21-1801674531-1972579041-839522115-7232" providerId="AD"/>
      </p:ext>
    </p:extLst>
  </p:cmAuthor>
  <p:cmAuthor id="4" name="Geoff Kwan" initials="GK" lastIdx="5" clrIdx="3">
    <p:extLst>
      <p:ext uri="{19B8F6BF-5375-455C-9EA6-DF929625EA0E}">
        <p15:presenceInfo xmlns:p15="http://schemas.microsoft.com/office/powerpoint/2012/main" userId="S-1-5-21-1801674531-1972579041-839522115-13415" providerId="AD"/>
      </p:ext>
    </p:extLst>
  </p:cmAuthor>
  <p:cmAuthor id="5" name="Patricia Mulvaney" initials="PM" lastIdx="20" clrIdx="4">
    <p:extLst>
      <p:ext uri="{19B8F6BF-5375-455C-9EA6-DF929625EA0E}">
        <p15:presenceInfo xmlns:p15="http://schemas.microsoft.com/office/powerpoint/2012/main" userId="Patricia Mulvaney" providerId="None"/>
      </p:ext>
    </p:extLst>
  </p:cmAuthor>
  <p:cmAuthor id="6" name="Patricia Mulvaney" initials="PM [2]" lastIdx="3" clrIdx="5">
    <p:extLst>
      <p:ext uri="{19B8F6BF-5375-455C-9EA6-DF929625EA0E}">
        <p15:presenceInfo xmlns:p15="http://schemas.microsoft.com/office/powerpoint/2012/main" userId="S-1-5-21-372416507-3140574786-2943197521-18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6"/>
    <a:srgbClr val="159D4A"/>
    <a:srgbClr val="0050B0"/>
    <a:srgbClr val="A689F0"/>
    <a:srgbClr val="9740DC"/>
    <a:srgbClr val="006464"/>
    <a:srgbClr val="013C80"/>
    <a:srgbClr val="D2E7CF"/>
    <a:srgbClr val="FF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3"/>
    <p:restoredTop sz="94710"/>
  </p:normalViewPr>
  <p:slideViewPr>
    <p:cSldViewPr snapToGrid="0">
      <p:cViewPr varScale="1">
        <p:scale>
          <a:sx n="117" d="100"/>
          <a:sy n="117" d="100"/>
        </p:scale>
        <p:origin x="234" y="60"/>
      </p:cViewPr>
      <p:guideLst>
        <p:guide orient="horz" pos="2052"/>
        <p:guide orient="horz" pos="276"/>
        <p:guide orient="horz" pos="852"/>
        <p:guide orient="horz" pos="2820"/>
        <p:guide pos="5664"/>
        <p:guide pos="4512"/>
        <p:guide orient="horz" pos="10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BA6D3-5E01-4E6F-A85E-C9BDB0D827D2}" type="doc">
      <dgm:prSet loTypeId="urn:microsoft.com/office/officeart/2005/8/layout/hierarchy4" loCatId="list" qsTypeId="urn:microsoft.com/office/officeart/2005/8/quickstyle/simple2" qsCatId="simple" csTypeId="urn:microsoft.com/office/officeart/2005/8/colors/accent0_1" csCatId="mainScheme" phldr="1"/>
      <dgm:spPr/>
      <dgm:t>
        <a:bodyPr/>
        <a:lstStyle/>
        <a:p>
          <a:endParaRPr lang="en-US"/>
        </a:p>
      </dgm:t>
    </dgm:pt>
    <dgm:pt modelId="{E7F18764-10CF-4B89-B9F4-FB386A3BD409}">
      <dgm:prSet custT="1">
        <dgm:style>
          <a:lnRef idx="0">
            <a:schemeClr val="accent4"/>
          </a:lnRef>
          <a:fillRef idx="3">
            <a:schemeClr val="accent4"/>
          </a:fillRef>
          <a:effectRef idx="3">
            <a:schemeClr val="accent4"/>
          </a:effectRef>
          <a:fontRef idx="minor">
            <a:schemeClr val="lt1"/>
          </a:fontRef>
        </dgm:style>
      </dgm:prSet>
      <dgm:spPr/>
      <dgm:t>
        <a:bodyPr/>
        <a:lstStyle/>
        <a:p>
          <a:r>
            <a:rPr lang="en-US" sz="1600"/>
            <a:t>Technology tools used in an audit</a:t>
          </a:r>
        </a:p>
      </dgm:t>
    </dgm:pt>
    <dgm:pt modelId="{04626DB1-EFDE-43F4-9C09-7A9A145F10B6}" type="parTrans" cxnId="{BCE80421-D7F7-447B-85D4-3F08E20E5717}">
      <dgm:prSet/>
      <dgm:spPr/>
      <dgm:t>
        <a:bodyPr/>
        <a:lstStyle/>
        <a:p>
          <a:endParaRPr lang="en-US"/>
        </a:p>
      </dgm:t>
    </dgm:pt>
    <dgm:pt modelId="{EBC78ACB-01BA-4068-82E5-FCFB7A79DAFB}" type="sibTrans" cxnId="{BCE80421-D7F7-447B-85D4-3F08E20E5717}">
      <dgm:prSet/>
      <dgm:spPr/>
      <dgm:t>
        <a:bodyPr/>
        <a:lstStyle/>
        <a:p>
          <a:endParaRPr lang="en-US"/>
        </a:p>
      </dgm:t>
    </dgm:pt>
    <dgm:pt modelId="{CFBB7B06-EA30-4247-A032-63860D09CBC0}">
      <dgm:prSet custT="1">
        <dgm:style>
          <a:lnRef idx="0">
            <a:schemeClr val="accent4"/>
          </a:lnRef>
          <a:fillRef idx="3">
            <a:schemeClr val="accent4"/>
          </a:fillRef>
          <a:effectRef idx="3">
            <a:schemeClr val="accent4"/>
          </a:effectRef>
          <a:fontRef idx="minor">
            <a:schemeClr val="lt1"/>
          </a:fontRef>
        </dgm:style>
      </dgm:prSet>
      <dgm:spPr/>
      <dgm:t>
        <a:bodyPr/>
        <a:lstStyle/>
        <a:p>
          <a:r>
            <a:rPr lang="en-US" sz="1600"/>
            <a:t>Technology applications sold to audit clients</a:t>
          </a:r>
        </a:p>
      </dgm:t>
    </dgm:pt>
    <dgm:pt modelId="{68C8EA91-11A7-498A-B1A5-F23693A0D749}" type="parTrans" cxnId="{7DA516AD-2656-414D-A6C3-442F149F3105}">
      <dgm:prSet/>
      <dgm:spPr/>
      <dgm:t>
        <a:bodyPr/>
        <a:lstStyle/>
        <a:p>
          <a:endParaRPr lang="en-US"/>
        </a:p>
      </dgm:t>
    </dgm:pt>
    <dgm:pt modelId="{38F1850D-C53B-42AC-A9BF-56D2AD584E22}" type="sibTrans" cxnId="{7DA516AD-2656-414D-A6C3-442F149F3105}">
      <dgm:prSet/>
      <dgm:spPr/>
      <dgm:t>
        <a:bodyPr/>
        <a:lstStyle/>
        <a:p>
          <a:endParaRPr lang="en-US"/>
        </a:p>
      </dgm:t>
    </dgm:pt>
    <dgm:pt modelId="{56803AE8-E275-4D83-A34D-D699819D83FA}">
      <dgm:prSet custT="1">
        <dgm:style>
          <a:lnRef idx="0">
            <a:schemeClr val="accent4"/>
          </a:lnRef>
          <a:fillRef idx="3">
            <a:schemeClr val="accent4"/>
          </a:fillRef>
          <a:effectRef idx="3">
            <a:schemeClr val="accent4"/>
          </a:effectRef>
          <a:fontRef idx="minor">
            <a:schemeClr val="lt1"/>
          </a:fontRef>
        </dgm:style>
      </dgm:prSet>
      <dgm:spPr/>
      <dgm:t>
        <a:bodyPr/>
        <a:lstStyle/>
        <a:p>
          <a:r>
            <a:rPr lang="en-US" sz="1600"/>
            <a:t>Provision of technology related NAS</a:t>
          </a:r>
        </a:p>
      </dgm:t>
    </dgm:pt>
    <dgm:pt modelId="{452F24B1-D98E-4804-9F8B-4B6A11A98318}" type="parTrans" cxnId="{3F7EAC4E-21AF-453E-AD79-00A58B6D1400}">
      <dgm:prSet/>
      <dgm:spPr/>
      <dgm:t>
        <a:bodyPr/>
        <a:lstStyle/>
        <a:p>
          <a:endParaRPr lang="en-US"/>
        </a:p>
      </dgm:t>
    </dgm:pt>
    <dgm:pt modelId="{C5F8A570-BA2B-4A3A-A0E2-1C99DF698EB0}" type="sibTrans" cxnId="{3F7EAC4E-21AF-453E-AD79-00A58B6D1400}">
      <dgm:prSet/>
      <dgm:spPr/>
      <dgm:t>
        <a:bodyPr/>
        <a:lstStyle/>
        <a:p>
          <a:endParaRPr lang="en-US"/>
        </a:p>
      </dgm:t>
    </dgm:pt>
    <dgm:pt modelId="{7D3C7863-97D8-4926-9927-434B02627B38}">
      <dgm:prSet custT="1">
        <dgm:style>
          <a:lnRef idx="0">
            <a:schemeClr val="accent4"/>
          </a:lnRef>
          <a:fillRef idx="3">
            <a:schemeClr val="accent4"/>
          </a:fillRef>
          <a:effectRef idx="3">
            <a:schemeClr val="accent4"/>
          </a:effectRef>
          <a:fontRef idx="minor">
            <a:schemeClr val="lt1"/>
          </a:fontRef>
        </dgm:style>
      </dgm:prSet>
      <dgm:spPr/>
      <dgm:t>
        <a:bodyPr/>
        <a:lstStyle/>
        <a:p>
          <a:r>
            <a:rPr lang="en-US" sz="1600"/>
            <a:t>Modernization of Code’s terms and concepts</a:t>
          </a:r>
        </a:p>
      </dgm:t>
    </dgm:pt>
    <dgm:pt modelId="{0E4FF7FB-4608-4722-AE89-B12421FA244C}" type="parTrans" cxnId="{7FE24702-CEE3-4E3C-B9BF-184F423A6C11}">
      <dgm:prSet/>
      <dgm:spPr/>
      <dgm:t>
        <a:bodyPr/>
        <a:lstStyle/>
        <a:p>
          <a:endParaRPr lang="en-US"/>
        </a:p>
      </dgm:t>
    </dgm:pt>
    <dgm:pt modelId="{312B13B4-6916-4121-B0EF-B9ABE1C595DA}" type="sibTrans" cxnId="{7FE24702-CEE3-4E3C-B9BF-184F423A6C11}">
      <dgm:prSet/>
      <dgm:spPr/>
      <dgm:t>
        <a:bodyPr/>
        <a:lstStyle/>
        <a:p>
          <a:endParaRPr lang="en-US"/>
        </a:p>
      </dgm:t>
    </dgm:pt>
    <dgm:pt modelId="{3862C3B0-5DF4-4248-8550-9B34997A6502}">
      <dgm:prSet phldrT="[Text]" custT="1"/>
      <dgm:spPr>
        <a:solidFill>
          <a:schemeClr val="accent1">
            <a:lumMod val="20000"/>
            <a:lumOff val="80000"/>
          </a:schemeClr>
        </a:solidFill>
        <a:effectLst>
          <a:outerShdw blurRad="63500" sx="102000" sy="102000" algn="ctr" rotWithShape="0">
            <a:prstClr val="black">
              <a:alpha val="40000"/>
            </a:prstClr>
          </a:outerShdw>
        </a:effectLst>
      </dgm:spPr>
      <dgm:t>
        <a:bodyPr/>
        <a:lstStyle/>
        <a:p>
          <a:r>
            <a:rPr lang="en-US" sz="1800" b="1"/>
            <a:t>TWG analysis grouped into 4 areas</a:t>
          </a:r>
        </a:p>
      </dgm:t>
    </dgm:pt>
    <dgm:pt modelId="{C8A861F4-6CF7-4558-9FB6-FB8A9D0254A6}" type="parTrans" cxnId="{597346ED-C5D6-4558-8A66-83027BD7B36A}">
      <dgm:prSet/>
      <dgm:spPr/>
      <dgm:t>
        <a:bodyPr/>
        <a:lstStyle/>
        <a:p>
          <a:endParaRPr lang="en-US"/>
        </a:p>
      </dgm:t>
    </dgm:pt>
    <dgm:pt modelId="{A2DD359C-5C4D-4A7C-BCBC-7526A8A5B3D4}" type="sibTrans" cxnId="{597346ED-C5D6-4558-8A66-83027BD7B36A}">
      <dgm:prSet/>
      <dgm:spPr/>
      <dgm:t>
        <a:bodyPr/>
        <a:lstStyle/>
        <a:p>
          <a:endParaRPr lang="en-US"/>
        </a:p>
      </dgm:t>
    </dgm:pt>
    <dgm:pt modelId="{34E570AE-988B-49F1-A9E6-EFD18A584DB0}" type="pres">
      <dgm:prSet presAssocID="{07CBA6D3-5E01-4E6F-A85E-C9BDB0D827D2}" presName="Name0" presStyleCnt="0">
        <dgm:presLayoutVars>
          <dgm:chPref val="1"/>
          <dgm:dir/>
          <dgm:animOne val="branch"/>
          <dgm:animLvl val="lvl"/>
          <dgm:resizeHandles/>
        </dgm:presLayoutVars>
      </dgm:prSet>
      <dgm:spPr/>
    </dgm:pt>
    <dgm:pt modelId="{2A92C030-5342-4647-9973-033CB7CD6DC1}" type="pres">
      <dgm:prSet presAssocID="{3862C3B0-5DF4-4248-8550-9B34997A6502}" presName="vertOne" presStyleCnt="0"/>
      <dgm:spPr/>
    </dgm:pt>
    <dgm:pt modelId="{F986772C-EE0A-4E77-BC62-F1FB2A76BD44}" type="pres">
      <dgm:prSet presAssocID="{3862C3B0-5DF4-4248-8550-9B34997A6502}" presName="txOne" presStyleLbl="node0" presStyleIdx="0" presStyleCnt="1" custScaleY="33922" custLinFactNeighborY="51203">
        <dgm:presLayoutVars>
          <dgm:chPref val="3"/>
        </dgm:presLayoutVars>
      </dgm:prSet>
      <dgm:spPr/>
    </dgm:pt>
    <dgm:pt modelId="{90B97305-B26E-4329-8BBA-F0CB73502C68}" type="pres">
      <dgm:prSet presAssocID="{3862C3B0-5DF4-4248-8550-9B34997A6502}" presName="parTransOne" presStyleCnt="0"/>
      <dgm:spPr/>
    </dgm:pt>
    <dgm:pt modelId="{398F3498-22ED-4524-9F5F-CF801F5AE6A3}" type="pres">
      <dgm:prSet presAssocID="{3862C3B0-5DF4-4248-8550-9B34997A6502}" presName="horzOne" presStyleCnt="0"/>
      <dgm:spPr/>
    </dgm:pt>
    <dgm:pt modelId="{B367E39B-26E5-41CA-B868-616B2AE00C5F}" type="pres">
      <dgm:prSet presAssocID="{E7F18764-10CF-4B89-B9F4-FB386A3BD409}" presName="vertTwo" presStyleCnt="0"/>
      <dgm:spPr/>
    </dgm:pt>
    <dgm:pt modelId="{56A14371-12E6-4123-82FE-3BECFF9145DD}" type="pres">
      <dgm:prSet presAssocID="{E7F18764-10CF-4B89-B9F4-FB386A3BD409}" presName="txTwo" presStyleLbl="node2" presStyleIdx="0" presStyleCnt="4">
        <dgm:presLayoutVars>
          <dgm:chPref val="3"/>
        </dgm:presLayoutVars>
      </dgm:prSet>
      <dgm:spPr/>
    </dgm:pt>
    <dgm:pt modelId="{A5D90172-2647-4CEE-A145-AF1C78793AC1}" type="pres">
      <dgm:prSet presAssocID="{E7F18764-10CF-4B89-B9F4-FB386A3BD409}" presName="horzTwo" presStyleCnt="0"/>
      <dgm:spPr/>
    </dgm:pt>
    <dgm:pt modelId="{4A2C82D7-3476-4CE2-8564-3EB99202AB58}" type="pres">
      <dgm:prSet presAssocID="{EBC78ACB-01BA-4068-82E5-FCFB7A79DAFB}" presName="sibSpaceTwo" presStyleCnt="0"/>
      <dgm:spPr/>
    </dgm:pt>
    <dgm:pt modelId="{50D73686-16E2-440A-B60B-505CFE544ADE}" type="pres">
      <dgm:prSet presAssocID="{CFBB7B06-EA30-4247-A032-63860D09CBC0}" presName="vertTwo" presStyleCnt="0"/>
      <dgm:spPr/>
    </dgm:pt>
    <dgm:pt modelId="{0CED3B1A-F947-4E7E-99FB-222DBA4836F7}" type="pres">
      <dgm:prSet presAssocID="{CFBB7B06-EA30-4247-A032-63860D09CBC0}" presName="txTwo" presStyleLbl="node2" presStyleIdx="1" presStyleCnt="4">
        <dgm:presLayoutVars>
          <dgm:chPref val="3"/>
        </dgm:presLayoutVars>
      </dgm:prSet>
      <dgm:spPr/>
    </dgm:pt>
    <dgm:pt modelId="{5237CDC4-9128-43F8-B79D-410B1CB156D2}" type="pres">
      <dgm:prSet presAssocID="{CFBB7B06-EA30-4247-A032-63860D09CBC0}" presName="horzTwo" presStyleCnt="0"/>
      <dgm:spPr/>
    </dgm:pt>
    <dgm:pt modelId="{01501825-9C53-412E-B831-FD1BCBE7F14D}" type="pres">
      <dgm:prSet presAssocID="{38F1850D-C53B-42AC-A9BF-56D2AD584E22}" presName="sibSpaceTwo" presStyleCnt="0"/>
      <dgm:spPr/>
    </dgm:pt>
    <dgm:pt modelId="{13F8B2A0-02DB-4E0A-95DB-F57BFAAF1029}" type="pres">
      <dgm:prSet presAssocID="{56803AE8-E275-4D83-A34D-D699819D83FA}" presName="vertTwo" presStyleCnt="0"/>
      <dgm:spPr/>
    </dgm:pt>
    <dgm:pt modelId="{8116AD06-26C8-4254-9CD6-2572CB8CBE4D}" type="pres">
      <dgm:prSet presAssocID="{56803AE8-E275-4D83-A34D-D699819D83FA}" presName="txTwo" presStyleLbl="node2" presStyleIdx="2" presStyleCnt="4">
        <dgm:presLayoutVars>
          <dgm:chPref val="3"/>
        </dgm:presLayoutVars>
      </dgm:prSet>
      <dgm:spPr/>
    </dgm:pt>
    <dgm:pt modelId="{A086FD33-B439-46AB-AF72-7C2CE0EBBDF7}" type="pres">
      <dgm:prSet presAssocID="{56803AE8-E275-4D83-A34D-D699819D83FA}" presName="horzTwo" presStyleCnt="0"/>
      <dgm:spPr/>
    </dgm:pt>
    <dgm:pt modelId="{2CC96217-09E6-4AA0-9F46-F056E686DA63}" type="pres">
      <dgm:prSet presAssocID="{C5F8A570-BA2B-4A3A-A0E2-1C99DF698EB0}" presName="sibSpaceTwo" presStyleCnt="0"/>
      <dgm:spPr/>
    </dgm:pt>
    <dgm:pt modelId="{3A2E0858-F629-460E-8A79-886AF23A676E}" type="pres">
      <dgm:prSet presAssocID="{7D3C7863-97D8-4926-9927-434B02627B38}" presName="vertTwo" presStyleCnt="0"/>
      <dgm:spPr/>
    </dgm:pt>
    <dgm:pt modelId="{991C4AEB-5382-4B96-A1A7-BD3C60B03CE2}" type="pres">
      <dgm:prSet presAssocID="{7D3C7863-97D8-4926-9927-434B02627B38}" presName="txTwo" presStyleLbl="node2" presStyleIdx="3" presStyleCnt="4">
        <dgm:presLayoutVars>
          <dgm:chPref val="3"/>
        </dgm:presLayoutVars>
      </dgm:prSet>
      <dgm:spPr/>
    </dgm:pt>
    <dgm:pt modelId="{034A983F-D1AD-46F8-B25A-00842B197646}" type="pres">
      <dgm:prSet presAssocID="{7D3C7863-97D8-4926-9927-434B02627B38}" presName="horzTwo" presStyleCnt="0"/>
      <dgm:spPr/>
    </dgm:pt>
  </dgm:ptLst>
  <dgm:cxnLst>
    <dgm:cxn modelId="{7FE24702-CEE3-4E3C-B9BF-184F423A6C11}" srcId="{3862C3B0-5DF4-4248-8550-9B34997A6502}" destId="{7D3C7863-97D8-4926-9927-434B02627B38}" srcOrd="3" destOrd="0" parTransId="{0E4FF7FB-4608-4722-AE89-B12421FA244C}" sibTransId="{312B13B4-6916-4121-B0EF-B9ABE1C595DA}"/>
    <dgm:cxn modelId="{BCE80421-D7F7-447B-85D4-3F08E20E5717}" srcId="{3862C3B0-5DF4-4248-8550-9B34997A6502}" destId="{E7F18764-10CF-4B89-B9F4-FB386A3BD409}" srcOrd="0" destOrd="0" parTransId="{04626DB1-EFDE-43F4-9C09-7A9A145F10B6}" sibTransId="{EBC78ACB-01BA-4068-82E5-FCFB7A79DAFB}"/>
    <dgm:cxn modelId="{7FB97828-C74E-42E6-8B2B-424F853F4941}" type="presOf" srcId="{CFBB7B06-EA30-4247-A032-63860D09CBC0}" destId="{0CED3B1A-F947-4E7E-99FB-222DBA4836F7}" srcOrd="0" destOrd="0" presId="urn:microsoft.com/office/officeart/2005/8/layout/hierarchy4"/>
    <dgm:cxn modelId="{3F7EAC4E-21AF-453E-AD79-00A58B6D1400}" srcId="{3862C3B0-5DF4-4248-8550-9B34997A6502}" destId="{56803AE8-E275-4D83-A34D-D699819D83FA}" srcOrd="2" destOrd="0" parTransId="{452F24B1-D98E-4804-9F8B-4B6A11A98318}" sibTransId="{C5F8A570-BA2B-4A3A-A0E2-1C99DF698EB0}"/>
    <dgm:cxn modelId="{E30A446F-EC7B-4666-8F8C-E149EB1EBA1D}" type="presOf" srcId="{07CBA6D3-5E01-4E6F-A85E-C9BDB0D827D2}" destId="{34E570AE-988B-49F1-A9E6-EFD18A584DB0}" srcOrd="0" destOrd="0" presId="urn:microsoft.com/office/officeart/2005/8/layout/hierarchy4"/>
    <dgm:cxn modelId="{737CE470-3DFB-4AD4-ABA9-A8531695AE14}" type="presOf" srcId="{3862C3B0-5DF4-4248-8550-9B34997A6502}" destId="{F986772C-EE0A-4E77-BC62-F1FB2A76BD44}" srcOrd="0" destOrd="0" presId="urn:microsoft.com/office/officeart/2005/8/layout/hierarchy4"/>
    <dgm:cxn modelId="{DC78A97B-8416-4EA8-AA52-1FB31594DC86}" type="presOf" srcId="{E7F18764-10CF-4B89-B9F4-FB386A3BD409}" destId="{56A14371-12E6-4123-82FE-3BECFF9145DD}" srcOrd="0" destOrd="0" presId="urn:microsoft.com/office/officeart/2005/8/layout/hierarchy4"/>
    <dgm:cxn modelId="{D159E5A4-8A57-4468-8E6C-805D578D338E}" type="presOf" srcId="{56803AE8-E275-4D83-A34D-D699819D83FA}" destId="{8116AD06-26C8-4254-9CD6-2572CB8CBE4D}" srcOrd="0" destOrd="0" presId="urn:microsoft.com/office/officeart/2005/8/layout/hierarchy4"/>
    <dgm:cxn modelId="{7DA516AD-2656-414D-A6C3-442F149F3105}" srcId="{3862C3B0-5DF4-4248-8550-9B34997A6502}" destId="{CFBB7B06-EA30-4247-A032-63860D09CBC0}" srcOrd="1" destOrd="0" parTransId="{68C8EA91-11A7-498A-B1A5-F23693A0D749}" sibTransId="{38F1850D-C53B-42AC-A9BF-56D2AD584E22}"/>
    <dgm:cxn modelId="{6A4F48BD-FD87-4FF7-AD9F-C8DD209823FC}" type="presOf" srcId="{7D3C7863-97D8-4926-9927-434B02627B38}" destId="{991C4AEB-5382-4B96-A1A7-BD3C60B03CE2}" srcOrd="0" destOrd="0" presId="urn:microsoft.com/office/officeart/2005/8/layout/hierarchy4"/>
    <dgm:cxn modelId="{597346ED-C5D6-4558-8A66-83027BD7B36A}" srcId="{07CBA6D3-5E01-4E6F-A85E-C9BDB0D827D2}" destId="{3862C3B0-5DF4-4248-8550-9B34997A6502}" srcOrd="0" destOrd="0" parTransId="{C8A861F4-6CF7-4558-9FB6-FB8A9D0254A6}" sibTransId="{A2DD359C-5C4D-4A7C-BCBC-7526A8A5B3D4}"/>
    <dgm:cxn modelId="{D3EBD69A-D972-44AA-808B-3239AAF562F6}" type="presParOf" srcId="{34E570AE-988B-49F1-A9E6-EFD18A584DB0}" destId="{2A92C030-5342-4647-9973-033CB7CD6DC1}" srcOrd="0" destOrd="0" presId="urn:microsoft.com/office/officeart/2005/8/layout/hierarchy4"/>
    <dgm:cxn modelId="{D690E637-9D7D-481A-88FC-3E28BF6B7CD1}" type="presParOf" srcId="{2A92C030-5342-4647-9973-033CB7CD6DC1}" destId="{F986772C-EE0A-4E77-BC62-F1FB2A76BD44}" srcOrd="0" destOrd="0" presId="urn:microsoft.com/office/officeart/2005/8/layout/hierarchy4"/>
    <dgm:cxn modelId="{424AC9BC-7350-4EC8-8F61-032CC44818FB}" type="presParOf" srcId="{2A92C030-5342-4647-9973-033CB7CD6DC1}" destId="{90B97305-B26E-4329-8BBA-F0CB73502C68}" srcOrd="1" destOrd="0" presId="urn:microsoft.com/office/officeart/2005/8/layout/hierarchy4"/>
    <dgm:cxn modelId="{71E67408-3B26-492B-A8BA-C38C5C9A9530}" type="presParOf" srcId="{2A92C030-5342-4647-9973-033CB7CD6DC1}" destId="{398F3498-22ED-4524-9F5F-CF801F5AE6A3}" srcOrd="2" destOrd="0" presId="urn:microsoft.com/office/officeart/2005/8/layout/hierarchy4"/>
    <dgm:cxn modelId="{3D572688-4108-4459-BDE6-BD57296D6661}" type="presParOf" srcId="{398F3498-22ED-4524-9F5F-CF801F5AE6A3}" destId="{B367E39B-26E5-41CA-B868-616B2AE00C5F}" srcOrd="0" destOrd="0" presId="urn:microsoft.com/office/officeart/2005/8/layout/hierarchy4"/>
    <dgm:cxn modelId="{AB2922E2-5E58-4398-A8EB-FFA6B5E0811A}" type="presParOf" srcId="{B367E39B-26E5-41CA-B868-616B2AE00C5F}" destId="{56A14371-12E6-4123-82FE-3BECFF9145DD}" srcOrd="0" destOrd="0" presId="urn:microsoft.com/office/officeart/2005/8/layout/hierarchy4"/>
    <dgm:cxn modelId="{DDE8B4F5-7B66-4EF6-B66D-E715EB8B29EB}" type="presParOf" srcId="{B367E39B-26E5-41CA-B868-616B2AE00C5F}" destId="{A5D90172-2647-4CEE-A145-AF1C78793AC1}" srcOrd="1" destOrd="0" presId="urn:microsoft.com/office/officeart/2005/8/layout/hierarchy4"/>
    <dgm:cxn modelId="{E059368F-9F69-4B3E-B470-2837F06593E9}" type="presParOf" srcId="{398F3498-22ED-4524-9F5F-CF801F5AE6A3}" destId="{4A2C82D7-3476-4CE2-8564-3EB99202AB58}" srcOrd="1" destOrd="0" presId="urn:microsoft.com/office/officeart/2005/8/layout/hierarchy4"/>
    <dgm:cxn modelId="{1E1007DF-4528-42FB-9D6F-FA69DE99F108}" type="presParOf" srcId="{398F3498-22ED-4524-9F5F-CF801F5AE6A3}" destId="{50D73686-16E2-440A-B60B-505CFE544ADE}" srcOrd="2" destOrd="0" presId="urn:microsoft.com/office/officeart/2005/8/layout/hierarchy4"/>
    <dgm:cxn modelId="{B0F050E5-6CA2-4F86-B3C9-0781E6DF513E}" type="presParOf" srcId="{50D73686-16E2-440A-B60B-505CFE544ADE}" destId="{0CED3B1A-F947-4E7E-99FB-222DBA4836F7}" srcOrd="0" destOrd="0" presId="urn:microsoft.com/office/officeart/2005/8/layout/hierarchy4"/>
    <dgm:cxn modelId="{DC158B0E-C767-4559-8968-B1B9D3A30D42}" type="presParOf" srcId="{50D73686-16E2-440A-B60B-505CFE544ADE}" destId="{5237CDC4-9128-43F8-B79D-410B1CB156D2}" srcOrd="1" destOrd="0" presId="urn:microsoft.com/office/officeart/2005/8/layout/hierarchy4"/>
    <dgm:cxn modelId="{87DDC170-2516-41CA-82DF-E34C885FFECA}" type="presParOf" srcId="{398F3498-22ED-4524-9F5F-CF801F5AE6A3}" destId="{01501825-9C53-412E-B831-FD1BCBE7F14D}" srcOrd="3" destOrd="0" presId="urn:microsoft.com/office/officeart/2005/8/layout/hierarchy4"/>
    <dgm:cxn modelId="{F495B83C-C12E-4672-81E0-EE96207E1A54}" type="presParOf" srcId="{398F3498-22ED-4524-9F5F-CF801F5AE6A3}" destId="{13F8B2A0-02DB-4E0A-95DB-F57BFAAF1029}" srcOrd="4" destOrd="0" presId="urn:microsoft.com/office/officeart/2005/8/layout/hierarchy4"/>
    <dgm:cxn modelId="{C4F638A2-001C-41D8-978F-E835CF453D19}" type="presParOf" srcId="{13F8B2A0-02DB-4E0A-95DB-F57BFAAF1029}" destId="{8116AD06-26C8-4254-9CD6-2572CB8CBE4D}" srcOrd="0" destOrd="0" presId="urn:microsoft.com/office/officeart/2005/8/layout/hierarchy4"/>
    <dgm:cxn modelId="{6C120E08-08CF-4030-B11D-0690C76FA2EB}" type="presParOf" srcId="{13F8B2A0-02DB-4E0A-95DB-F57BFAAF1029}" destId="{A086FD33-B439-46AB-AF72-7C2CE0EBBDF7}" srcOrd="1" destOrd="0" presId="urn:microsoft.com/office/officeart/2005/8/layout/hierarchy4"/>
    <dgm:cxn modelId="{77658F4C-A0A5-43D2-99B7-1729C0FE9A99}" type="presParOf" srcId="{398F3498-22ED-4524-9F5F-CF801F5AE6A3}" destId="{2CC96217-09E6-4AA0-9F46-F056E686DA63}" srcOrd="5" destOrd="0" presId="urn:microsoft.com/office/officeart/2005/8/layout/hierarchy4"/>
    <dgm:cxn modelId="{050E2969-B8D2-41BA-BDE5-E4BE22C23004}" type="presParOf" srcId="{398F3498-22ED-4524-9F5F-CF801F5AE6A3}" destId="{3A2E0858-F629-460E-8A79-886AF23A676E}" srcOrd="6" destOrd="0" presId="urn:microsoft.com/office/officeart/2005/8/layout/hierarchy4"/>
    <dgm:cxn modelId="{067B40B9-D5E6-4F9E-BDB3-812AA57A393C}" type="presParOf" srcId="{3A2E0858-F629-460E-8A79-886AF23A676E}" destId="{991C4AEB-5382-4B96-A1A7-BD3C60B03CE2}" srcOrd="0" destOrd="0" presId="urn:microsoft.com/office/officeart/2005/8/layout/hierarchy4"/>
    <dgm:cxn modelId="{1B6C196F-47B9-49B2-A2FB-4D82BA5DBC24}" type="presParOf" srcId="{3A2E0858-F629-460E-8A79-886AF23A676E}" destId="{034A983F-D1AD-46F8-B25A-00842B19764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79608-9415-4259-B763-4A277CA70AF9}"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A6755EBB-4664-4CA9-A786-99DBD7E8DC7D}">
      <dgm:prSet/>
      <dgm:spPr/>
      <dgm:t>
        <a:bodyPr/>
        <a:lstStyle/>
        <a:p>
          <a:r>
            <a:rPr lang="en-US"/>
            <a:t>Add a new type or category of threat</a:t>
          </a:r>
        </a:p>
      </dgm:t>
    </dgm:pt>
    <dgm:pt modelId="{D06508CD-FFE7-4167-9979-AB1C1A796257}" type="parTrans" cxnId="{2FE77B4D-F581-4A27-87C1-D24236B4A20F}">
      <dgm:prSet/>
      <dgm:spPr/>
      <dgm:t>
        <a:bodyPr/>
        <a:lstStyle/>
        <a:p>
          <a:endParaRPr lang="en-US"/>
        </a:p>
      </dgm:t>
    </dgm:pt>
    <dgm:pt modelId="{D365BFF3-5382-40FC-89FA-DD853D999424}" type="sibTrans" cxnId="{2FE77B4D-F581-4A27-87C1-D24236B4A20F}">
      <dgm:prSet/>
      <dgm:spPr/>
      <dgm:t>
        <a:bodyPr/>
        <a:lstStyle/>
        <a:p>
          <a:endParaRPr lang="en-US"/>
        </a:p>
      </dgm:t>
    </dgm:pt>
    <dgm:pt modelId="{20DA5ADC-DFCD-416B-A2D3-4EA8F4381004}">
      <dgm:prSet/>
      <dgm:spPr/>
      <dgm:t>
        <a:bodyPr/>
        <a:lstStyle/>
        <a:p>
          <a:r>
            <a:rPr lang="en-US"/>
            <a:t>Revise definition of  existing categories of threat</a:t>
          </a:r>
        </a:p>
      </dgm:t>
    </dgm:pt>
    <dgm:pt modelId="{C231DBD9-B9FE-41E5-BCAA-EEB3755B5022}" type="parTrans" cxnId="{BD7EEF9A-BE26-48BE-A191-A4EA955E7BFA}">
      <dgm:prSet/>
      <dgm:spPr/>
      <dgm:t>
        <a:bodyPr/>
        <a:lstStyle/>
        <a:p>
          <a:endParaRPr lang="en-US"/>
        </a:p>
      </dgm:t>
    </dgm:pt>
    <dgm:pt modelId="{1E5E61E8-D7A4-4673-9EE2-772BDE27D3F1}" type="sibTrans" cxnId="{BD7EEF9A-BE26-48BE-A191-A4EA955E7BFA}">
      <dgm:prSet/>
      <dgm:spPr/>
      <dgm:t>
        <a:bodyPr/>
        <a:lstStyle/>
        <a:p>
          <a:endParaRPr lang="en-US"/>
        </a:p>
      </dgm:t>
    </dgm:pt>
    <dgm:pt modelId="{F654DD7D-9530-4789-93E3-1665BD269632}">
      <dgm:prSet/>
      <dgm:spPr/>
      <dgm:t>
        <a:bodyPr/>
        <a:lstStyle/>
        <a:p>
          <a:r>
            <a:rPr lang="en-US"/>
            <a:t>Highlight “complexity” risk in s120</a:t>
          </a:r>
        </a:p>
      </dgm:t>
    </dgm:pt>
    <dgm:pt modelId="{7EC8ACB7-FD42-42AC-B481-F37ED8D5A112}" type="parTrans" cxnId="{181CBA10-D42E-4671-B509-EF7AF810F0D0}">
      <dgm:prSet/>
      <dgm:spPr/>
      <dgm:t>
        <a:bodyPr/>
        <a:lstStyle/>
        <a:p>
          <a:endParaRPr lang="en-US"/>
        </a:p>
      </dgm:t>
    </dgm:pt>
    <dgm:pt modelId="{4381BABB-41F8-42AB-BD69-05DD77B3F33F}" type="sibTrans" cxnId="{181CBA10-D42E-4671-B509-EF7AF810F0D0}">
      <dgm:prSet/>
      <dgm:spPr/>
      <dgm:t>
        <a:bodyPr/>
        <a:lstStyle/>
        <a:p>
          <a:endParaRPr lang="en-US"/>
        </a:p>
      </dgm:t>
    </dgm:pt>
    <dgm:pt modelId="{3B7E8785-09DD-4FB8-B845-857549A12C40}">
      <dgm:prSet/>
      <dgm:spPr/>
      <dgm:t>
        <a:bodyPr/>
        <a:lstStyle/>
        <a:p>
          <a:r>
            <a:rPr lang="en-US"/>
            <a:t>Modify lead-in to para. 120.6 A3</a:t>
          </a:r>
        </a:p>
      </dgm:t>
    </dgm:pt>
    <dgm:pt modelId="{406DDA6C-F16E-4825-9AF4-CDD6D8EB6D49}" type="parTrans" cxnId="{6B8CD1B2-26F7-4D4C-B6F6-DB6372712ABA}">
      <dgm:prSet/>
      <dgm:spPr/>
      <dgm:t>
        <a:bodyPr/>
        <a:lstStyle/>
        <a:p>
          <a:endParaRPr lang="en-US"/>
        </a:p>
      </dgm:t>
    </dgm:pt>
    <dgm:pt modelId="{CC8DBC9D-DF59-4A39-90DD-D9E8A423F29C}" type="sibTrans" cxnId="{6B8CD1B2-26F7-4D4C-B6F6-DB6372712ABA}">
      <dgm:prSet/>
      <dgm:spPr/>
      <dgm:t>
        <a:bodyPr/>
        <a:lstStyle/>
        <a:p>
          <a:endParaRPr lang="en-US"/>
        </a:p>
      </dgm:t>
    </dgm:pt>
    <dgm:pt modelId="{DCEE5547-C365-4E55-9567-861A12FDA39E}">
      <dgm:prSet/>
      <dgm:spPr/>
      <dgm:t>
        <a:bodyPr/>
        <a:lstStyle/>
        <a:p>
          <a:r>
            <a:rPr lang="en-US"/>
            <a:t>Add examples of “complexity” threats in ss200 and 300</a:t>
          </a:r>
        </a:p>
      </dgm:t>
    </dgm:pt>
    <dgm:pt modelId="{57806959-4284-477D-95FB-8B5E90BB0621}" type="parTrans" cxnId="{9F90A0F3-B708-46D5-925A-009201C0C8FF}">
      <dgm:prSet/>
      <dgm:spPr/>
      <dgm:t>
        <a:bodyPr/>
        <a:lstStyle/>
        <a:p>
          <a:endParaRPr lang="en-US"/>
        </a:p>
      </dgm:t>
    </dgm:pt>
    <dgm:pt modelId="{14B68BBD-0754-4937-8612-0EEADC82D7EA}" type="sibTrans" cxnId="{9F90A0F3-B708-46D5-925A-009201C0C8FF}">
      <dgm:prSet/>
      <dgm:spPr/>
      <dgm:t>
        <a:bodyPr/>
        <a:lstStyle/>
        <a:p>
          <a:endParaRPr lang="en-US"/>
        </a:p>
      </dgm:t>
    </dgm:pt>
    <dgm:pt modelId="{DBD2629D-21BC-4A4A-8314-53676B259CEC}">
      <dgm:prSet/>
      <dgm:spPr/>
      <dgm:t>
        <a:bodyPr/>
        <a:lstStyle/>
        <a:p>
          <a:r>
            <a:rPr lang="en-US"/>
            <a:t>Expand references to individuals to include intelligent agents </a:t>
          </a:r>
        </a:p>
      </dgm:t>
    </dgm:pt>
    <dgm:pt modelId="{97FCE613-770F-44B2-8831-2A308B3B5B56}" type="parTrans" cxnId="{2AF8B3DB-173D-4647-B38D-A4595E4F77F4}">
      <dgm:prSet/>
      <dgm:spPr/>
      <dgm:t>
        <a:bodyPr/>
        <a:lstStyle/>
        <a:p>
          <a:endParaRPr lang="en-US"/>
        </a:p>
      </dgm:t>
    </dgm:pt>
    <dgm:pt modelId="{72BC6CB3-CBDE-42F9-93F4-13F25E43585F}" type="sibTrans" cxnId="{2AF8B3DB-173D-4647-B38D-A4595E4F77F4}">
      <dgm:prSet/>
      <dgm:spPr/>
      <dgm:t>
        <a:bodyPr/>
        <a:lstStyle/>
        <a:p>
          <a:endParaRPr lang="en-US"/>
        </a:p>
      </dgm:t>
    </dgm:pt>
    <dgm:pt modelId="{A668866E-4DBD-4C8A-BEE0-6AB275B0A066}" type="pres">
      <dgm:prSet presAssocID="{9BD79608-9415-4259-B763-4A277CA70AF9}" presName="diagram" presStyleCnt="0">
        <dgm:presLayoutVars>
          <dgm:dir/>
          <dgm:resizeHandles val="exact"/>
        </dgm:presLayoutVars>
      </dgm:prSet>
      <dgm:spPr/>
    </dgm:pt>
    <dgm:pt modelId="{F9E138F8-847D-42AC-80E5-3EC88AFF8B7B}" type="pres">
      <dgm:prSet presAssocID="{A6755EBB-4664-4CA9-A786-99DBD7E8DC7D}" presName="node" presStyleLbl="node1" presStyleIdx="0" presStyleCnt="6">
        <dgm:presLayoutVars>
          <dgm:bulletEnabled val="1"/>
        </dgm:presLayoutVars>
      </dgm:prSet>
      <dgm:spPr/>
    </dgm:pt>
    <dgm:pt modelId="{FC7DFD98-50C5-4A38-B253-7E134AD88780}" type="pres">
      <dgm:prSet presAssocID="{D365BFF3-5382-40FC-89FA-DD853D999424}" presName="sibTrans" presStyleCnt="0"/>
      <dgm:spPr/>
    </dgm:pt>
    <dgm:pt modelId="{A4C11914-6E4D-4702-AEFE-BFA025D4D3A0}" type="pres">
      <dgm:prSet presAssocID="{20DA5ADC-DFCD-416B-A2D3-4EA8F4381004}" presName="node" presStyleLbl="node1" presStyleIdx="1" presStyleCnt="6">
        <dgm:presLayoutVars>
          <dgm:bulletEnabled val="1"/>
        </dgm:presLayoutVars>
      </dgm:prSet>
      <dgm:spPr/>
    </dgm:pt>
    <dgm:pt modelId="{62E41CC0-03A0-483C-9DDA-56EB68B320E5}" type="pres">
      <dgm:prSet presAssocID="{1E5E61E8-D7A4-4673-9EE2-772BDE27D3F1}" presName="sibTrans" presStyleCnt="0"/>
      <dgm:spPr/>
    </dgm:pt>
    <dgm:pt modelId="{8ED533F1-343F-4927-BF65-9D7FCBD8B596}" type="pres">
      <dgm:prSet presAssocID="{F654DD7D-9530-4789-93E3-1665BD269632}" presName="node" presStyleLbl="node1" presStyleIdx="2" presStyleCnt="6">
        <dgm:presLayoutVars>
          <dgm:bulletEnabled val="1"/>
        </dgm:presLayoutVars>
      </dgm:prSet>
      <dgm:spPr/>
    </dgm:pt>
    <dgm:pt modelId="{7176ED1A-F3D3-4476-B947-856BDC1F969C}" type="pres">
      <dgm:prSet presAssocID="{4381BABB-41F8-42AB-BD69-05DD77B3F33F}" presName="sibTrans" presStyleCnt="0"/>
      <dgm:spPr/>
    </dgm:pt>
    <dgm:pt modelId="{B0E93C25-C30D-4661-8116-C5591B6966A5}" type="pres">
      <dgm:prSet presAssocID="{3B7E8785-09DD-4FB8-B845-857549A12C40}" presName="node" presStyleLbl="node1" presStyleIdx="3" presStyleCnt="6">
        <dgm:presLayoutVars>
          <dgm:bulletEnabled val="1"/>
        </dgm:presLayoutVars>
      </dgm:prSet>
      <dgm:spPr/>
    </dgm:pt>
    <dgm:pt modelId="{57F71623-E219-4D92-8C65-3363D482E499}" type="pres">
      <dgm:prSet presAssocID="{CC8DBC9D-DF59-4A39-90DD-D9E8A423F29C}" presName="sibTrans" presStyleCnt="0"/>
      <dgm:spPr/>
    </dgm:pt>
    <dgm:pt modelId="{2D6F1F2B-3F45-4D76-AB7E-A734F303AA35}" type="pres">
      <dgm:prSet presAssocID="{DCEE5547-C365-4E55-9567-861A12FDA39E}" presName="node" presStyleLbl="node1" presStyleIdx="4" presStyleCnt="6">
        <dgm:presLayoutVars>
          <dgm:bulletEnabled val="1"/>
        </dgm:presLayoutVars>
      </dgm:prSet>
      <dgm:spPr/>
    </dgm:pt>
    <dgm:pt modelId="{20E2115D-39DD-4D54-A056-49DD117FB5CF}" type="pres">
      <dgm:prSet presAssocID="{14B68BBD-0754-4937-8612-0EEADC82D7EA}" presName="sibTrans" presStyleCnt="0"/>
      <dgm:spPr/>
    </dgm:pt>
    <dgm:pt modelId="{FED5B1EE-763B-4D5C-9E0C-939E316C5955}" type="pres">
      <dgm:prSet presAssocID="{DBD2629D-21BC-4A4A-8314-53676B259CEC}" presName="node" presStyleLbl="node1" presStyleIdx="5" presStyleCnt="6">
        <dgm:presLayoutVars>
          <dgm:bulletEnabled val="1"/>
        </dgm:presLayoutVars>
      </dgm:prSet>
      <dgm:spPr/>
    </dgm:pt>
  </dgm:ptLst>
  <dgm:cxnLst>
    <dgm:cxn modelId="{181CBA10-D42E-4671-B509-EF7AF810F0D0}" srcId="{9BD79608-9415-4259-B763-4A277CA70AF9}" destId="{F654DD7D-9530-4789-93E3-1665BD269632}" srcOrd="2" destOrd="0" parTransId="{7EC8ACB7-FD42-42AC-B481-F37ED8D5A112}" sibTransId="{4381BABB-41F8-42AB-BD69-05DD77B3F33F}"/>
    <dgm:cxn modelId="{D1EFEB12-3323-4BBC-808D-1E45B27A1F78}" type="presOf" srcId="{3B7E8785-09DD-4FB8-B845-857549A12C40}" destId="{B0E93C25-C30D-4661-8116-C5591B6966A5}" srcOrd="0" destOrd="0" presId="urn:microsoft.com/office/officeart/2005/8/layout/default"/>
    <dgm:cxn modelId="{79679D14-A1AB-425B-A94B-0802648F5A6A}" type="presOf" srcId="{20DA5ADC-DFCD-416B-A2D3-4EA8F4381004}" destId="{A4C11914-6E4D-4702-AEFE-BFA025D4D3A0}" srcOrd="0" destOrd="0" presId="urn:microsoft.com/office/officeart/2005/8/layout/default"/>
    <dgm:cxn modelId="{0C16BA20-7A50-4D1B-BD68-403769657CD9}" type="presOf" srcId="{DCEE5547-C365-4E55-9567-861A12FDA39E}" destId="{2D6F1F2B-3F45-4D76-AB7E-A734F303AA35}" srcOrd="0" destOrd="0" presId="urn:microsoft.com/office/officeart/2005/8/layout/default"/>
    <dgm:cxn modelId="{FABDD65D-41B3-429E-B92D-2B31C8887C7D}" type="presOf" srcId="{DBD2629D-21BC-4A4A-8314-53676B259CEC}" destId="{FED5B1EE-763B-4D5C-9E0C-939E316C5955}" srcOrd="0" destOrd="0" presId="urn:microsoft.com/office/officeart/2005/8/layout/default"/>
    <dgm:cxn modelId="{2FE77B4D-F581-4A27-87C1-D24236B4A20F}" srcId="{9BD79608-9415-4259-B763-4A277CA70AF9}" destId="{A6755EBB-4664-4CA9-A786-99DBD7E8DC7D}" srcOrd="0" destOrd="0" parTransId="{D06508CD-FFE7-4167-9979-AB1C1A796257}" sibTransId="{D365BFF3-5382-40FC-89FA-DD853D999424}"/>
    <dgm:cxn modelId="{BD7EEF9A-BE26-48BE-A191-A4EA955E7BFA}" srcId="{9BD79608-9415-4259-B763-4A277CA70AF9}" destId="{20DA5ADC-DFCD-416B-A2D3-4EA8F4381004}" srcOrd="1" destOrd="0" parTransId="{C231DBD9-B9FE-41E5-BCAA-EEB3755B5022}" sibTransId="{1E5E61E8-D7A4-4673-9EE2-772BDE27D3F1}"/>
    <dgm:cxn modelId="{6B8CD1B2-26F7-4D4C-B6F6-DB6372712ABA}" srcId="{9BD79608-9415-4259-B763-4A277CA70AF9}" destId="{3B7E8785-09DD-4FB8-B845-857549A12C40}" srcOrd="3" destOrd="0" parTransId="{406DDA6C-F16E-4825-9AF4-CDD6D8EB6D49}" sibTransId="{CC8DBC9D-DF59-4A39-90DD-D9E8A423F29C}"/>
    <dgm:cxn modelId="{2AF8B3DB-173D-4647-B38D-A4595E4F77F4}" srcId="{9BD79608-9415-4259-B763-4A277CA70AF9}" destId="{DBD2629D-21BC-4A4A-8314-53676B259CEC}" srcOrd="5" destOrd="0" parTransId="{97FCE613-770F-44B2-8831-2A308B3B5B56}" sibTransId="{72BC6CB3-CBDE-42F9-93F4-13F25E43585F}"/>
    <dgm:cxn modelId="{9F90A0F3-B708-46D5-925A-009201C0C8FF}" srcId="{9BD79608-9415-4259-B763-4A277CA70AF9}" destId="{DCEE5547-C365-4E55-9567-861A12FDA39E}" srcOrd="4" destOrd="0" parTransId="{57806959-4284-477D-95FB-8B5E90BB0621}" sibTransId="{14B68BBD-0754-4937-8612-0EEADC82D7EA}"/>
    <dgm:cxn modelId="{DE14ADF8-D16D-4875-90D4-25B48118BFB3}" type="presOf" srcId="{F654DD7D-9530-4789-93E3-1665BD269632}" destId="{8ED533F1-343F-4927-BF65-9D7FCBD8B596}" srcOrd="0" destOrd="0" presId="urn:microsoft.com/office/officeart/2005/8/layout/default"/>
    <dgm:cxn modelId="{E609A2F9-6400-4208-9D71-33C38FE25E5E}" type="presOf" srcId="{A6755EBB-4664-4CA9-A786-99DBD7E8DC7D}" destId="{F9E138F8-847D-42AC-80E5-3EC88AFF8B7B}" srcOrd="0" destOrd="0" presId="urn:microsoft.com/office/officeart/2005/8/layout/default"/>
    <dgm:cxn modelId="{AF934FFA-5C5D-420F-9DFA-E137EA8ADE42}" type="presOf" srcId="{9BD79608-9415-4259-B763-4A277CA70AF9}" destId="{A668866E-4DBD-4C8A-BEE0-6AB275B0A066}" srcOrd="0" destOrd="0" presId="urn:microsoft.com/office/officeart/2005/8/layout/default"/>
    <dgm:cxn modelId="{180F2D29-F061-4489-9355-4681A95DC9E5}" type="presParOf" srcId="{A668866E-4DBD-4C8A-BEE0-6AB275B0A066}" destId="{F9E138F8-847D-42AC-80E5-3EC88AFF8B7B}" srcOrd="0" destOrd="0" presId="urn:microsoft.com/office/officeart/2005/8/layout/default"/>
    <dgm:cxn modelId="{AD6B34BF-7F0E-4A2B-8471-DE621DA70FC5}" type="presParOf" srcId="{A668866E-4DBD-4C8A-BEE0-6AB275B0A066}" destId="{FC7DFD98-50C5-4A38-B253-7E134AD88780}" srcOrd="1" destOrd="0" presId="urn:microsoft.com/office/officeart/2005/8/layout/default"/>
    <dgm:cxn modelId="{8F7F1652-6E40-4C31-99E2-93DE45FE4E73}" type="presParOf" srcId="{A668866E-4DBD-4C8A-BEE0-6AB275B0A066}" destId="{A4C11914-6E4D-4702-AEFE-BFA025D4D3A0}" srcOrd="2" destOrd="0" presId="urn:microsoft.com/office/officeart/2005/8/layout/default"/>
    <dgm:cxn modelId="{F121E192-8BB6-4484-924A-836C880E4BE7}" type="presParOf" srcId="{A668866E-4DBD-4C8A-BEE0-6AB275B0A066}" destId="{62E41CC0-03A0-483C-9DDA-56EB68B320E5}" srcOrd="3" destOrd="0" presId="urn:microsoft.com/office/officeart/2005/8/layout/default"/>
    <dgm:cxn modelId="{829ED013-774D-4B84-8C6A-D7BA7E47DCE3}" type="presParOf" srcId="{A668866E-4DBD-4C8A-BEE0-6AB275B0A066}" destId="{8ED533F1-343F-4927-BF65-9D7FCBD8B596}" srcOrd="4" destOrd="0" presId="urn:microsoft.com/office/officeart/2005/8/layout/default"/>
    <dgm:cxn modelId="{296E0372-4F02-4455-80E4-0A9A046B7E04}" type="presParOf" srcId="{A668866E-4DBD-4C8A-BEE0-6AB275B0A066}" destId="{7176ED1A-F3D3-4476-B947-856BDC1F969C}" srcOrd="5" destOrd="0" presId="urn:microsoft.com/office/officeart/2005/8/layout/default"/>
    <dgm:cxn modelId="{B9BB3639-5F53-4D6E-9E62-7232FFF40806}" type="presParOf" srcId="{A668866E-4DBD-4C8A-BEE0-6AB275B0A066}" destId="{B0E93C25-C30D-4661-8116-C5591B6966A5}" srcOrd="6" destOrd="0" presId="urn:microsoft.com/office/officeart/2005/8/layout/default"/>
    <dgm:cxn modelId="{A191CB6D-DAA9-4872-86A9-4CBCF3597F28}" type="presParOf" srcId="{A668866E-4DBD-4C8A-BEE0-6AB275B0A066}" destId="{57F71623-E219-4D92-8C65-3363D482E499}" srcOrd="7" destOrd="0" presId="urn:microsoft.com/office/officeart/2005/8/layout/default"/>
    <dgm:cxn modelId="{8978A171-1F37-4D30-A57B-59D54199014A}" type="presParOf" srcId="{A668866E-4DBD-4C8A-BEE0-6AB275B0A066}" destId="{2D6F1F2B-3F45-4D76-AB7E-A734F303AA35}" srcOrd="8" destOrd="0" presId="urn:microsoft.com/office/officeart/2005/8/layout/default"/>
    <dgm:cxn modelId="{D286C71B-7370-488B-B54B-B93D89DD5762}" type="presParOf" srcId="{A668866E-4DBD-4C8A-BEE0-6AB275B0A066}" destId="{20E2115D-39DD-4D54-A056-49DD117FB5CF}" srcOrd="9" destOrd="0" presId="urn:microsoft.com/office/officeart/2005/8/layout/default"/>
    <dgm:cxn modelId="{646E562D-259B-4E6B-A170-BF8B6917997E}" type="presParOf" srcId="{A668866E-4DBD-4C8A-BEE0-6AB275B0A066}" destId="{FED5B1EE-763B-4D5C-9E0C-939E316C595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6772C-EE0A-4E77-BC62-F1FB2A76BD44}">
      <dsp:nvSpPr>
        <dsp:cNvPr id="0" name=""/>
        <dsp:cNvSpPr/>
      </dsp:nvSpPr>
      <dsp:spPr>
        <a:xfrm>
          <a:off x="1031" y="120315"/>
          <a:ext cx="6380344" cy="406744"/>
        </a:xfrm>
        <a:prstGeom prst="roundRect">
          <a:avLst>
            <a:gd name="adj" fmla="val 10000"/>
          </a:avLst>
        </a:prstGeom>
        <a:solidFill>
          <a:schemeClr val="accent1">
            <a:lumMod val="20000"/>
            <a:lumOff val="80000"/>
          </a:schemeClr>
        </a:solidFill>
        <a:ln w="38100" cap="flat" cmpd="sng" algn="ctr">
          <a:solidFill>
            <a:schemeClr val="dk1">
              <a:shade val="80000"/>
              <a:hueOff val="0"/>
              <a:satOff val="0"/>
              <a:lumOff val="0"/>
              <a:alphaOff val="0"/>
            </a:schemeClr>
          </a:solidFill>
          <a:prstDash val="solid"/>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TWG analysis grouped into 4 areas</a:t>
          </a:r>
        </a:p>
      </dsp:txBody>
      <dsp:txXfrm>
        <a:off x="12944" y="132228"/>
        <a:ext cx="6356518" cy="382918"/>
      </dsp:txXfrm>
    </dsp:sp>
    <dsp:sp modelId="{56A14371-12E6-4123-82FE-3BECFF9145DD}">
      <dsp:nvSpPr>
        <dsp:cNvPr id="0" name=""/>
        <dsp:cNvSpPr/>
      </dsp:nvSpPr>
      <dsp:spPr>
        <a:xfrm>
          <a:off x="1031" y="640663"/>
          <a:ext cx="1500551" cy="1199056"/>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Technology tools used in an audit</a:t>
          </a:r>
        </a:p>
      </dsp:txBody>
      <dsp:txXfrm>
        <a:off x="36150" y="675782"/>
        <a:ext cx="1430313" cy="1128818"/>
      </dsp:txXfrm>
    </dsp:sp>
    <dsp:sp modelId="{0CED3B1A-F947-4E7E-99FB-222DBA4836F7}">
      <dsp:nvSpPr>
        <dsp:cNvPr id="0" name=""/>
        <dsp:cNvSpPr/>
      </dsp:nvSpPr>
      <dsp:spPr>
        <a:xfrm>
          <a:off x="1627629" y="640663"/>
          <a:ext cx="1500551" cy="1199056"/>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Technology applications sold to audit clients</a:t>
          </a:r>
        </a:p>
      </dsp:txBody>
      <dsp:txXfrm>
        <a:off x="1662748" y="675782"/>
        <a:ext cx="1430313" cy="1128818"/>
      </dsp:txXfrm>
    </dsp:sp>
    <dsp:sp modelId="{8116AD06-26C8-4254-9CD6-2572CB8CBE4D}">
      <dsp:nvSpPr>
        <dsp:cNvPr id="0" name=""/>
        <dsp:cNvSpPr/>
      </dsp:nvSpPr>
      <dsp:spPr>
        <a:xfrm>
          <a:off x="3254227" y="640663"/>
          <a:ext cx="1500551" cy="1199056"/>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Provision of technology related NAS</a:t>
          </a:r>
        </a:p>
      </dsp:txBody>
      <dsp:txXfrm>
        <a:off x="3289346" y="675782"/>
        <a:ext cx="1430313" cy="1128818"/>
      </dsp:txXfrm>
    </dsp:sp>
    <dsp:sp modelId="{991C4AEB-5382-4B96-A1A7-BD3C60B03CE2}">
      <dsp:nvSpPr>
        <dsp:cNvPr id="0" name=""/>
        <dsp:cNvSpPr/>
      </dsp:nvSpPr>
      <dsp:spPr>
        <a:xfrm>
          <a:off x="4880824" y="640663"/>
          <a:ext cx="1500551" cy="1199056"/>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Modernization of Code’s terms and concepts</a:t>
          </a:r>
        </a:p>
      </dsp:txBody>
      <dsp:txXfrm>
        <a:off x="4915943" y="675782"/>
        <a:ext cx="1430313" cy="1128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138F8-847D-42AC-80E5-3EC88AFF8B7B}">
      <dsp:nvSpPr>
        <dsp:cNvPr id="0" name=""/>
        <dsp:cNvSpPr/>
      </dsp:nvSpPr>
      <dsp:spPr>
        <a:xfrm>
          <a:off x="0" y="104330"/>
          <a:ext cx="1408906" cy="845343"/>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Add a new type or category of threat</a:t>
          </a:r>
        </a:p>
      </dsp:txBody>
      <dsp:txXfrm>
        <a:off x="0" y="104330"/>
        <a:ext cx="1408906" cy="845343"/>
      </dsp:txXfrm>
    </dsp:sp>
    <dsp:sp modelId="{A4C11914-6E4D-4702-AEFE-BFA025D4D3A0}">
      <dsp:nvSpPr>
        <dsp:cNvPr id="0" name=""/>
        <dsp:cNvSpPr/>
      </dsp:nvSpPr>
      <dsp:spPr>
        <a:xfrm>
          <a:off x="1549796" y="104330"/>
          <a:ext cx="1408906" cy="845343"/>
        </a:xfrm>
        <a:prstGeom prst="rect">
          <a:avLst/>
        </a:prstGeom>
        <a:solidFill>
          <a:schemeClr val="accent1">
            <a:shade val="80000"/>
            <a:hueOff val="166613"/>
            <a:satOff val="-13558"/>
            <a:lumOff val="76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Revise definition of  existing categories of threat</a:t>
          </a:r>
        </a:p>
      </dsp:txBody>
      <dsp:txXfrm>
        <a:off x="1549796" y="104330"/>
        <a:ext cx="1408906" cy="845343"/>
      </dsp:txXfrm>
    </dsp:sp>
    <dsp:sp modelId="{8ED533F1-343F-4927-BF65-9D7FCBD8B596}">
      <dsp:nvSpPr>
        <dsp:cNvPr id="0" name=""/>
        <dsp:cNvSpPr/>
      </dsp:nvSpPr>
      <dsp:spPr>
        <a:xfrm>
          <a:off x="3099593" y="104330"/>
          <a:ext cx="1408906" cy="845343"/>
        </a:xfrm>
        <a:prstGeom prst="rect">
          <a:avLst/>
        </a:prstGeom>
        <a:solidFill>
          <a:schemeClr val="accent1">
            <a:shade val="80000"/>
            <a:hueOff val="333227"/>
            <a:satOff val="-27116"/>
            <a:lumOff val="153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Highlight “complexity” risk in s120</a:t>
          </a:r>
        </a:p>
      </dsp:txBody>
      <dsp:txXfrm>
        <a:off x="3099593" y="104330"/>
        <a:ext cx="1408906" cy="845343"/>
      </dsp:txXfrm>
    </dsp:sp>
    <dsp:sp modelId="{B0E93C25-C30D-4661-8116-C5591B6966A5}">
      <dsp:nvSpPr>
        <dsp:cNvPr id="0" name=""/>
        <dsp:cNvSpPr/>
      </dsp:nvSpPr>
      <dsp:spPr>
        <a:xfrm>
          <a:off x="0" y="1090564"/>
          <a:ext cx="1408906" cy="845343"/>
        </a:xfrm>
        <a:prstGeom prst="rect">
          <a:avLst/>
        </a:prstGeom>
        <a:solidFill>
          <a:schemeClr val="accent1">
            <a:shade val="80000"/>
            <a:hueOff val="499840"/>
            <a:satOff val="-40673"/>
            <a:lumOff val="230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Modify lead-in to para. 120.6 A3</a:t>
          </a:r>
        </a:p>
      </dsp:txBody>
      <dsp:txXfrm>
        <a:off x="0" y="1090564"/>
        <a:ext cx="1408906" cy="845343"/>
      </dsp:txXfrm>
    </dsp:sp>
    <dsp:sp modelId="{2D6F1F2B-3F45-4D76-AB7E-A734F303AA35}">
      <dsp:nvSpPr>
        <dsp:cNvPr id="0" name=""/>
        <dsp:cNvSpPr/>
      </dsp:nvSpPr>
      <dsp:spPr>
        <a:xfrm>
          <a:off x="1549796" y="1090564"/>
          <a:ext cx="1408906" cy="845343"/>
        </a:xfrm>
        <a:prstGeom prst="rect">
          <a:avLst/>
        </a:prstGeom>
        <a:solidFill>
          <a:schemeClr val="accent1">
            <a:shade val="80000"/>
            <a:hueOff val="666453"/>
            <a:satOff val="-54231"/>
            <a:lumOff val="307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Add examples of “complexity” threats in ss200 and 300</a:t>
          </a:r>
        </a:p>
      </dsp:txBody>
      <dsp:txXfrm>
        <a:off x="1549796" y="1090564"/>
        <a:ext cx="1408906" cy="845343"/>
      </dsp:txXfrm>
    </dsp:sp>
    <dsp:sp modelId="{FED5B1EE-763B-4D5C-9E0C-939E316C5955}">
      <dsp:nvSpPr>
        <dsp:cNvPr id="0" name=""/>
        <dsp:cNvSpPr/>
      </dsp:nvSpPr>
      <dsp:spPr>
        <a:xfrm>
          <a:off x="3099593" y="1090564"/>
          <a:ext cx="1408906" cy="845343"/>
        </a:xfrm>
        <a:prstGeom prst="rect">
          <a:avLst/>
        </a:prstGeom>
        <a:solidFill>
          <a:schemeClr val="accent1">
            <a:shade val="80000"/>
            <a:hueOff val="833067"/>
            <a:satOff val="-67789"/>
            <a:lumOff val="38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Expand references to individuals to include intelligent agents </a:t>
          </a:r>
        </a:p>
      </dsp:txBody>
      <dsp:txXfrm>
        <a:off x="3099593" y="1090564"/>
        <a:ext cx="1408906" cy="8453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2966FC0-F8C2-4FE6-BD06-E65E8491B0F5}" type="datetimeFigureOut">
              <a:rPr lang="en-US" smtClean="0"/>
              <a:t>8/25/2020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868A395-1FB7-42DF-B263-E37D1A565FE1}" type="slidenum">
              <a:rPr lang="en-US" smtClean="0"/>
              <a:t>‹#›</a:t>
            </a:fld>
            <a:endParaRPr lang="en-US"/>
          </a:p>
        </p:txBody>
      </p:sp>
    </p:spTree>
    <p:extLst>
      <p:ext uri="{BB962C8B-B14F-4D97-AF65-F5344CB8AC3E}">
        <p14:creationId xmlns:p14="http://schemas.microsoft.com/office/powerpoint/2010/main" val="101258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vl1pPr>
          </a:lstStyle>
          <a:p>
            <a:pPr>
              <a:defRPr/>
            </a:pPr>
            <a:fld id="{B12CF44F-EFC8-E748-80EB-4ED396B872D8}" type="datetime1">
              <a:rPr lang="en-US"/>
              <a:pPr>
                <a:defRPr/>
              </a:pPr>
              <a:t>8/25/2020</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pPr>
              <a:defRPr/>
            </a:pPr>
            <a:fld id="{F177551F-2C26-5D4E-AA97-F437309E4641}" type="slidenum">
              <a:rPr lang="en-US"/>
              <a:pPr>
                <a:defRPr/>
              </a:pPr>
              <a:t>‹#›</a:t>
            </a:fld>
            <a:endParaRPr lang="en-US"/>
          </a:p>
        </p:txBody>
      </p:sp>
    </p:spTree>
    <p:extLst>
      <p:ext uri="{BB962C8B-B14F-4D97-AF65-F5344CB8AC3E}">
        <p14:creationId xmlns:p14="http://schemas.microsoft.com/office/powerpoint/2010/main" val="40855575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1</a:t>
            </a:fld>
            <a:endParaRPr lang="en-US"/>
          </a:p>
        </p:txBody>
      </p:sp>
    </p:spTree>
    <p:extLst>
      <p:ext uri="{BB962C8B-B14F-4D97-AF65-F5344CB8AC3E}">
        <p14:creationId xmlns:p14="http://schemas.microsoft.com/office/powerpoint/2010/main" val="328548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10</a:t>
            </a:fld>
            <a:endParaRPr lang="en-US"/>
          </a:p>
        </p:txBody>
      </p:sp>
    </p:spTree>
    <p:extLst>
      <p:ext uri="{BB962C8B-B14F-4D97-AF65-F5344CB8AC3E}">
        <p14:creationId xmlns:p14="http://schemas.microsoft.com/office/powerpoint/2010/main" val="379637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11</a:t>
            </a:fld>
            <a:endParaRPr lang="en-US"/>
          </a:p>
        </p:txBody>
      </p:sp>
      <p:sp>
        <p:nvSpPr>
          <p:cNvPr id="6" name="Notes Placeholder 5">
            <a:extLst>
              <a:ext uri="{FF2B5EF4-FFF2-40B4-BE49-F238E27FC236}">
                <a16:creationId xmlns:a16="http://schemas.microsoft.com/office/drawing/2014/main" id="{25D9C417-4F0E-474E-A830-F1920A2348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5676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12</a:t>
            </a:fld>
            <a:endParaRPr lang="en-US"/>
          </a:p>
        </p:txBody>
      </p:sp>
      <p:sp>
        <p:nvSpPr>
          <p:cNvPr id="6" name="Notes Placeholder 5">
            <a:extLst>
              <a:ext uri="{FF2B5EF4-FFF2-40B4-BE49-F238E27FC236}">
                <a16:creationId xmlns:a16="http://schemas.microsoft.com/office/drawing/2014/main" id="{CBD4B91D-7880-477B-8F85-C193B968F5B2}"/>
              </a:ext>
            </a:extLst>
          </p:cNvPr>
          <p:cNvSpPr>
            <a:spLocks noGrp="1"/>
          </p:cNvSpPr>
          <p:nvPr>
            <p:ph type="body" sz="quarter" idx="3"/>
          </p:nvPr>
        </p:nvSpPr>
        <p:spPr/>
        <p:txBody>
          <a:bodyPr>
            <a:normAutofit/>
          </a:bodyPr>
          <a:lstStyle/>
          <a:p>
            <a:endParaRPr lang="en-US" sz="1200" b="0" i="0" u="none" strike="noStrike" kern="120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74853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13</a:t>
            </a:fld>
            <a:endParaRPr lang="en-US"/>
          </a:p>
        </p:txBody>
      </p:sp>
      <p:sp>
        <p:nvSpPr>
          <p:cNvPr id="6" name="Notes Placeholder 5">
            <a:extLst>
              <a:ext uri="{FF2B5EF4-FFF2-40B4-BE49-F238E27FC236}">
                <a16:creationId xmlns:a16="http://schemas.microsoft.com/office/drawing/2014/main" id="{CBD4B91D-7880-477B-8F85-C193B968F5B2}"/>
              </a:ext>
            </a:extLst>
          </p:cNvPr>
          <p:cNvSpPr>
            <a:spLocks noGrp="1"/>
          </p:cNvSpPr>
          <p:nvPr>
            <p:ph type="body" sz="quarter" idx="3"/>
          </p:nvPr>
        </p:nvSpPr>
        <p:spPr/>
        <p:txBody>
          <a:bodyPr>
            <a:normAutofit/>
          </a:bodyPr>
          <a:lstStyle/>
          <a:p>
            <a:endParaRPr lang="en-US"/>
          </a:p>
        </p:txBody>
      </p:sp>
    </p:spTree>
    <p:extLst>
      <p:ext uri="{BB962C8B-B14F-4D97-AF65-F5344CB8AC3E}">
        <p14:creationId xmlns:p14="http://schemas.microsoft.com/office/powerpoint/2010/main" val="274680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14</a:t>
            </a:fld>
            <a:endParaRPr lang="en-US"/>
          </a:p>
        </p:txBody>
      </p:sp>
    </p:spTree>
    <p:extLst>
      <p:ext uri="{BB962C8B-B14F-4D97-AF65-F5344CB8AC3E}">
        <p14:creationId xmlns:p14="http://schemas.microsoft.com/office/powerpoint/2010/main" val="337164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15</a:t>
            </a:fld>
            <a:endParaRPr lang="en-US"/>
          </a:p>
        </p:txBody>
      </p:sp>
    </p:spTree>
    <p:extLst>
      <p:ext uri="{BB962C8B-B14F-4D97-AF65-F5344CB8AC3E}">
        <p14:creationId xmlns:p14="http://schemas.microsoft.com/office/powerpoint/2010/main" val="320476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16</a:t>
            </a:fld>
            <a:endParaRPr lang="en-US"/>
          </a:p>
        </p:txBody>
      </p:sp>
    </p:spTree>
    <p:extLst>
      <p:ext uri="{BB962C8B-B14F-4D97-AF65-F5344CB8AC3E}">
        <p14:creationId xmlns:p14="http://schemas.microsoft.com/office/powerpoint/2010/main" val="69971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77551F-2C26-5D4E-AA97-F437309E4641}"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ndParaRPr>
          </a:p>
        </p:txBody>
      </p:sp>
      <p:sp>
        <p:nvSpPr>
          <p:cNvPr id="6" name="Notes Placeholder 5">
            <a:extLst>
              <a:ext uri="{FF2B5EF4-FFF2-40B4-BE49-F238E27FC236}">
                <a16:creationId xmlns:a16="http://schemas.microsoft.com/office/drawing/2014/main" id="{F70CF6BB-EB4F-4AB3-B16F-6B416FAA72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5584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18</a:t>
            </a:fld>
            <a:endParaRPr lang="en-US"/>
          </a:p>
        </p:txBody>
      </p:sp>
    </p:spTree>
    <p:extLst>
      <p:ext uri="{BB962C8B-B14F-4D97-AF65-F5344CB8AC3E}">
        <p14:creationId xmlns:p14="http://schemas.microsoft.com/office/powerpoint/2010/main" val="148204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77551F-2C26-5D4E-AA97-F437309E4641}"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ndParaRPr>
          </a:p>
        </p:txBody>
      </p:sp>
      <p:sp>
        <p:nvSpPr>
          <p:cNvPr id="6" name="Notes Placeholder 5">
            <a:extLst>
              <a:ext uri="{FF2B5EF4-FFF2-40B4-BE49-F238E27FC236}">
                <a16:creationId xmlns:a16="http://schemas.microsoft.com/office/drawing/2014/main" id="{20F55D2F-F215-4D13-9342-23F0F177D68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3047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a:t>
            </a:fld>
            <a:endParaRPr lang="en-US"/>
          </a:p>
        </p:txBody>
      </p:sp>
      <p:sp>
        <p:nvSpPr>
          <p:cNvPr id="6" name="Notes Placeholder 5">
            <a:extLst>
              <a:ext uri="{FF2B5EF4-FFF2-40B4-BE49-F238E27FC236}">
                <a16:creationId xmlns:a16="http://schemas.microsoft.com/office/drawing/2014/main" id="{CB37477C-55E6-422F-9D71-2EA8DA3D56C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9278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400" b="1" kern="1200">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77551F-2C26-5D4E-AA97-F437309E4641}"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9708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77551F-2C26-5D4E-AA97-F437309E4641}"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ndParaRPr>
          </a:p>
        </p:txBody>
      </p:sp>
      <p:sp>
        <p:nvSpPr>
          <p:cNvPr id="6" name="Notes Placeholder 5">
            <a:extLst>
              <a:ext uri="{FF2B5EF4-FFF2-40B4-BE49-F238E27FC236}">
                <a16:creationId xmlns:a16="http://schemas.microsoft.com/office/drawing/2014/main" id="{44391D7F-05EA-4BBF-8C3D-5E55931391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208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22</a:t>
            </a:fld>
            <a:endParaRPr lang="en-US"/>
          </a:p>
        </p:txBody>
      </p:sp>
      <p:sp>
        <p:nvSpPr>
          <p:cNvPr id="6" name="Notes Placeholder 5">
            <a:extLst>
              <a:ext uri="{FF2B5EF4-FFF2-40B4-BE49-F238E27FC236}">
                <a16:creationId xmlns:a16="http://schemas.microsoft.com/office/drawing/2014/main" id="{9B484651-3263-4203-9E24-8092EFC640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8558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24</a:t>
            </a:fld>
            <a:endParaRPr lang="en-US"/>
          </a:p>
        </p:txBody>
      </p:sp>
      <p:sp>
        <p:nvSpPr>
          <p:cNvPr id="6" name="Notes Placeholder 5">
            <a:extLst>
              <a:ext uri="{FF2B5EF4-FFF2-40B4-BE49-F238E27FC236}">
                <a16:creationId xmlns:a16="http://schemas.microsoft.com/office/drawing/2014/main" id="{7AFD881E-23CA-46C3-81B1-352FD83D310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79838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25</a:t>
            </a:fld>
            <a:endParaRPr lang="en-US"/>
          </a:p>
        </p:txBody>
      </p:sp>
      <p:sp>
        <p:nvSpPr>
          <p:cNvPr id="6" name="Notes Placeholder 5">
            <a:extLst>
              <a:ext uri="{FF2B5EF4-FFF2-40B4-BE49-F238E27FC236}">
                <a16:creationId xmlns:a16="http://schemas.microsoft.com/office/drawing/2014/main" id="{7AFD881E-23CA-46C3-81B1-352FD83D3104}"/>
              </a:ext>
            </a:extLst>
          </p:cNvPr>
          <p:cNvSpPr>
            <a:spLocks noGrp="1"/>
          </p:cNvSpPr>
          <p:nvPr>
            <p:ph type="body" sz="quarter" idx="3"/>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600">
              <a:latin typeface="Arial" panose="020B0604020202020204" pitchFamily="34" charset="0"/>
              <a:ea typeface="ヒラギノ角ゴ Pro W3"/>
            </a:endParaRPr>
          </a:p>
        </p:txBody>
      </p:sp>
    </p:spTree>
    <p:extLst>
      <p:ext uri="{BB962C8B-B14F-4D97-AF65-F5344CB8AC3E}">
        <p14:creationId xmlns:p14="http://schemas.microsoft.com/office/powerpoint/2010/main" val="335522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26</a:t>
            </a:fld>
            <a:endParaRPr lang="en-US"/>
          </a:p>
        </p:txBody>
      </p:sp>
    </p:spTree>
    <p:extLst>
      <p:ext uri="{BB962C8B-B14F-4D97-AF65-F5344CB8AC3E}">
        <p14:creationId xmlns:p14="http://schemas.microsoft.com/office/powerpoint/2010/main" val="20205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3</a:t>
            </a:fld>
            <a:endParaRPr lang="en-US"/>
          </a:p>
        </p:txBody>
      </p:sp>
      <p:sp>
        <p:nvSpPr>
          <p:cNvPr id="6" name="Notes Placeholder 5">
            <a:extLst>
              <a:ext uri="{FF2B5EF4-FFF2-40B4-BE49-F238E27FC236}">
                <a16:creationId xmlns:a16="http://schemas.microsoft.com/office/drawing/2014/main" id="{F10500EF-B95E-46A9-8BD2-1505A5F8A9AA}"/>
              </a:ext>
            </a:extLst>
          </p:cNvPr>
          <p:cNvSpPr>
            <a:spLocks noGrp="1"/>
          </p:cNvSpPr>
          <p:nvPr>
            <p:ph type="body" sz="quarter" idx="3"/>
          </p:nvPr>
        </p:nvSpPr>
        <p:spPr/>
        <p:txBody>
          <a:bodyPr>
            <a:normAutofit/>
          </a:bodyPr>
          <a:lstStyle/>
          <a:p>
            <a:endParaRPr lang="en-US"/>
          </a:p>
        </p:txBody>
      </p:sp>
    </p:spTree>
    <p:extLst>
      <p:ext uri="{BB962C8B-B14F-4D97-AF65-F5344CB8AC3E}">
        <p14:creationId xmlns:p14="http://schemas.microsoft.com/office/powerpoint/2010/main" val="387859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4</a:t>
            </a:fld>
            <a:endParaRPr lang="en-US"/>
          </a:p>
        </p:txBody>
      </p:sp>
      <p:sp>
        <p:nvSpPr>
          <p:cNvPr id="6" name="Notes Placeholder 5">
            <a:extLst>
              <a:ext uri="{FF2B5EF4-FFF2-40B4-BE49-F238E27FC236}">
                <a16:creationId xmlns:a16="http://schemas.microsoft.com/office/drawing/2014/main" id="{F418DEDB-1BCF-4A5A-B4F7-DE6512B3CC9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161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NZ"/>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5</a:t>
            </a:fld>
            <a:endParaRPr lang="en-US"/>
          </a:p>
        </p:txBody>
      </p:sp>
    </p:spTree>
    <p:extLst>
      <p:ext uri="{BB962C8B-B14F-4D97-AF65-F5344CB8AC3E}">
        <p14:creationId xmlns:p14="http://schemas.microsoft.com/office/powerpoint/2010/main" val="275904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6</a:t>
            </a:fld>
            <a:endParaRPr lang="en-US"/>
          </a:p>
        </p:txBody>
      </p:sp>
    </p:spTree>
    <p:extLst>
      <p:ext uri="{BB962C8B-B14F-4D97-AF65-F5344CB8AC3E}">
        <p14:creationId xmlns:p14="http://schemas.microsoft.com/office/powerpoint/2010/main" val="341730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7</a:t>
            </a:fld>
            <a:endParaRPr lang="en-US"/>
          </a:p>
        </p:txBody>
      </p:sp>
    </p:spTree>
    <p:extLst>
      <p:ext uri="{BB962C8B-B14F-4D97-AF65-F5344CB8AC3E}">
        <p14:creationId xmlns:p14="http://schemas.microsoft.com/office/powerpoint/2010/main" val="351332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8</a:t>
            </a:fld>
            <a:endParaRPr lang="en-US"/>
          </a:p>
        </p:txBody>
      </p:sp>
    </p:spTree>
    <p:extLst>
      <p:ext uri="{BB962C8B-B14F-4D97-AF65-F5344CB8AC3E}">
        <p14:creationId xmlns:p14="http://schemas.microsoft.com/office/powerpoint/2010/main" val="103230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F177551F-2C26-5D4E-AA97-F437309E4641}" type="slidenum">
              <a:rPr lang="en-US" smtClean="0"/>
              <a:pPr>
                <a:defRPr/>
              </a:pPr>
              <a:t>9</a:t>
            </a:fld>
            <a:endParaRPr lang="en-US"/>
          </a:p>
        </p:txBody>
      </p:sp>
    </p:spTree>
    <p:extLst>
      <p:ext uri="{BB962C8B-B14F-4D97-AF65-F5344CB8AC3E}">
        <p14:creationId xmlns:p14="http://schemas.microsoft.com/office/powerpoint/2010/main" val="3296024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ethicsboard.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instagram.com/ifacpresident/" TargetMode="External"/><Relationship Id="rId2" Type="http://schemas.openxmlformats.org/officeDocument/2006/relationships/hyperlink" Target="http://www.ifac.org/" TargetMode="External"/><Relationship Id="rId1" Type="http://schemas.openxmlformats.org/officeDocument/2006/relationships/slideMaster" Target="../slideMasters/slideMaster2.xml"/><Relationship Id="rId6" Type="http://schemas.openxmlformats.org/officeDocument/2006/relationships/hyperlink" Target="https://www.linkedin.com/company/ifac" TargetMode="External"/><Relationship Id="rId11" Type="http://schemas.openxmlformats.org/officeDocument/2006/relationships/image" Target="../media/image10.png"/><Relationship Id="rId5" Type="http://schemas.openxmlformats.org/officeDocument/2006/relationships/hyperlink" Target="https://twitter.com/IFAC_Update" TargetMode="External"/><Relationship Id="rId10" Type="http://schemas.openxmlformats.org/officeDocument/2006/relationships/image" Target="../media/image9.png"/><Relationship Id="rId4" Type="http://schemas.openxmlformats.org/officeDocument/2006/relationships/hyperlink" Target="https://www.facebook.com/InternationalFederationOfAccountants" TargetMode="External"/><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Rectangle 5"/>
          <p:cNvSpPr>
            <a:spLocks noChangeArrowheads="1"/>
          </p:cNvSpPr>
          <p:nvPr userDrawn="1"/>
        </p:nvSpPr>
        <p:spPr bwMode="auto">
          <a:xfrm>
            <a:off x="0" y="1198961"/>
            <a:ext cx="9144000" cy="3950208"/>
          </a:xfrm>
          <a:prstGeom prst="rect">
            <a:avLst/>
          </a:prstGeom>
          <a:gradFill rotWithShape="0">
            <a:gsLst>
              <a:gs pos="0">
                <a:srgbClr val="18276E"/>
              </a:gs>
              <a:gs pos="100000">
                <a:srgbClr val="0092D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pic>
        <p:nvPicPr>
          <p:cNvPr id="11" name="Picture 6" descr="Ribbon_green_1.25in_wid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600" y="1198961"/>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1398986"/>
            <a:ext cx="4648200" cy="742950"/>
          </a:xfrm>
        </p:spPr>
        <p:txBody>
          <a:bodyPr anchor="ctr"/>
          <a:lstStyle/>
          <a:p>
            <a:r>
              <a:rPr lang="en-US"/>
              <a:t>Click to edit Master title style</a:t>
            </a:r>
          </a:p>
        </p:txBody>
      </p:sp>
      <p:sp>
        <p:nvSpPr>
          <p:cNvPr id="8" name="Subtitle 2"/>
          <p:cNvSpPr>
            <a:spLocks noGrp="1"/>
          </p:cNvSpPr>
          <p:nvPr>
            <p:ph type="subTitle" idx="1"/>
          </p:nvPr>
        </p:nvSpPr>
        <p:spPr>
          <a:xfrm>
            <a:off x="4267203" y="2484835"/>
            <a:ext cx="3060700" cy="1314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188" y="384188"/>
            <a:ext cx="2056917" cy="600560"/>
          </a:xfrm>
          <a:prstGeom prst="rect">
            <a:avLst/>
          </a:prstGeom>
        </p:spPr>
      </p:pic>
    </p:spTree>
    <p:extLst>
      <p:ext uri="{BB962C8B-B14F-4D97-AF65-F5344CB8AC3E}">
        <p14:creationId xmlns:p14="http://schemas.microsoft.com/office/powerpoint/2010/main" val="356308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8361" y="1662430"/>
            <a:ext cx="2627287" cy="767091"/>
          </a:xfrm>
          <a:prstGeom prst="rect">
            <a:avLst/>
          </a:prstGeom>
        </p:spPr>
      </p:pic>
      <p:sp>
        <p:nvSpPr>
          <p:cNvPr id="7" name="Rectangle 5"/>
          <p:cNvSpPr>
            <a:spLocks noChangeArrowheads="1"/>
          </p:cNvSpPr>
          <p:nvPr userDrawn="1"/>
        </p:nvSpPr>
        <p:spPr bwMode="auto">
          <a:xfrm flipH="1">
            <a:off x="384180" y="4572000"/>
            <a:ext cx="8759825" cy="46038"/>
          </a:xfrm>
          <a:prstGeom prst="rect">
            <a:avLst/>
          </a:prstGeom>
          <a:gradFill rotWithShape="1">
            <a:gsLst>
              <a:gs pos="0">
                <a:srgbClr val="168136"/>
              </a:gs>
              <a:gs pos="999">
                <a:srgbClr val="168136"/>
              </a:gs>
              <a:gs pos="100000">
                <a:srgbClr val="68B1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6" name="TextBox 5"/>
          <p:cNvSpPr txBox="1"/>
          <p:nvPr userDrawn="1"/>
        </p:nvSpPr>
        <p:spPr>
          <a:xfrm>
            <a:off x="2215073" y="2744563"/>
            <a:ext cx="4713863" cy="769441"/>
          </a:xfrm>
          <a:prstGeom prst="rect">
            <a:avLst/>
          </a:prstGeom>
          <a:noFill/>
        </p:spPr>
        <p:txBody>
          <a:bodyPr wrap="square" lIns="0" rIns="0"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lgn="ctr"/>
            <a:r>
              <a:rPr lang="en-US" sz="4400" kern="300">
                <a:solidFill>
                  <a:srgbClr val="005BAA"/>
                </a:solidFill>
                <a:latin typeface="Bauer Bodoni Std" pitchFamily="18" charset="0"/>
              </a:rPr>
              <a:t>The Ethics Board</a:t>
            </a:r>
          </a:p>
        </p:txBody>
      </p:sp>
      <p:sp>
        <p:nvSpPr>
          <p:cNvPr id="8" name="TextBox 7"/>
          <p:cNvSpPr txBox="1"/>
          <p:nvPr userDrawn="1"/>
        </p:nvSpPr>
        <p:spPr>
          <a:xfrm>
            <a:off x="3408831" y="3829050"/>
            <a:ext cx="2326342" cy="369332"/>
          </a:xfrm>
          <a:prstGeom prst="rect">
            <a:avLst/>
          </a:prstGeom>
          <a:noFill/>
        </p:spPr>
        <p:txBody>
          <a:bodyPr wrap="none" rtlCol="0">
            <a:spAutoFit/>
          </a:bodyPr>
          <a:lstStyle/>
          <a:p>
            <a:r>
              <a:rPr lang="en-US" sz="1800">
                <a:solidFill>
                  <a:schemeClr val="tx2">
                    <a:lumMod val="65000"/>
                    <a:lumOff val="35000"/>
                  </a:schemeClr>
                </a:solidFill>
                <a:hlinkClick r:id="rId3"/>
              </a:rPr>
              <a:t>www.ethicsboard.org</a:t>
            </a:r>
            <a:endParaRPr lang="en-US" sz="1800">
              <a:solidFill>
                <a:schemeClr val="tx2">
                  <a:lumMod val="65000"/>
                  <a:lumOff val="35000"/>
                </a:schemeClr>
              </a:solidFill>
            </a:endParaRPr>
          </a:p>
        </p:txBody>
      </p:sp>
    </p:spTree>
    <p:extLst>
      <p:ext uri="{BB962C8B-B14F-4D97-AF65-F5344CB8AC3E}">
        <p14:creationId xmlns:p14="http://schemas.microsoft.com/office/powerpoint/2010/main" val="34129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nci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01973"/>
            <a:ext cx="4648200" cy="742950"/>
          </a:xfrm>
        </p:spPr>
        <p:txBody>
          <a:bodyPr anchor="ctr"/>
          <a:lstStyle>
            <a:lvl1pPr algn="ctr">
              <a:defRPr>
                <a:solidFill>
                  <a:srgbClr val="2D8EC2"/>
                </a:solidFill>
              </a:defRPr>
            </a:lvl1pPr>
          </a:lstStyle>
          <a:p>
            <a:r>
              <a:rPr lang="en-US"/>
              <a:t>Click to edit Master title style</a:t>
            </a:r>
          </a:p>
        </p:txBody>
      </p:sp>
      <p:pic>
        <p:nvPicPr>
          <p:cNvPr id="5" name="Picture 4" descr="title-bg.jpg"/>
          <p:cNvPicPr>
            <a:picLocks noChangeAspect="1"/>
          </p:cNvPicPr>
          <p:nvPr userDrawn="1"/>
        </p:nvPicPr>
        <p:blipFill rotWithShape="1">
          <a:blip r:embed="rId2">
            <a:extLst>
              <a:ext uri="{28A0092B-C50C-407E-A947-70E740481C1C}">
                <a14:useLocalDpi xmlns:a14="http://schemas.microsoft.com/office/drawing/2010/main" val="0"/>
              </a:ext>
            </a:extLst>
          </a:blip>
          <a:srcRect t="6749" b="45900"/>
          <a:stretch/>
        </p:blipFill>
        <p:spPr>
          <a:xfrm>
            <a:off x="0" y="3628577"/>
            <a:ext cx="9144000" cy="1533979"/>
          </a:xfrm>
          <a:prstGeom prst="rect">
            <a:avLst/>
          </a:prstGeom>
        </p:spPr>
      </p:pic>
      <p:pic>
        <p:nvPicPr>
          <p:cNvPr id="7" name="Picture 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275858"/>
            <a:ext cx="2527384" cy="905242"/>
          </a:xfrm>
          <a:prstGeom prst="rect">
            <a:avLst/>
          </a:prstGeom>
        </p:spPr>
      </p:pic>
      <p:sp>
        <p:nvSpPr>
          <p:cNvPr id="4" name="Text Placeholder 3"/>
          <p:cNvSpPr>
            <a:spLocks noGrp="1"/>
          </p:cNvSpPr>
          <p:nvPr>
            <p:ph type="body" sz="quarter" idx="10"/>
          </p:nvPr>
        </p:nvSpPr>
        <p:spPr>
          <a:xfrm>
            <a:off x="384048" y="3181350"/>
            <a:ext cx="3099816" cy="448056"/>
          </a:xfrm>
        </p:spPr>
        <p:txBody>
          <a:bodyPr anchor="ctr"/>
          <a:lstStyle>
            <a:lvl1pPr marL="0" indent="0" algn="l">
              <a:buFontTx/>
              <a:buNone/>
              <a:defRPr sz="1400"/>
            </a:lvl1pPr>
            <a:lvl2pPr marL="347463" indent="0" algn="l">
              <a:buFontTx/>
              <a:buNone/>
              <a:defRPr/>
            </a:lvl2pPr>
            <a:lvl3pPr marL="694927" indent="0" algn="l">
              <a:buFontTx/>
              <a:buNone/>
              <a:defRPr/>
            </a:lvl3pPr>
            <a:lvl4pPr marL="1042390" indent="0" algn="l">
              <a:buFontTx/>
              <a:buNone/>
              <a:defRPr/>
            </a:lvl4pPr>
            <a:lvl5pPr marL="1389853" indent="0" algn="l">
              <a:buFontTx/>
              <a:buNone/>
              <a:defRPr/>
            </a:lvl5pPr>
          </a:lstStyle>
          <a:p>
            <a:pPr lvl="0"/>
            <a:r>
              <a:rPr lang="en-US"/>
              <a:t>Click to edit Master text styles</a:t>
            </a:r>
          </a:p>
        </p:txBody>
      </p:sp>
      <p:sp>
        <p:nvSpPr>
          <p:cNvPr id="11" name="Text Placeholder 3"/>
          <p:cNvSpPr>
            <a:spLocks noGrp="1"/>
          </p:cNvSpPr>
          <p:nvPr>
            <p:ph type="body" sz="quarter" idx="11"/>
          </p:nvPr>
        </p:nvSpPr>
        <p:spPr>
          <a:xfrm>
            <a:off x="7010400" y="3181350"/>
            <a:ext cx="2020824" cy="448056"/>
          </a:xfrm>
        </p:spPr>
        <p:txBody>
          <a:bodyPr anchor="ctr"/>
          <a:lstStyle>
            <a:lvl1pPr marL="0" indent="0" algn="l">
              <a:buFontTx/>
              <a:buNone/>
              <a:defRPr sz="1400"/>
            </a:lvl1pPr>
            <a:lvl2pPr marL="347463" indent="0" algn="l">
              <a:buFontTx/>
              <a:buNone/>
              <a:defRPr/>
            </a:lvl2pPr>
            <a:lvl3pPr marL="694927" indent="0" algn="l">
              <a:buFontTx/>
              <a:buNone/>
              <a:defRPr/>
            </a:lvl3pPr>
            <a:lvl4pPr marL="1042390" indent="0" algn="l">
              <a:buFontTx/>
              <a:buNone/>
              <a:defRPr/>
            </a:lvl4pPr>
            <a:lvl5pPr marL="1389853" indent="0" algn="l">
              <a:buFontTx/>
              <a:buNone/>
              <a:defRPr/>
            </a:lvl5pPr>
          </a:lstStyle>
          <a:p>
            <a:pPr lvl="0"/>
            <a:r>
              <a:rPr lang="en-US"/>
              <a:t>Click to edit Master text styles</a:t>
            </a:r>
          </a:p>
        </p:txBody>
      </p:sp>
    </p:spTree>
    <p:extLst>
      <p:ext uri="{BB962C8B-B14F-4D97-AF65-F5344CB8AC3E}">
        <p14:creationId xmlns:p14="http://schemas.microsoft.com/office/powerpoint/2010/main" val="155791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descr="title-bg.jpg"/>
          <p:cNvPicPr>
            <a:picLocks noChangeAspect="1"/>
          </p:cNvPicPr>
          <p:nvPr userDrawn="1"/>
        </p:nvPicPr>
        <p:blipFill rotWithShape="1">
          <a:blip r:embed="rId2">
            <a:extLst>
              <a:ext uri="{28A0092B-C50C-407E-A947-70E740481C1C}">
                <a14:useLocalDpi xmlns:a14="http://schemas.microsoft.com/office/drawing/2010/main" val="0"/>
              </a:ext>
            </a:extLst>
          </a:blip>
          <a:srcRect t="1" b="1208"/>
          <a:stretch/>
        </p:blipFill>
        <p:spPr>
          <a:xfrm>
            <a:off x="0" y="1428751"/>
            <a:ext cx="9144000" cy="3200400"/>
          </a:xfrm>
          <a:prstGeom prst="rect">
            <a:avLst/>
          </a:prstGeom>
        </p:spPr>
      </p:pic>
      <p:sp>
        <p:nvSpPr>
          <p:cNvPr id="2" name="Title 1"/>
          <p:cNvSpPr>
            <a:spLocks noGrp="1"/>
          </p:cNvSpPr>
          <p:nvPr>
            <p:ph type="ctrTitle" hasCustomPrompt="1"/>
          </p:nvPr>
        </p:nvSpPr>
        <p:spPr>
          <a:xfrm>
            <a:off x="2286000" y="590550"/>
            <a:ext cx="4648200" cy="742950"/>
          </a:xfrm>
        </p:spPr>
        <p:txBody>
          <a:bodyPr anchor="ctr"/>
          <a:lstStyle>
            <a:lvl1pPr algn="ctr">
              <a:defRPr>
                <a:solidFill>
                  <a:srgbClr val="2D8EC2"/>
                </a:solidFill>
              </a:defRPr>
            </a:lvl1pPr>
          </a:lstStyle>
          <a:p>
            <a:r>
              <a:rPr lang="en-US"/>
              <a:t>Transition slide / new topic</a:t>
            </a:r>
          </a:p>
        </p:txBody>
      </p:sp>
      <p:sp>
        <p:nvSpPr>
          <p:cNvPr id="7" name="Slide Number Placeholder 3"/>
          <p:cNvSpPr txBox="1">
            <a:spLocks noGrp="1"/>
          </p:cNvSpPr>
          <p:nvPr userDrawn="1"/>
        </p:nvSpPr>
        <p:spPr bwMode="auto">
          <a:xfrm>
            <a:off x="5410204" y="4824418"/>
            <a:ext cx="3429001"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900">
                <a:solidFill>
                  <a:srgbClr val="FFFFFF"/>
                </a:solidFill>
                <a:cs typeface="MS PGothic" charset="0"/>
              </a:rPr>
              <a:t>Page </a:t>
            </a:r>
            <a:fld id="{95158037-59F0-9C4B-B231-1C776117AADA}" type="slidenum">
              <a:rPr lang="en-US" sz="900" smtClean="0">
                <a:solidFill>
                  <a:srgbClr val="FFFFFF"/>
                </a:solidFill>
              </a:rPr>
              <a:pPr algn="r">
                <a:defRPr/>
              </a:pPr>
              <a:t>‹#›</a:t>
            </a:fld>
            <a:r>
              <a:rPr lang="en-US" sz="900">
                <a:solidFill>
                  <a:srgbClr val="FFFFFF"/>
                </a:solidFill>
                <a:cs typeface="MS PGothic" charset="0"/>
              </a:rPr>
              <a:t> | IFAC Council Meeting 2017 | Brussels Belgium</a:t>
            </a:r>
          </a:p>
        </p:txBody>
      </p:sp>
      <p:sp>
        <p:nvSpPr>
          <p:cNvPr id="10" name="Slide Number Placeholder 3"/>
          <p:cNvSpPr txBox="1">
            <a:spLocks noGrp="1"/>
          </p:cNvSpPr>
          <p:nvPr userDrawn="1"/>
        </p:nvSpPr>
        <p:spPr bwMode="auto">
          <a:xfrm>
            <a:off x="5791204" y="4824418"/>
            <a:ext cx="3048001"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900">
                <a:solidFill>
                  <a:srgbClr val="000000">
                    <a:lumMod val="65000"/>
                    <a:lumOff val="35000"/>
                  </a:srgbClr>
                </a:solidFill>
                <a:cs typeface="MS PGothic" charset="0"/>
              </a:rPr>
              <a:t>Page </a:t>
            </a:r>
            <a:fld id="{95158037-59F0-9C4B-B231-1C776117AADA}" type="slidenum">
              <a:rPr lang="en-US" sz="900" smtClean="0">
                <a:solidFill>
                  <a:srgbClr val="000000">
                    <a:lumMod val="65000"/>
                    <a:lumOff val="35000"/>
                  </a:srgbClr>
                </a:solidFill>
              </a:rPr>
              <a:pPr algn="r">
                <a:defRPr/>
              </a:pPr>
              <a:t>‹#›</a:t>
            </a:fld>
            <a:endParaRPr lang="en-US" sz="900">
              <a:solidFill>
                <a:srgbClr val="000000">
                  <a:lumMod val="65000"/>
                  <a:lumOff val="35000"/>
                </a:srgbClr>
              </a:solidFill>
              <a:cs typeface="MS PGothic" charset="0"/>
            </a:endParaRPr>
          </a:p>
        </p:txBody>
      </p:sp>
      <p:pic>
        <p:nvPicPr>
          <p:cNvPr id="9" name="Picture 8"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4650763"/>
            <a:ext cx="1216152" cy="435593"/>
          </a:xfrm>
          <a:prstGeom prst="rect">
            <a:avLst/>
          </a:prstGeom>
        </p:spPr>
      </p:pic>
    </p:spTree>
    <p:extLst>
      <p:ext uri="{BB962C8B-B14F-4D97-AF65-F5344CB8AC3E}">
        <p14:creationId xmlns:p14="http://schemas.microsoft.com/office/powerpoint/2010/main" val="332208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81000" y="342900"/>
            <a:ext cx="7543800" cy="400050"/>
          </a:xfrm>
        </p:spPr>
        <p:txBody>
          <a:bodyPr/>
          <a:lstStyle/>
          <a:p>
            <a:r>
              <a:rPr lang="en-US"/>
              <a:t>Click to edit Master title style</a:t>
            </a:r>
          </a:p>
        </p:txBody>
      </p:sp>
      <p:sp>
        <p:nvSpPr>
          <p:cNvPr id="9" name="Subtitle 2"/>
          <p:cNvSpPr>
            <a:spLocks noGrp="1"/>
          </p:cNvSpPr>
          <p:nvPr>
            <p:ph type="subTitle" idx="10"/>
          </p:nvPr>
        </p:nvSpPr>
        <p:spPr>
          <a:xfrm>
            <a:off x="381000" y="11430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129573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2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5791200" cy="481013"/>
          </a:xfrm>
        </p:spPr>
        <p:txBody>
          <a:bodyPr/>
          <a:lstStyle>
            <a:lvl1pPr algn="l">
              <a:defRPr sz="2400" b="1"/>
            </a:lvl1pPr>
          </a:lstStyle>
          <a:p>
            <a:r>
              <a:rPr lang="en-US"/>
              <a:t>Click to edit Master title style</a:t>
            </a:r>
          </a:p>
        </p:txBody>
      </p:sp>
      <p:sp>
        <p:nvSpPr>
          <p:cNvPr id="3" name="Content Placeholder 2"/>
          <p:cNvSpPr>
            <a:spLocks noGrp="1"/>
          </p:cNvSpPr>
          <p:nvPr>
            <p:ph idx="1"/>
          </p:nvPr>
        </p:nvSpPr>
        <p:spPr>
          <a:xfrm>
            <a:off x="3575053" y="1200151"/>
            <a:ext cx="5111751" cy="3200400"/>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5" y="1200157"/>
            <a:ext cx="3084513" cy="32003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90704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5" y="3305176"/>
            <a:ext cx="8113713" cy="102155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81005" y="2180035"/>
            <a:ext cx="8113713" cy="1125140"/>
          </a:xfrm>
        </p:spPr>
        <p:txBody>
          <a:bodyPr anchor="b"/>
          <a:lstStyle>
            <a:lvl1pPr marL="0" indent="0">
              <a:buNone/>
              <a:defRPr sz="24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62382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85900"/>
            <a:ext cx="4114800" cy="3086100"/>
          </a:xfrm>
        </p:spPr>
        <p:txBody>
          <a:bodyPr/>
          <a:lstStyle>
            <a:lvl1pPr>
              <a:defRPr sz="2400">
                <a:solidFill>
                  <a:srgbClr val="595959"/>
                </a:solidFill>
              </a:defRPr>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7100" y="1485900"/>
            <a:ext cx="4114800" cy="30861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81000" y="342900"/>
            <a:ext cx="7543800" cy="400050"/>
          </a:xfrm>
        </p:spPr>
        <p:txBody>
          <a:bodyPr/>
          <a:lstStyle/>
          <a:p>
            <a:r>
              <a:rPr lang="en-US"/>
              <a:t>Click to edit Master title style</a:t>
            </a:r>
          </a:p>
        </p:txBody>
      </p:sp>
      <p:sp>
        <p:nvSpPr>
          <p:cNvPr id="10" name="Subtitle 2"/>
          <p:cNvSpPr>
            <a:spLocks noGrp="1"/>
          </p:cNvSpPr>
          <p:nvPr>
            <p:ph type="subTitle" idx="10"/>
          </p:nvPr>
        </p:nvSpPr>
        <p:spPr>
          <a:xfrm>
            <a:off x="381000" y="11430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509708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381000" y="342900"/>
            <a:ext cx="7543800" cy="400050"/>
          </a:xfrm>
        </p:spPr>
        <p:txBody>
          <a:bodyPr/>
          <a:lstStyle/>
          <a:p>
            <a:r>
              <a:rPr lang="en-US"/>
              <a:t>Click to edit Master title style</a:t>
            </a:r>
          </a:p>
        </p:txBody>
      </p:sp>
      <p:sp>
        <p:nvSpPr>
          <p:cNvPr id="6" name="Subtitle 2"/>
          <p:cNvSpPr>
            <a:spLocks noGrp="1"/>
          </p:cNvSpPr>
          <p:nvPr>
            <p:ph type="subTitle" idx="10"/>
          </p:nvPr>
        </p:nvSpPr>
        <p:spPr>
          <a:xfrm>
            <a:off x="381000" y="11430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289711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title 2"/>
          <p:cNvSpPr>
            <a:spLocks noGrp="1"/>
          </p:cNvSpPr>
          <p:nvPr>
            <p:ph type="subTitle" idx="10"/>
          </p:nvPr>
        </p:nvSpPr>
        <p:spPr>
          <a:xfrm>
            <a:off x="381000" y="5715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5" name="Rectangle 2"/>
          <p:cNvSpPr>
            <a:spLocks noGrp="1" noChangeArrowheads="1"/>
          </p:cNvSpPr>
          <p:nvPr>
            <p:ph type="title"/>
          </p:nvPr>
        </p:nvSpPr>
        <p:spPr bwMode="auto">
          <a:xfrm>
            <a:off x="381000" y="46193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46475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200150"/>
            <a:ext cx="8458200" cy="314325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Tree>
    <p:extLst>
      <p:ext uri="{BB962C8B-B14F-4D97-AF65-F5344CB8AC3E}">
        <p14:creationId xmlns:p14="http://schemas.microsoft.com/office/powerpoint/2010/main" val="600349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ack Cover">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flipH="1">
            <a:off x="381000" y="4572006"/>
            <a:ext cx="8763000" cy="34529"/>
          </a:xfrm>
          <a:prstGeom prst="rect">
            <a:avLst/>
          </a:prstGeom>
          <a:gradFill rotWithShape="1">
            <a:gsLst>
              <a:gs pos="0">
                <a:srgbClr val="1A276D"/>
              </a:gs>
              <a:gs pos="999">
                <a:srgbClr val="1A276D"/>
              </a:gs>
              <a:gs pos="100000">
                <a:srgbClr val="2D8EC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endParaRPr>
          </a:p>
        </p:txBody>
      </p:sp>
      <p:sp>
        <p:nvSpPr>
          <p:cNvPr id="8" name="TextBox 7"/>
          <p:cNvSpPr txBox="1"/>
          <p:nvPr userDrawn="1"/>
        </p:nvSpPr>
        <p:spPr>
          <a:xfrm>
            <a:off x="3825611" y="3955018"/>
            <a:ext cx="1492781" cy="369332"/>
          </a:xfrm>
          <a:prstGeom prst="rect">
            <a:avLst/>
          </a:prstGeom>
          <a:noFill/>
        </p:spPr>
        <p:txBody>
          <a:bodyPr wrap="none" rtlCol="0">
            <a:spAutoFit/>
          </a:bodyPr>
          <a:lstStyle/>
          <a:p>
            <a:r>
              <a:rPr lang="en-US" sz="1800">
                <a:solidFill>
                  <a:srgbClr val="2D8EC2"/>
                </a:solidFill>
                <a:hlinkClick r:id="rId2"/>
              </a:rPr>
              <a:t>www.ifac.org</a:t>
            </a:r>
            <a:endParaRPr lang="en-US" sz="1800">
              <a:solidFill>
                <a:srgbClr val="2D8EC2"/>
              </a:solidFill>
            </a:endParaRPr>
          </a:p>
        </p:txBody>
      </p:sp>
      <p:pic>
        <p:nvPicPr>
          <p:cNvPr id="5" name="Picture 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4549" y="438150"/>
            <a:ext cx="3037707" cy="1088026"/>
          </a:xfrm>
          <a:prstGeom prst="rect">
            <a:avLst/>
          </a:prstGeom>
        </p:spPr>
      </p:pic>
      <p:sp>
        <p:nvSpPr>
          <p:cNvPr id="7" name="Rectangle 6"/>
          <p:cNvSpPr/>
          <p:nvPr userDrawn="1"/>
        </p:nvSpPr>
        <p:spPr>
          <a:xfrm>
            <a:off x="1524000" y="2444181"/>
            <a:ext cx="2514600" cy="584775"/>
          </a:xfrm>
          <a:prstGeom prst="rect">
            <a:avLst/>
          </a:prstGeom>
        </p:spPr>
        <p:txBody>
          <a:bodyPr wrap="square">
            <a:spAutoFit/>
          </a:bodyPr>
          <a:lstStyle/>
          <a:p>
            <a:r>
              <a:rPr lang="en-US" sz="1600">
                <a:solidFill>
                  <a:srgbClr val="000000"/>
                </a:solidFill>
                <a:hlinkClick r:id="rId4"/>
              </a:rPr>
              <a:t>@InternationalFederation</a:t>
            </a:r>
            <a:br>
              <a:rPr lang="en-US" sz="1600">
                <a:solidFill>
                  <a:srgbClr val="000000"/>
                </a:solidFill>
                <a:hlinkClick r:id="rId4"/>
              </a:rPr>
            </a:br>
            <a:r>
              <a:rPr lang="en-US" sz="1600">
                <a:solidFill>
                  <a:srgbClr val="000000"/>
                </a:solidFill>
                <a:hlinkClick r:id="rId4"/>
              </a:rPr>
              <a:t>OfAccountants</a:t>
            </a:r>
            <a:endParaRPr lang="en-US" sz="1600">
              <a:solidFill>
                <a:srgbClr val="000000"/>
              </a:solidFill>
            </a:endParaRPr>
          </a:p>
        </p:txBody>
      </p:sp>
      <p:sp>
        <p:nvSpPr>
          <p:cNvPr id="9" name="Rectangle 8"/>
          <p:cNvSpPr/>
          <p:nvPr userDrawn="1"/>
        </p:nvSpPr>
        <p:spPr>
          <a:xfrm>
            <a:off x="1524003" y="3257551"/>
            <a:ext cx="905889" cy="338554"/>
          </a:xfrm>
          <a:prstGeom prst="rect">
            <a:avLst/>
          </a:prstGeom>
        </p:spPr>
        <p:txBody>
          <a:bodyPr wrap="none">
            <a:spAutoFit/>
          </a:bodyPr>
          <a:lstStyle/>
          <a:p>
            <a:r>
              <a:rPr lang="en-US" sz="1600">
                <a:solidFill>
                  <a:srgbClr val="000000"/>
                </a:solidFill>
                <a:hlinkClick r:id="rId5"/>
              </a:rPr>
              <a:t>@IFAC </a:t>
            </a:r>
            <a:endParaRPr lang="en-US" sz="1600">
              <a:solidFill>
                <a:srgbClr val="000000"/>
              </a:solidFill>
            </a:endParaRPr>
          </a:p>
        </p:txBody>
      </p:sp>
      <p:sp>
        <p:nvSpPr>
          <p:cNvPr id="10" name="Rectangle 9"/>
          <p:cNvSpPr/>
          <p:nvPr userDrawn="1"/>
        </p:nvSpPr>
        <p:spPr>
          <a:xfrm>
            <a:off x="5867400" y="2444181"/>
            <a:ext cx="2514600" cy="584775"/>
          </a:xfrm>
          <a:prstGeom prst="rect">
            <a:avLst/>
          </a:prstGeom>
        </p:spPr>
        <p:txBody>
          <a:bodyPr wrap="square">
            <a:spAutoFit/>
          </a:bodyPr>
          <a:lstStyle/>
          <a:p>
            <a:r>
              <a:rPr lang="en-US" sz="1600">
                <a:solidFill>
                  <a:srgbClr val="000000"/>
                </a:solidFill>
                <a:hlinkClick r:id="rId6"/>
              </a:rPr>
              <a:t>International Federation</a:t>
            </a:r>
            <a:br>
              <a:rPr lang="en-US" sz="1600">
                <a:solidFill>
                  <a:srgbClr val="000000"/>
                </a:solidFill>
                <a:hlinkClick r:id="rId6"/>
              </a:rPr>
            </a:br>
            <a:r>
              <a:rPr lang="en-US" sz="1600">
                <a:solidFill>
                  <a:srgbClr val="000000"/>
                </a:solidFill>
                <a:hlinkClick r:id="rId6"/>
              </a:rPr>
              <a:t>of Accountants</a:t>
            </a:r>
            <a:endParaRPr lang="en-US" sz="1600">
              <a:solidFill>
                <a:srgbClr val="000000"/>
              </a:solidFill>
            </a:endParaRPr>
          </a:p>
        </p:txBody>
      </p:sp>
      <p:sp>
        <p:nvSpPr>
          <p:cNvPr id="11" name="TextBox 10"/>
          <p:cNvSpPr txBox="1"/>
          <p:nvPr userDrawn="1"/>
        </p:nvSpPr>
        <p:spPr>
          <a:xfrm>
            <a:off x="5867400" y="3333753"/>
            <a:ext cx="1346844" cy="338554"/>
          </a:xfrm>
          <a:prstGeom prst="rect">
            <a:avLst/>
          </a:prstGeom>
          <a:noFill/>
        </p:spPr>
        <p:txBody>
          <a:bodyPr wrap="none" rtlCol="0">
            <a:spAutoFit/>
          </a:bodyPr>
          <a:lstStyle/>
          <a:p>
            <a:r>
              <a:rPr lang="en-US" sz="1600">
                <a:solidFill>
                  <a:srgbClr val="000000"/>
                </a:solidFill>
                <a:hlinkClick r:id="rId7"/>
              </a:rPr>
              <a:t>ifacpresident</a:t>
            </a:r>
            <a:endParaRPr lang="en-US" sz="1600">
              <a:solidFill>
                <a:srgbClr val="000000"/>
              </a:solidFill>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2000" y="2291775"/>
            <a:ext cx="685800" cy="685800"/>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10223" r="10638"/>
          <a:stretch/>
        </p:blipFill>
        <p:spPr>
          <a:xfrm>
            <a:off x="4800604" y="2291775"/>
            <a:ext cx="723649" cy="685800"/>
          </a:xfrm>
          <a:prstGeom prst="rect">
            <a:avLst/>
          </a:prstGeom>
        </p:spPr>
      </p:pic>
      <p:pic>
        <p:nvPicPr>
          <p:cNvPr id="14" name="Picture 13"/>
          <p:cNvPicPr>
            <a:picLocks noChangeAspect="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3028950"/>
            <a:ext cx="1066800" cy="1066800"/>
          </a:xfrm>
          <a:prstGeom prst="rect">
            <a:avLst/>
          </a:prstGeom>
        </p:spPr>
      </p:pic>
      <p:pic>
        <p:nvPicPr>
          <p:cNvPr id="15" name="Picture 14"/>
          <p:cNvPicPr>
            <a:picLocks noChangeAspect="1"/>
          </p:cNvPicPr>
          <p:nvPr userDrawn="1"/>
        </p:nvPicPr>
        <p:blipFill rotWithShape="1">
          <a:blip r:embed="rId11">
            <a:extLst>
              <a:ext uri="{28A0092B-C50C-407E-A947-70E740481C1C}">
                <a14:useLocalDpi xmlns:a14="http://schemas.microsoft.com/office/drawing/2010/main" val="0"/>
              </a:ext>
            </a:extLst>
          </a:blip>
          <a:srcRect l="14444" t="14303" r="14444" b="14319"/>
          <a:stretch/>
        </p:blipFill>
        <p:spPr>
          <a:xfrm>
            <a:off x="4781975" y="3111045"/>
            <a:ext cx="789629" cy="792598"/>
          </a:xfrm>
          <a:prstGeom prst="rect">
            <a:avLst/>
          </a:prstGeom>
        </p:spPr>
      </p:pic>
      <p:sp>
        <p:nvSpPr>
          <p:cNvPr id="2" name="TextBox 1"/>
          <p:cNvSpPr txBox="1"/>
          <p:nvPr userDrawn="1"/>
        </p:nvSpPr>
        <p:spPr>
          <a:xfrm>
            <a:off x="0" y="1581150"/>
            <a:ext cx="9144000" cy="523220"/>
          </a:xfrm>
          <a:prstGeom prst="rect">
            <a:avLst/>
          </a:prstGeom>
          <a:noFill/>
        </p:spPr>
        <p:txBody>
          <a:bodyPr wrap="square" rtlCol="0">
            <a:spAutoFit/>
          </a:bodyPr>
          <a:lstStyle/>
          <a:p>
            <a:pPr algn="ctr"/>
            <a:r>
              <a:rPr lang="en-US" sz="2800">
                <a:solidFill>
                  <a:srgbClr val="595959"/>
                </a:solidFill>
              </a:rPr>
              <a:t>Follow us!</a:t>
            </a:r>
          </a:p>
        </p:txBody>
      </p:sp>
    </p:spTree>
    <p:extLst>
      <p:ext uri="{BB962C8B-B14F-4D97-AF65-F5344CB8AC3E}">
        <p14:creationId xmlns:p14="http://schemas.microsoft.com/office/powerpoint/2010/main" val="178765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78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78"/>
            <a:ext cx="5791200" cy="481012"/>
          </a:xfrm>
        </p:spPr>
        <p:txBody>
          <a:bodyPr/>
          <a:lstStyle>
            <a:lvl1pPr algn="l">
              <a:defRPr sz="2400" b="1"/>
            </a:lvl1pPr>
          </a:lstStyle>
          <a:p>
            <a:r>
              <a:rPr lang="en-US"/>
              <a:t>Click to edit Master title style</a:t>
            </a:r>
          </a:p>
        </p:txBody>
      </p:sp>
      <p:sp>
        <p:nvSpPr>
          <p:cNvPr id="3" name="Content Placeholder 2"/>
          <p:cNvSpPr>
            <a:spLocks noGrp="1"/>
          </p:cNvSpPr>
          <p:nvPr>
            <p:ph idx="1"/>
          </p:nvPr>
        </p:nvSpPr>
        <p:spPr>
          <a:xfrm>
            <a:off x="3575053" y="1349374"/>
            <a:ext cx="5111751" cy="3070225"/>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10" y="1349377"/>
            <a:ext cx="3084513" cy="307022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59606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10" y="3305183"/>
            <a:ext cx="8113713" cy="102155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81010" y="2180035"/>
            <a:ext cx="8113713" cy="1125140"/>
          </a:xfrm>
        </p:spPr>
        <p:txBody>
          <a:bodyPr anchor="b"/>
          <a:lstStyle>
            <a:lvl1pPr marL="0" indent="0">
              <a:buNone/>
              <a:defRPr sz="24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33302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49381"/>
            <a:ext cx="4114800" cy="3070225"/>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9381"/>
            <a:ext cx="4114800" cy="3070225"/>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81000" y="457200"/>
            <a:ext cx="7543800" cy="400050"/>
          </a:xfrm>
        </p:spPr>
        <p:txBody>
          <a:bodyPr/>
          <a:lstStyle/>
          <a:p>
            <a:r>
              <a:rPr lang="en-US"/>
              <a:t>Click to edit Master title style</a:t>
            </a:r>
          </a:p>
        </p:txBody>
      </p:sp>
      <p:sp>
        <p:nvSpPr>
          <p:cNvPr id="10" name="Subtitle 2"/>
          <p:cNvSpPr>
            <a:spLocks noGrp="1"/>
          </p:cNvSpPr>
          <p:nvPr>
            <p:ph type="subTitle" idx="10"/>
          </p:nvPr>
        </p:nvSpPr>
        <p:spPr>
          <a:xfrm>
            <a:off x="381000" y="13716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73328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7543800" cy="400050"/>
          </a:xfrm>
        </p:spPr>
        <p:txBody>
          <a:bodyPr/>
          <a:lstStyle/>
          <a:p>
            <a:r>
              <a:rPr lang="en-US"/>
              <a:t>Click to edit Master title style</a:t>
            </a:r>
          </a:p>
        </p:txBody>
      </p:sp>
      <p:sp>
        <p:nvSpPr>
          <p:cNvPr id="6" name="Subtitle 2"/>
          <p:cNvSpPr>
            <a:spLocks noGrp="1"/>
          </p:cNvSpPr>
          <p:nvPr>
            <p:ph type="subTitle" idx="10"/>
          </p:nvPr>
        </p:nvSpPr>
        <p:spPr>
          <a:xfrm>
            <a:off x="381000" y="137160"/>
            <a:ext cx="2667000" cy="171450"/>
          </a:xfrm>
        </p:spPr>
        <p:txBody>
          <a:bodyPr lIns="0" tIns="0" rIns="0" bIns="0"/>
          <a:lstStyle>
            <a:lvl1pPr marL="0" indent="0" algn="l">
              <a:buNone/>
              <a:defRPr sz="14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230049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91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349381"/>
            <a:ext cx="8458200" cy="30702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Tree>
    <p:extLst>
      <p:ext uri="{BB962C8B-B14F-4D97-AF65-F5344CB8AC3E}">
        <p14:creationId xmlns:p14="http://schemas.microsoft.com/office/powerpoint/2010/main" val="341291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3029" y="8"/>
            <a:ext cx="9140971" cy="125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flipH="1">
            <a:off x="384180" y="4572000"/>
            <a:ext cx="8759825" cy="46038"/>
          </a:xfrm>
          <a:prstGeom prst="rect">
            <a:avLst/>
          </a:prstGeom>
          <a:gradFill rotWithShape="1">
            <a:gsLst>
              <a:gs pos="0">
                <a:srgbClr val="168136"/>
              </a:gs>
              <a:gs pos="999">
                <a:srgbClr val="168136"/>
              </a:gs>
              <a:gs pos="100000">
                <a:srgbClr val="68B1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1268" name="Rectangle 2"/>
          <p:cNvSpPr>
            <a:spLocks noGrp="1" noChangeArrowheads="1"/>
          </p:cNvSpPr>
          <p:nvPr>
            <p:ph type="title"/>
          </p:nvPr>
        </p:nvSpPr>
        <p:spPr bwMode="auto">
          <a:xfrm>
            <a:off x="381000" y="46193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1269" name="Rectangle 3"/>
          <p:cNvSpPr>
            <a:spLocks noGrp="1" noChangeArrowheads="1"/>
          </p:cNvSpPr>
          <p:nvPr>
            <p:ph type="body" idx="1"/>
          </p:nvPr>
        </p:nvSpPr>
        <p:spPr bwMode="auto">
          <a:xfrm>
            <a:off x="381000" y="1345876"/>
            <a:ext cx="845820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noGrp="1"/>
          </p:cNvSpPr>
          <p:nvPr/>
        </p:nvSpPr>
        <p:spPr bwMode="auto">
          <a:xfrm>
            <a:off x="6424617" y="4824412"/>
            <a:ext cx="241458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800">
                <a:solidFill>
                  <a:schemeClr val="bg2"/>
                </a:solidFill>
                <a:cs typeface="MS PGothic" charset="0"/>
              </a:rPr>
              <a:t>Page </a:t>
            </a:r>
            <a:fld id="{95158037-59F0-9C4B-B231-1C776117AADA}" type="slidenum">
              <a:rPr lang="en-US" sz="800" smtClean="0">
                <a:solidFill>
                  <a:schemeClr val="bg2"/>
                </a:solidFill>
              </a:rPr>
              <a:pPr algn="r">
                <a:defRPr/>
              </a:pPr>
              <a:t>‹#›</a:t>
            </a:fld>
            <a:r>
              <a:rPr lang="en-US" sz="800">
                <a:solidFill>
                  <a:schemeClr val="bg2"/>
                </a:solidFill>
                <a:cs typeface="MS PGothic" charset="0"/>
              </a:rPr>
              <a:t> | Proprietary and Copyrighted Information</a:t>
            </a: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693" y="4739925"/>
            <a:ext cx="1028459" cy="300280"/>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25" r:id="rId2"/>
    <p:sldLayoutId id="2147483845" r:id="rId3"/>
    <p:sldLayoutId id="2147483846" r:id="rId4"/>
    <p:sldLayoutId id="2147483826" r:id="rId5"/>
    <p:sldLayoutId id="2147483827" r:id="rId6"/>
    <p:sldLayoutId id="2147483828" r:id="rId7"/>
    <p:sldLayoutId id="2147483829" r:id="rId8"/>
    <p:sldLayoutId id="2147483830" r:id="rId9"/>
    <p:sldLayoutId id="2147483844" r:id="rId10"/>
  </p:sldLayoutIdLst>
  <p:txStyles>
    <p:titleStyle>
      <a:lvl1pPr algn="l" rtl="0" eaLnBrk="1" fontAlgn="base" hangingPunct="1">
        <a:spcBef>
          <a:spcPct val="0"/>
        </a:spcBef>
        <a:spcAft>
          <a:spcPct val="0"/>
        </a:spcAft>
        <a:defRPr sz="2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189"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377"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566"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754"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891" indent="-342891"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27" indent="-347463"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390" indent="-347463"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53" indent="-347463"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17" indent="-347463"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537" indent="-228594" algn="l" rtl="0" eaLnBrk="1" fontAlgn="base" hangingPunct="1">
        <a:spcBef>
          <a:spcPct val="20000"/>
        </a:spcBef>
        <a:spcAft>
          <a:spcPct val="0"/>
        </a:spcAft>
        <a:buChar char="»"/>
        <a:defRPr sz="2000">
          <a:solidFill>
            <a:schemeClr val="tx1"/>
          </a:solidFill>
          <a:latin typeface="+mn-lt"/>
          <a:ea typeface="+mn-ea"/>
          <a:cs typeface="+mn-cs"/>
        </a:defRPr>
      </a:lvl6pPr>
      <a:lvl7pPr marL="2971726" indent="-228594" algn="l" rtl="0" eaLnBrk="1" fontAlgn="base" hangingPunct="1">
        <a:spcBef>
          <a:spcPct val="20000"/>
        </a:spcBef>
        <a:spcAft>
          <a:spcPct val="0"/>
        </a:spcAft>
        <a:buChar char="»"/>
        <a:defRPr sz="2000">
          <a:solidFill>
            <a:schemeClr val="tx1"/>
          </a:solidFill>
          <a:latin typeface="+mn-lt"/>
          <a:ea typeface="+mn-ea"/>
          <a:cs typeface="+mn-cs"/>
        </a:defRPr>
      </a:lvl7pPr>
      <a:lvl8pPr marL="3428914" indent="-228594" algn="l" rtl="0" eaLnBrk="1" fontAlgn="base" hangingPunct="1">
        <a:spcBef>
          <a:spcPct val="20000"/>
        </a:spcBef>
        <a:spcAft>
          <a:spcPct val="0"/>
        </a:spcAft>
        <a:buChar char="»"/>
        <a:defRPr sz="2000">
          <a:solidFill>
            <a:schemeClr val="tx1"/>
          </a:solidFill>
          <a:latin typeface="+mn-lt"/>
          <a:ea typeface="+mn-ea"/>
          <a:cs typeface="+mn-cs"/>
        </a:defRPr>
      </a:lvl8pPr>
      <a:lvl9pPr marL="3886103" indent="-228594"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top-banne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751114"/>
          </a:xfrm>
          <a:prstGeom prst="rect">
            <a:avLst/>
          </a:prstGeom>
        </p:spPr>
      </p:pic>
      <p:sp>
        <p:nvSpPr>
          <p:cNvPr id="11267" name="Rectangle 5"/>
          <p:cNvSpPr>
            <a:spLocks noChangeArrowheads="1"/>
          </p:cNvSpPr>
          <p:nvPr userDrawn="1"/>
        </p:nvSpPr>
        <p:spPr bwMode="auto">
          <a:xfrm flipH="1" flipV="1">
            <a:off x="381000" y="4552956"/>
            <a:ext cx="8763000" cy="45719"/>
          </a:xfrm>
          <a:prstGeom prst="rect">
            <a:avLst/>
          </a:prstGeom>
          <a:gradFill rotWithShape="1">
            <a:gsLst>
              <a:gs pos="0">
                <a:srgbClr val="1A276D"/>
              </a:gs>
              <a:gs pos="999">
                <a:srgbClr val="1A276D"/>
              </a:gs>
              <a:gs pos="100000">
                <a:srgbClr val="2D8EC2"/>
              </a:gs>
            </a:gsLst>
            <a:lin ang="0" scaled="1"/>
          </a:gradFill>
          <a:ln w="9525">
            <a:noFill/>
            <a:miter lim="800000"/>
            <a:headEnd/>
            <a:tailEnd/>
          </a:ln>
        </p:spPr>
        <p:txBody>
          <a:bodyPr wrap="none" anchor="ctr"/>
          <a:lstStyle/>
          <a:p>
            <a:endParaRPr lang="en-US" sz="2400">
              <a:solidFill>
                <a:srgbClr val="000000"/>
              </a:solidFill>
            </a:endParaRPr>
          </a:p>
        </p:txBody>
      </p:sp>
      <p:sp>
        <p:nvSpPr>
          <p:cNvPr id="11268" name="Rectangle 2"/>
          <p:cNvSpPr>
            <a:spLocks noGrp="1" noChangeArrowheads="1"/>
          </p:cNvSpPr>
          <p:nvPr>
            <p:ph type="title"/>
          </p:nvPr>
        </p:nvSpPr>
        <p:spPr bwMode="auto">
          <a:xfrm>
            <a:off x="381000" y="285750"/>
            <a:ext cx="7543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1269" name="Rectangle 3"/>
          <p:cNvSpPr>
            <a:spLocks noGrp="1" noChangeArrowheads="1"/>
          </p:cNvSpPr>
          <p:nvPr>
            <p:ph type="body" idx="1"/>
          </p:nvPr>
        </p:nvSpPr>
        <p:spPr bwMode="auto">
          <a:xfrm>
            <a:off x="381000" y="1143000"/>
            <a:ext cx="84582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noGrp="1"/>
          </p:cNvSpPr>
          <p:nvPr/>
        </p:nvSpPr>
        <p:spPr bwMode="auto">
          <a:xfrm>
            <a:off x="5791204" y="4824418"/>
            <a:ext cx="3048001"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900">
                <a:solidFill>
                  <a:srgbClr val="000000">
                    <a:lumMod val="65000"/>
                    <a:lumOff val="35000"/>
                  </a:srgbClr>
                </a:solidFill>
                <a:cs typeface="MS PGothic" charset="0"/>
              </a:rPr>
              <a:t>Page </a:t>
            </a:r>
            <a:fld id="{95158037-59F0-9C4B-B231-1C776117AADA}" type="slidenum">
              <a:rPr lang="en-US" sz="900" smtClean="0">
                <a:solidFill>
                  <a:srgbClr val="000000">
                    <a:lumMod val="65000"/>
                    <a:lumOff val="35000"/>
                  </a:srgbClr>
                </a:solidFill>
              </a:rPr>
              <a:pPr algn="r">
                <a:defRPr/>
              </a:pPr>
              <a:t>‹#›</a:t>
            </a:fld>
            <a:endParaRPr lang="en-US" sz="900">
              <a:solidFill>
                <a:srgbClr val="000000">
                  <a:lumMod val="65000"/>
                  <a:lumOff val="35000"/>
                </a:srgbClr>
              </a:solidFill>
              <a:cs typeface="MS PGothic" charset="0"/>
            </a:endParaRPr>
          </a:p>
        </p:txBody>
      </p:sp>
      <p:pic>
        <p:nvPicPr>
          <p:cNvPr id="8" name="Picture 7" descr="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81000" y="4650763"/>
            <a:ext cx="1216152" cy="435593"/>
          </a:xfrm>
          <a:prstGeom prst="rect">
            <a:avLst/>
          </a:prstGeom>
        </p:spPr>
      </p:pic>
    </p:spTree>
    <p:extLst>
      <p:ext uri="{BB962C8B-B14F-4D97-AF65-F5344CB8AC3E}">
        <p14:creationId xmlns:p14="http://schemas.microsoft.com/office/powerpoint/2010/main" val="152837759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rtl="0" eaLnBrk="1" fontAlgn="base" hangingPunct="1">
        <a:spcBef>
          <a:spcPct val="0"/>
        </a:spcBef>
        <a:spcAft>
          <a:spcPct val="0"/>
        </a:spcAft>
        <a:defRPr sz="2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189"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377"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566"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754"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891" indent="-342891"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27" indent="-347463"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390" indent="-347463"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53" indent="-347463"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17" indent="-347463"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537" indent="-228594" algn="l" rtl="0" eaLnBrk="1" fontAlgn="base" hangingPunct="1">
        <a:spcBef>
          <a:spcPct val="20000"/>
        </a:spcBef>
        <a:spcAft>
          <a:spcPct val="0"/>
        </a:spcAft>
        <a:buChar char="»"/>
        <a:defRPr sz="2000">
          <a:solidFill>
            <a:schemeClr val="tx1"/>
          </a:solidFill>
          <a:latin typeface="+mn-lt"/>
          <a:ea typeface="+mn-ea"/>
          <a:cs typeface="+mn-cs"/>
        </a:defRPr>
      </a:lvl6pPr>
      <a:lvl7pPr marL="2971726" indent="-228594" algn="l" rtl="0" eaLnBrk="1" fontAlgn="base" hangingPunct="1">
        <a:spcBef>
          <a:spcPct val="20000"/>
        </a:spcBef>
        <a:spcAft>
          <a:spcPct val="0"/>
        </a:spcAft>
        <a:buChar char="»"/>
        <a:defRPr sz="2000">
          <a:solidFill>
            <a:schemeClr val="tx1"/>
          </a:solidFill>
          <a:latin typeface="+mn-lt"/>
          <a:ea typeface="+mn-ea"/>
          <a:cs typeface="+mn-cs"/>
        </a:defRPr>
      </a:lvl7pPr>
      <a:lvl8pPr marL="3428914" indent="-228594" algn="l" rtl="0" eaLnBrk="1" fontAlgn="base" hangingPunct="1">
        <a:spcBef>
          <a:spcPct val="20000"/>
        </a:spcBef>
        <a:spcAft>
          <a:spcPct val="0"/>
        </a:spcAft>
        <a:buChar char="»"/>
        <a:defRPr sz="2000">
          <a:solidFill>
            <a:schemeClr val="tx1"/>
          </a:solidFill>
          <a:latin typeface="+mn-lt"/>
          <a:ea typeface="+mn-ea"/>
          <a:cs typeface="+mn-cs"/>
        </a:defRPr>
      </a:lvl8pPr>
      <a:lvl9pPr marL="3886103" indent="-228594"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thicsboard.org/publications/iesba-technology-working-groups-phase-1-repo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8220;IES%203%20prescribes%20the%20Professional%20skills%20needed%20by%20PAs,%20including%20intellectual,%20interpersonal&#8230;&#822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3962400" y="1398989"/>
            <a:ext cx="4800600" cy="742951"/>
          </a:xfrm>
        </p:spPr>
        <p:txBody>
          <a:bodyPr/>
          <a:lstStyle/>
          <a:p>
            <a:r>
              <a:rPr lang="en-US"/>
              <a:t>Technology</a:t>
            </a:r>
            <a:endParaRPr lang="en-US">
              <a:latin typeface="Arial" charset="0"/>
            </a:endParaRPr>
          </a:p>
        </p:txBody>
      </p:sp>
      <p:sp>
        <p:nvSpPr>
          <p:cNvPr id="5" name="Subtitle 3"/>
          <p:cNvSpPr txBox="1">
            <a:spLocks/>
          </p:cNvSpPr>
          <p:nvPr/>
        </p:nvSpPr>
        <p:spPr bwMode="auto">
          <a:xfrm>
            <a:off x="3962400" y="2724156"/>
            <a:ext cx="5181600" cy="94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bg1"/>
                </a:solidFill>
                <a:latin typeface="+mn-lt"/>
                <a:ea typeface="ＭＳ Ｐゴシック" charset="0"/>
                <a:cs typeface="ＭＳ Ｐゴシック" charset="0"/>
              </a:defRPr>
            </a:lvl1pPr>
            <a:lvl2pPr marL="457200" indent="0" algn="ctr" rtl="0" eaLnBrk="1" fontAlgn="base" hangingPunct="1">
              <a:spcBef>
                <a:spcPct val="20000"/>
              </a:spcBef>
              <a:spcAft>
                <a:spcPct val="0"/>
              </a:spcAft>
              <a:buNone/>
              <a:defRPr>
                <a:solidFill>
                  <a:schemeClr val="tx2">
                    <a:lumMod val="65000"/>
                    <a:lumOff val="35000"/>
                  </a:schemeClr>
                </a:solidFill>
                <a:latin typeface="+mn-lt"/>
                <a:ea typeface="ＭＳ Ｐゴシック" charset="0"/>
                <a:cs typeface="+mn-cs"/>
              </a:defRPr>
            </a:lvl2pPr>
            <a:lvl3pPr marL="914400" indent="0" algn="ctr" rtl="0" eaLnBrk="1" fontAlgn="base" hangingPunct="1">
              <a:spcBef>
                <a:spcPct val="20000"/>
              </a:spcBef>
              <a:spcAft>
                <a:spcPct val="0"/>
              </a:spcAft>
              <a:buNone/>
              <a:defRPr sz="1600">
                <a:solidFill>
                  <a:schemeClr val="tx2">
                    <a:lumMod val="65000"/>
                    <a:lumOff val="35000"/>
                  </a:schemeClr>
                </a:solidFill>
                <a:latin typeface="+mn-lt"/>
                <a:ea typeface="ＭＳ Ｐゴシック" charset="0"/>
                <a:cs typeface="+mn-cs"/>
              </a:defRPr>
            </a:lvl3pPr>
            <a:lvl4pPr marL="1371600" indent="0" algn="ctr" rtl="0" eaLnBrk="1" fontAlgn="base" hangingPunct="1">
              <a:spcBef>
                <a:spcPct val="20000"/>
              </a:spcBef>
              <a:spcAft>
                <a:spcPct val="0"/>
              </a:spcAft>
              <a:buNone/>
              <a:defRPr sz="1400">
                <a:solidFill>
                  <a:schemeClr val="tx2">
                    <a:lumMod val="65000"/>
                    <a:lumOff val="35000"/>
                  </a:schemeClr>
                </a:solidFill>
                <a:latin typeface="+mn-lt"/>
                <a:ea typeface="ＭＳ Ｐゴシック" charset="0"/>
                <a:cs typeface="+mn-cs"/>
              </a:defRPr>
            </a:lvl4pPr>
            <a:lvl5pPr marL="1828800" indent="0" algn="ctr" rtl="0" eaLnBrk="1" fontAlgn="base" hangingPunct="1">
              <a:spcBef>
                <a:spcPct val="20000"/>
              </a:spcBef>
              <a:spcAft>
                <a:spcPct val="0"/>
              </a:spcAft>
              <a:buNone/>
              <a:defRPr sz="1200">
                <a:solidFill>
                  <a:schemeClr val="tx2">
                    <a:lumMod val="65000"/>
                    <a:lumOff val="35000"/>
                  </a:schemeClr>
                </a:solidFill>
                <a:latin typeface="+mn-lt"/>
                <a:ea typeface="ＭＳ Ｐゴシック" charset="0"/>
                <a:cs typeface="+mn-cs"/>
              </a:defRPr>
            </a:lvl5pPr>
            <a:lvl6pPr marL="2286000" indent="0" algn="ctr" rtl="0" eaLnBrk="1" fontAlgn="base" hangingPunct="1">
              <a:spcBef>
                <a:spcPct val="20000"/>
              </a:spcBef>
              <a:spcAft>
                <a:spcPct val="0"/>
              </a:spcAft>
              <a:buNone/>
              <a:defRPr sz="2000">
                <a:solidFill>
                  <a:schemeClr val="tx1"/>
                </a:solidFill>
                <a:latin typeface="+mn-lt"/>
                <a:ea typeface="+mn-ea"/>
                <a:cs typeface="+mn-cs"/>
              </a:defRPr>
            </a:lvl6pPr>
            <a:lvl7pPr marL="2743200" indent="0" algn="ctr" rtl="0" eaLnBrk="1" fontAlgn="base" hangingPunct="1">
              <a:spcBef>
                <a:spcPct val="20000"/>
              </a:spcBef>
              <a:spcAft>
                <a:spcPct val="0"/>
              </a:spcAft>
              <a:buNone/>
              <a:defRPr sz="2000">
                <a:solidFill>
                  <a:schemeClr val="tx1"/>
                </a:solidFill>
                <a:latin typeface="+mn-lt"/>
                <a:ea typeface="+mn-ea"/>
                <a:cs typeface="+mn-cs"/>
              </a:defRPr>
            </a:lvl7pPr>
            <a:lvl8pPr marL="3200400" indent="0" algn="ctr" rtl="0" eaLnBrk="1" fontAlgn="base" hangingPunct="1">
              <a:spcBef>
                <a:spcPct val="20000"/>
              </a:spcBef>
              <a:spcAft>
                <a:spcPct val="0"/>
              </a:spcAft>
              <a:buNone/>
              <a:defRPr sz="2000">
                <a:solidFill>
                  <a:schemeClr val="tx1"/>
                </a:solidFill>
                <a:latin typeface="+mn-lt"/>
                <a:ea typeface="+mn-ea"/>
                <a:cs typeface="+mn-cs"/>
              </a:defRPr>
            </a:lvl8pPr>
            <a:lvl9pPr marL="3657600" indent="0" algn="ctr" rtl="0" eaLnBrk="1" fontAlgn="base" hangingPunct="1">
              <a:spcBef>
                <a:spcPct val="20000"/>
              </a:spcBef>
              <a:spcAft>
                <a:spcPct val="0"/>
              </a:spcAft>
              <a:buNone/>
              <a:defRPr sz="2000">
                <a:solidFill>
                  <a:schemeClr val="tx1"/>
                </a:solidFill>
                <a:latin typeface="+mn-lt"/>
                <a:ea typeface="+mn-ea"/>
                <a:cs typeface="+mn-cs"/>
              </a:defRPr>
            </a:lvl9pPr>
          </a:lstStyle>
          <a:p>
            <a:r>
              <a:rPr lang="en-US" sz="2200">
                <a:latin typeface="Arial" charset="0"/>
              </a:rPr>
              <a:t>Brian Friedrich</a:t>
            </a:r>
          </a:p>
          <a:p>
            <a:r>
              <a:rPr lang="en-US" sz="2200">
                <a:latin typeface="Arial" charset="0"/>
              </a:rPr>
              <a:t>Chair, Technology Task Force</a:t>
            </a:r>
          </a:p>
        </p:txBody>
      </p:sp>
      <p:sp>
        <p:nvSpPr>
          <p:cNvPr id="6" name="Subtitle 3"/>
          <p:cNvSpPr>
            <a:spLocks noGrp="1"/>
          </p:cNvSpPr>
          <p:nvPr>
            <p:ph type="subTitle" idx="1"/>
          </p:nvPr>
        </p:nvSpPr>
        <p:spPr>
          <a:xfrm>
            <a:off x="3966243" y="3943350"/>
            <a:ext cx="4876800" cy="990600"/>
          </a:xfrm>
        </p:spPr>
        <p:txBody>
          <a:bodyPr/>
          <a:lstStyle/>
          <a:p>
            <a:pPr marL="236533" indent="-236533"/>
            <a:r>
              <a:rPr lang="en-US" dirty="0" err="1"/>
              <a:t>NZAuASB</a:t>
            </a:r>
            <a:r>
              <a:rPr lang="en-US" dirty="0"/>
              <a:t> Meeting </a:t>
            </a:r>
          </a:p>
          <a:p>
            <a:pPr marL="236533" indent="-236533"/>
            <a:r>
              <a:rPr lang="en-US" dirty="0"/>
              <a:t>September 2, 2020</a:t>
            </a:r>
          </a:p>
          <a:p>
            <a:pPr marL="236533" indent="-236533"/>
            <a:endParaRPr lang="en-US" sz="1800" dirty="0"/>
          </a:p>
        </p:txBody>
      </p:sp>
    </p:spTree>
    <p:extLst>
      <p:ext uri="{BB962C8B-B14F-4D97-AF65-F5344CB8AC3E}">
        <p14:creationId xmlns:p14="http://schemas.microsoft.com/office/powerpoint/2010/main" val="1001128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90386-A499-49A0-9A09-899AAFEF0316}"/>
              </a:ext>
            </a:extLst>
          </p:cNvPr>
          <p:cNvSpPr>
            <a:spLocks noGrp="1"/>
          </p:cNvSpPr>
          <p:nvPr>
            <p:ph idx="1"/>
          </p:nvPr>
        </p:nvSpPr>
        <p:spPr>
          <a:xfrm>
            <a:off x="342900" y="1242182"/>
            <a:ext cx="8458200" cy="3207075"/>
          </a:xfrm>
        </p:spPr>
        <p:txBody>
          <a:bodyPr/>
          <a:lstStyle/>
          <a:p>
            <a:pPr>
              <a:buFont typeface="+mj-lt"/>
              <a:buChar char="•"/>
            </a:pPr>
            <a:r>
              <a:rPr lang="en-NZ" sz="2200" b="1"/>
              <a:t>Retain “routine and mechanical” but layer additional application material to reduce the risk of misinterpretation  </a:t>
            </a:r>
          </a:p>
          <a:p>
            <a:pPr marL="0" indent="0" algn="just">
              <a:buNone/>
            </a:pPr>
            <a:r>
              <a:rPr lang="en-US" sz="1600" i="1">
                <a:solidFill>
                  <a:srgbClr val="000000"/>
                </a:solidFill>
                <a:latin typeface="Arial" panose="020B0604020202020204" pitchFamily="34" charset="0"/>
              </a:rPr>
              <a:t>“</a:t>
            </a:r>
            <a:r>
              <a:rPr lang="en-US" sz="1600" i="1" u="sng">
                <a:solidFill>
                  <a:srgbClr val="000000"/>
                </a:solidFill>
                <a:effectLst/>
                <a:latin typeface="Arial" panose="020B0604020202020204" pitchFamily="34" charset="0"/>
                <a:ea typeface="MS Mincho" panose="02020609040205080304" pitchFamily="49" charset="-128"/>
                <a:cs typeface="Calibri" panose="020F0502020204030204" pitchFamily="34" charset="0"/>
              </a:rPr>
              <a:t>Accounting and bookkeeping services that are primarily provided through the use of an automated tool with little to no human intervention on the part of the firm may appear to be routine and mechanical because of the facility with which the task can be completed or the volume of data that can be processed as part of the service.  However, the underlying nature of the service should be considered when determining whether the service is routine and mechanical.  Such analysis should also consider whether a level of professional judgment is being exercised by the firm through the use of an automated tool, for example, through the tool’s algorithms and as modified by any machine learning.”</a:t>
            </a:r>
            <a:r>
              <a:rPr lang="en-US" sz="1600" i="1">
                <a:solidFill>
                  <a:srgbClr val="000000"/>
                </a:solidFill>
                <a:effectLst/>
                <a:latin typeface="Arial" panose="020B0604020202020204" pitchFamily="34" charset="0"/>
                <a:ea typeface="MS Mincho" panose="02020609040205080304" pitchFamily="49" charset="-128"/>
                <a:cs typeface="Calibri" panose="020F0502020204030204" pitchFamily="34" charset="0"/>
              </a:rPr>
              <a:t> </a:t>
            </a:r>
            <a:endParaRPr lang="en-NZ" sz="1600" i="1">
              <a:solidFill>
                <a:srgbClr val="000000"/>
              </a:solidFill>
              <a:latin typeface="Arial" panose="020B0604020202020204" pitchFamily="34" charset="0"/>
            </a:endParaRPr>
          </a:p>
          <a:p>
            <a:pPr>
              <a:buFont typeface="+mj-lt"/>
              <a:buChar char="•"/>
            </a:pPr>
            <a:r>
              <a:rPr lang="en-NZ" sz="2200" b="1"/>
              <a:t>Find another term to replace “routine and mechanical” </a:t>
            </a:r>
          </a:p>
        </p:txBody>
      </p:sp>
      <p:sp>
        <p:nvSpPr>
          <p:cNvPr id="3" name="Subtitle 2">
            <a:extLst>
              <a:ext uri="{FF2B5EF4-FFF2-40B4-BE49-F238E27FC236}">
                <a16:creationId xmlns:a16="http://schemas.microsoft.com/office/drawing/2014/main" id="{0B064022-539C-4630-8221-E3309DD5457C}"/>
              </a:ext>
            </a:extLst>
          </p:cNvPr>
          <p:cNvSpPr>
            <a:spLocks noGrp="1"/>
          </p:cNvSpPr>
          <p:nvPr>
            <p:ph type="subTitle" idx="10"/>
          </p:nvPr>
        </p:nvSpPr>
        <p:spPr>
          <a:xfrm>
            <a:off x="381000" y="57150"/>
            <a:ext cx="3200400" cy="152400"/>
          </a:xfrm>
        </p:spPr>
        <p:txBody>
          <a:bodyPr/>
          <a:lstStyle/>
          <a:p>
            <a:r>
              <a:rPr lang="en-NZ"/>
              <a:t>Recommendation 7: Independence</a:t>
            </a:r>
          </a:p>
          <a:p>
            <a:endParaRPr lang="en-NZ"/>
          </a:p>
        </p:txBody>
      </p:sp>
      <p:sp>
        <p:nvSpPr>
          <p:cNvPr id="4" name="Title 3">
            <a:extLst>
              <a:ext uri="{FF2B5EF4-FFF2-40B4-BE49-F238E27FC236}">
                <a16:creationId xmlns:a16="http://schemas.microsoft.com/office/drawing/2014/main" id="{81893BBE-6958-47F9-9A6A-04C082D8DFC1}"/>
              </a:ext>
            </a:extLst>
          </p:cNvPr>
          <p:cNvSpPr>
            <a:spLocks noGrp="1"/>
          </p:cNvSpPr>
          <p:nvPr>
            <p:ph type="title"/>
          </p:nvPr>
        </p:nvSpPr>
        <p:spPr/>
        <p:txBody>
          <a:bodyPr/>
          <a:lstStyle/>
          <a:p>
            <a:r>
              <a:rPr lang="en-NZ"/>
              <a:t>Terminology – “routine and mechanical” </a:t>
            </a:r>
          </a:p>
        </p:txBody>
      </p:sp>
      <p:sp>
        <p:nvSpPr>
          <p:cNvPr id="5" name="TextBox 4">
            <a:extLst>
              <a:ext uri="{FF2B5EF4-FFF2-40B4-BE49-F238E27FC236}">
                <a16:creationId xmlns:a16="http://schemas.microsoft.com/office/drawing/2014/main" id="{9F33053C-29FA-4914-BA2A-FACBE406A9DB}"/>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pic>
        <p:nvPicPr>
          <p:cNvPr id="6" name="Graphic 5" descr="Chat">
            <a:extLst>
              <a:ext uri="{FF2B5EF4-FFF2-40B4-BE49-F238E27FC236}">
                <a16:creationId xmlns:a16="http://schemas.microsoft.com/office/drawing/2014/main" id="{7EE76175-1011-BB4F-A5CD-80B9C283CB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172262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7150"/>
            <a:ext cx="3505200" cy="228600"/>
          </a:xfrm>
        </p:spPr>
        <p:txBody>
          <a:bodyPr/>
          <a:lstStyle/>
          <a:p>
            <a:r>
              <a:rPr lang="en-US"/>
              <a:t>Recommendation 2: Complexity </a:t>
            </a:r>
          </a:p>
        </p:txBody>
      </p:sp>
      <p:sp>
        <p:nvSpPr>
          <p:cNvPr id="5" name="Title 4"/>
          <p:cNvSpPr>
            <a:spLocks noGrp="1"/>
          </p:cNvSpPr>
          <p:nvPr>
            <p:ph type="title"/>
          </p:nvPr>
        </p:nvSpPr>
        <p:spPr/>
        <p:txBody>
          <a:bodyPr/>
          <a:lstStyle/>
          <a:p>
            <a:r>
              <a:rPr lang="en-US">
                <a:solidFill>
                  <a:srgbClr val="FFFFFF"/>
                </a:solidFill>
              </a:rPr>
              <a:t>Complexities of the Professional Environment</a:t>
            </a:r>
            <a:endParaRPr lang="en-US"/>
          </a:p>
        </p:txBody>
      </p:sp>
      <p:sp>
        <p:nvSpPr>
          <p:cNvPr id="8" name="Rectangle 7">
            <a:extLst>
              <a:ext uri="{FF2B5EF4-FFF2-40B4-BE49-F238E27FC236}">
                <a16:creationId xmlns:a16="http://schemas.microsoft.com/office/drawing/2014/main" id="{7840F649-69AC-4037-9508-4E34FEAB61BD}"/>
              </a:ext>
            </a:extLst>
          </p:cNvPr>
          <p:cNvSpPr/>
          <p:nvPr/>
        </p:nvSpPr>
        <p:spPr bwMode="auto">
          <a:xfrm>
            <a:off x="381003" y="3502669"/>
            <a:ext cx="8203183" cy="74816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400">
                <a:solidFill>
                  <a:srgbClr val="000000"/>
                </a:solidFill>
                <a:latin typeface="Arial" panose="020B0604020202020204" pitchFamily="34" charset="0"/>
                <a:ea typeface="Calibri" panose="020F0502020204030204" pitchFamily="34" charset="0"/>
              </a:rPr>
              <a:t>Consider revising the Code to more effectively deal with the threats caused by the complexity of the professional environment in which PAs perform their professional activities, giving consideration to options such as those described above</a:t>
            </a:r>
            <a:r>
              <a:rPr lang="en-US" sz="1400">
                <a:latin typeface="Arial" panose="020B0604020202020204" pitchFamily="34" charset="0"/>
                <a:ea typeface="Calibri" panose="020F0502020204030204" pitchFamily="34" charset="0"/>
              </a:rPr>
              <a:t>.</a:t>
            </a:r>
            <a:endParaRPr lang="en-US" sz="1400">
              <a:latin typeface="Arial"/>
              <a:ea typeface="ヒラギノ角ゴ Pro W3"/>
            </a:endParaRPr>
          </a:p>
        </p:txBody>
      </p:sp>
      <p:sp>
        <p:nvSpPr>
          <p:cNvPr id="9" name="Rectangle 8">
            <a:extLst>
              <a:ext uri="{FF2B5EF4-FFF2-40B4-BE49-F238E27FC236}">
                <a16:creationId xmlns:a16="http://schemas.microsoft.com/office/drawing/2014/main" id="{FFE7709B-FA7E-483E-AB3B-77A620680E1F}"/>
              </a:ext>
            </a:extLst>
          </p:cNvPr>
          <p:cNvSpPr/>
          <p:nvPr/>
        </p:nvSpPr>
        <p:spPr bwMode="auto">
          <a:xfrm>
            <a:off x="381001" y="3152055"/>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2</a:t>
            </a:r>
          </a:p>
        </p:txBody>
      </p:sp>
      <p:sp>
        <p:nvSpPr>
          <p:cNvPr id="10" name="Rectangle 9">
            <a:extLst>
              <a:ext uri="{FF2B5EF4-FFF2-40B4-BE49-F238E27FC236}">
                <a16:creationId xmlns:a16="http://schemas.microsoft.com/office/drawing/2014/main" id="{AB28B343-0E54-44BD-A4C5-EEE51F117D07}"/>
              </a:ext>
            </a:extLst>
          </p:cNvPr>
          <p:cNvSpPr/>
          <p:nvPr/>
        </p:nvSpPr>
        <p:spPr>
          <a:xfrm>
            <a:off x="495302" y="1640837"/>
            <a:ext cx="2781301" cy="830997"/>
          </a:xfrm>
          <a:prstGeom prst="rect">
            <a:avLst/>
          </a:prstGeom>
        </p:spPr>
        <p:txBody>
          <a:bodyPr wrap="square">
            <a:spAutoFit/>
          </a:bodyPr>
          <a:lstStyle/>
          <a:p>
            <a:pPr marL="342891" indent="-342891">
              <a:spcBef>
                <a:spcPts val="600"/>
              </a:spcBef>
              <a:buFont typeface="Arial" panose="020B0604020202020204" pitchFamily="34" charset="0"/>
              <a:buChar char="•"/>
            </a:pPr>
            <a:r>
              <a:rPr lang="en-US" sz="1600" dirty="0">
                <a:solidFill>
                  <a:srgbClr val="000000"/>
                </a:solidFill>
              </a:rPr>
              <a:t>TWG suggested considering a number of approaches, including</a:t>
            </a:r>
          </a:p>
        </p:txBody>
      </p:sp>
      <p:graphicFrame>
        <p:nvGraphicFramePr>
          <p:cNvPr id="2" name="Diagram 1">
            <a:extLst>
              <a:ext uri="{FF2B5EF4-FFF2-40B4-BE49-F238E27FC236}">
                <a16:creationId xmlns:a16="http://schemas.microsoft.com/office/drawing/2014/main" id="{BE7E01DB-527D-4B3E-916F-6D4CC5405C43}"/>
              </a:ext>
            </a:extLst>
          </p:cNvPr>
          <p:cNvGraphicFramePr/>
          <p:nvPr/>
        </p:nvGraphicFramePr>
        <p:xfrm>
          <a:off x="4140202" y="1266755"/>
          <a:ext cx="4508500" cy="2040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C51090D7-DBF9-4D0A-98C6-2FAD80AE08C4}"/>
              </a:ext>
            </a:extLst>
          </p:cNvPr>
          <p:cNvSpPr/>
          <p:nvPr/>
        </p:nvSpPr>
        <p:spPr bwMode="auto">
          <a:xfrm>
            <a:off x="3235334" y="2086846"/>
            <a:ext cx="584199" cy="40005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ヒラギノ角ゴ Pro W3" charset="-128"/>
              <a:cs typeface="ヒラギノ角ゴ Pro W3" charset="-128"/>
            </a:endParaRPr>
          </a:p>
        </p:txBody>
      </p:sp>
      <p:sp>
        <p:nvSpPr>
          <p:cNvPr id="11" name="TextBox 10">
            <a:extLst>
              <a:ext uri="{FF2B5EF4-FFF2-40B4-BE49-F238E27FC236}">
                <a16:creationId xmlns:a16="http://schemas.microsoft.com/office/drawing/2014/main" id="{EC3CD6ED-1EAC-7D46-9006-0228E02E0B65}"/>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spTree>
    <p:extLst>
      <p:ext uri="{BB962C8B-B14F-4D97-AF65-F5344CB8AC3E}">
        <p14:creationId xmlns:p14="http://schemas.microsoft.com/office/powerpoint/2010/main" val="338209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7150"/>
            <a:ext cx="2667000" cy="171450"/>
          </a:xfrm>
        </p:spPr>
        <p:txBody>
          <a:bodyPr wrap="square" anchor="t">
            <a:normAutofit/>
          </a:bodyPr>
          <a:lstStyle/>
          <a:p>
            <a:pPr>
              <a:lnSpc>
                <a:spcPct val="90000"/>
              </a:lnSpc>
            </a:pPr>
            <a:r>
              <a:rPr lang="en-US" sz="1200"/>
              <a:t>Recommendation 2: Complexity</a:t>
            </a:r>
          </a:p>
        </p:txBody>
      </p:sp>
      <p:sp>
        <p:nvSpPr>
          <p:cNvPr id="5" name="Title 4"/>
          <p:cNvSpPr>
            <a:spLocks noGrp="1"/>
          </p:cNvSpPr>
          <p:nvPr>
            <p:ph type="title"/>
          </p:nvPr>
        </p:nvSpPr>
        <p:spPr>
          <a:xfrm>
            <a:off x="381000" y="461930"/>
            <a:ext cx="7543800" cy="400050"/>
          </a:xfrm>
        </p:spPr>
        <p:txBody>
          <a:bodyPr wrap="square" anchor="ctr">
            <a:normAutofit/>
          </a:bodyPr>
          <a:lstStyle/>
          <a:p>
            <a:r>
              <a:rPr lang="en-US"/>
              <a:t>Complicated v complex continuum </a:t>
            </a:r>
          </a:p>
        </p:txBody>
      </p:sp>
      <p:graphicFrame>
        <p:nvGraphicFramePr>
          <p:cNvPr id="19" name="Table 30">
            <a:extLst>
              <a:ext uri="{FF2B5EF4-FFF2-40B4-BE49-F238E27FC236}">
                <a16:creationId xmlns:a16="http://schemas.microsoft.com/office/drawing/2014/main" id="{580CC457-16CE-4906-AF15-A901A49E2BCE}"/>
              </a:ext>
            </a:extLst>
          </p:cNvPr>
          <p:cNvGraphicFramePr>
            <a:graphicFrameLocks noGrp="1"/>
          </p:cNvGraphicFramePr>
          <p:nvPr>
            <p:extLst>
              <p:ext uri="{D42A27DB-BD31-4B8C-83A1-F6EECF244321}">
                <p14:modId xmlns:p14="http://schemas.microsoft.com/office/powerpoint/2010/main" val="1050759322"/>
              </p:ext>
            </p:extLst>
          </p:nvPr>
        </p:nvGraphicFramePr>
        <p:xfrm>
          <a:off x="381000" y="1446296"/>
          <a:ext cx="8458202" cy="2862405"/>
        </p:xfrm>
        <a:graphic>
          <a:graphicData uri="http://schemas.openxmlformats.org/drawingml/2006/table">
            <a:tbl>
              <a:tblPr firstRow="1" bandRow="1">
                <a:tableStyleId>{8EC20E35-A176-4012-BC5E-935CFFF8708E}</a:tableStyleId>
              </a:tblPr>
              <a:tblGrid>
                <a:gridCol w="1613507">
                  <a:extLst>
                    <a:ext uri="{9D8B030D-6E8A-4147-A177-3AD203B41FA5}">
                      <a16:colId xmlns:a16="http://schemas.microsoft.com/office/drawing/2014/main" val="70633872"/>
                    </a:ext>
                  </a:extLst>
                </a:gridCol>
                <a:gridCol w="3409020">
                  <a:extLst>
                    <a:ext uri="{9D8B030D-6E8A-4147-A177-3AD203B41FA5}">
                      <a16:colId xmlns:a16="http://schemas.microsoft.com/office/drawing/2014/main" val="3644110181"/>
                    </a:ext>
                  </a:extLst>
                </a:gridCol>
                <a:gridCol w="3435675">
                  <a:extLst>
                    <a:ext uri="{9D8B030D-6E8A-4147-A177-3AD203B41FA5}">
                      <a16:colId xmlns:a16="http://schemas.microsoft.com/office/drawing/2014/main" val="1283073529"/>
                    </a:ext>
                  </a:extLst>
                </a:gridCol>
              </a:tblGrid>
              <a:tr h="360759">
                <a:tc>
                  <a:txBody>
                    <a:bodyPr/>
                    <a:lstStyle/>
                    <a:p>
                      <a:r>
                        <a:rPr lang="en-NZ" sz="1500"/>
                        <a:t>Simple</a:t>
                      </a:r>
                    </a:p>
                  </a:txBody>
                  <a:tcPr marL="72313" marR="72313" marT="36156" marB="36156"/>
                </a:tc>
                <a:tc>
                  <a:txBody>
                    <a:bodyPr/>
                    <a:lstStyle/>
                    <a:p>
                      <a:r>
                        <a:rPr lang="en-NZ" sz="1500"/>
                        <a:t>Complicated</a:t>
                      </a:r>
                    </a:p>
                  </a:txBody>
                  <a:tcPr marL="72313" marR="72313" marT="36156" marB="36156"/>
                </a:tc>
                <a:tc>
                  <a:txBody>
                    <a:bodyPr/>
                    <a:lstStyle/>
                    <a:p>
                      <a:r>
                        <a:rPr lang="en-NZ" sz="1500"/>
                        <a:t>Complex</a:t>
                      </a:r>
                    </a:p>
                  </a:txBody>
                  <a:tcPr marL="72313" marR="72313" marT="36156" marB="36156"/>
                </a:tc>
                <a:extLst>
                  <a:ext uri="{0D108BD9-81ED-4DB2-BD59-A6C34878D82A}">
                    <a16:rowId xmlns:a16="http://schemas.microsoft.com/office/drawing/2014/main" val="3901694444"/>
                  </a:ext>
                </a:extLst>
              </a:tr>
              <a:tr h="360759">
                <a:tc>
                  <a:txBody>
                    <a:bodyPr/>
                    <a:lstStyle/>
                    <a:p>
                      <a:r>
                        <a:rPr lang="en-NZ" sz="1500"/>
                        <a:t>Known knowns</a:t>
                      </a:r>
                    </a:p>
                  </a:txBody>
                  <a:tcPr marL="72313" marR="72313" marT="36156" marB="36156"/>
                </a:tc>
                <a:tc>
                  <a:txBody>
                    <a:bodyPr/>
                    <a:lstStyle/>
                    <a:p>
                      <a:r>
                        <a:rPr lang="en-NZ" sz="1500"/>
                        <a:t>Known unknowns</a:t>
                      </a:r>
                    </a:p>
                  </a:txBody>
                  <a:tcPr marL="72313" marR="72313" marT="36156" marB="36156"/>
                </a:tc>
                <a:tc>
                  <a:txBody>
                    <a:bodyPr/>
                    <a:lstStyle/>
                    <a:p>
                      <a:r>
                        <a:rPr lang="en-NZ" sz="1500"/>
                        <a:t>Unknown unknowns</a:t>
                      </a:r>
                    </a:p>
                  </a:txBody>
                  <a:tcPr marL="72313" marR="72313" marT="36156" marB="36156"/>
                </a:tc>
                <a:extLst>
                  <a:ext uri="{0D108BD9-81ED-4DB2-BD59-A6C34878D82A}">
                    <a16:rowId xmlns:a16="http://schemas.microsoft.com/office/drawing/2014/main" val="3781306191"/>
                  </a:ext>
                </a:extLst>
              </a:tr>
              <a:tr h="593376">
                <a:tc>
                  <a:txBody>
                    <a:bodyPr/>
                    <a:lstStyle/>
                    <a:p>
                      <a:r>
                        <a:rPr lang="en-NZ" sz="1500"/>
                        <a:t>Cause and effect</a:t>
                      </a:r>
                    </a:p>
                    <a:p>
                      <a:r>
                        <a:rPr lang="en-NZ" sz="1500"/>
                        <a:t>Stable</a:t>
                      </a:r>
                    </a:p>
                  </a:txBody>
                  <a:tcPr marL="72313" marR="72313" marT="36156" marB="36156"/>
                </a:tc>
                <a:tc>
                  <a:txBody>
                    <a:bodyPr/>
                    <a:lstStyle/>
                    <a:p>
                      <a:r>
                        <a:rPr lang="en-NZ" sz="1500" dirty="0"/>
                        <a:t>Experts can generally agree within a reasonable range</a:t>
                      </a:r>
                    </a:p>
                  </a:txBody>
                  <a:tcPr marL="72313" marR="72313" marT="36156" marB="36156"/>
                </a:tc>
                <a:tc>
                  <a:txBody>
                    <a:bodyPr/>
                    <a:lstStyle/>
                    <a:p>
                      <a:r>
                        <a:rPr lang="en-NZ" sz="1500"/>
                        <a:t>Dynamic and synergistic</a:t>
                      </a:r>
                    </a:p>
                    <a:p>
                      <a:r>
                        <a:rPr lang="en-NZ" sz="1500"/>
                        <a:t>Unpredictable result</a:t>
                      </a:r>
                    </a:p>
                  </a:txBody>
                  <a:tcPr marL="72313" marR="72313" marT="36156" marB="36156"/>
                </a:tc>
                <a:extLst>
                  <a:ext uri="{0D108BD9-81ED-4DB2-BD59-A6C34878D82A}">
                    <a16:rowId xmlns:a16="http://schemas.microsoft.com/office/drawing/2014/main" val="3232520587"/>
                  </a:ext>
                </a:extLst>
              </a:tr>
              <a:tr h="593376">
                <a:tc>
                  <a:txBody>
                    <a:bodyPr/>
                    <a:lstStyle/>
                    <a:p>
                      <a:r>
                        <a:rPr lang="en-NZ" sz="1500" dirty="0"/>
                        <a:t>No expert needed</a:t>
                      </a:r>
                    </a:p>
                  </a:txBody>
                  <a:tcPr marL="72313" marR="72313" marT="36156" marB="36156"/>
                </a:tc>
                <a:tc>
                  <a:txBody>
                    <a:bodyPr/>
                    <a:lstStyle/>
                    <a:p>
                      <a:r>
                        <a:rPr lang="en-NZ" sz="1500" dirty="0"/>
                        <a:t>Experts to find best solution </a:t>
                      </a:r>
                    </a:p>
                  </a:txBody>
                  <a:tcPr marL="72313" marR="72313" marT="36156" marB="36156"/>
                </a:tc>
                <a:tc>
                  <a:txBody>
                    <a:bodyPr/>
                    <a:lstStyle/>
                    <a:p>
                      <a:r>
                        <a:rPr lang="en-NZ" sz="1500"/>
                        <a:t>Experts need to collaborate</a:t>
                      </a:r>
                    </a:p>
                  </a:txBody>
                  <a:tcPr marL="72313" marR="72313" marT="36156" marB="36156"/>
                </a:tc>
                <a:extLst>
                  <a:ext uri="{0D108BD9-81ED-4DB2-BD59-A6C34878D82A}">
                    <a16:rowId xmlns:a16="http://schemas.microsoft.com/office/drawing/2014/main" val="2021128131"/>
                  </a:ext>
                </a:extLst>
              </a:tr>
              <a:tr h="593376">
                <a:tc>
                  <a:txBody>
                    <a:bodyPr/>
                    <a:lstStyle/>
                    <a:p>
                      <a:r>
                        <a:rPr lang="en-NZ" sz="1500" dirty="0"/>
                        <a:t>Follow formula</a:t>
                      </a:r>
                    </a:p>
                  </a:txBody>
                  <a:tcPr marL="72313" marR="72313" marT="36156" marB="36156"/>
                </a:tc>
                <a:tc>
                  <a:txBody>
                    <a:bodyPr/>
                    <a:lstStyle/>
                    <a:p>
                      <a:r>
                        <a:rPr lang="en-NZ" sz="1500" dirty="0"/>
                        <a:t>Challenging to solve, but once solved remains solved</a:t>
                      </a:r>
                    </a:p>
                  </a:txBody>
                  <a:tcPr marL="72313" marR="72313" marT="36156" marB="36156"/>
                </a:tc>
                <a:tc>
                  <a:txBody>
                    <a:bodyPr/>
                    <a:lstStyle/>
                    <a:p>
                      <a:r>
                        <a:rPr lang="en-NZ" sz="1500" dirty="0"/>
                        <a:t>Manage the situation and adapt toward solution</a:t>
                      </a:r>
                    </a:p>
                  </a:txBody>
                  <a:tcPr marL="72313" marR="72313" marT="36156" marB="36156"/>
                </a:tc>
                <a:extLst>
                  <a:ext uri="{0D108BD9-81ED-4DB2-BD59-A6C34878D82A}">
                    <a16:rowId xmlns:a16="http://schemas.microsoft.com/office/drawing/2014/main" val="2455419749"/>
                  </a:ext>
                </a:extLst>
              </a:tr>
              <a:tr h="360759">
                <a:tc>
                  <a:txBody>
                    <a:bodyPr/>
                    <a:lstStyle/>
                    <a:p>
                      <a:endParaRPr lang="en-NZ" sz="1500" dirty="0"/>
                    </a:p>
                  </a:txBody>
                  <a:tcPr marL="72313" marR="72313" marT="36156" marB="36156"/>
                </a:tc>
                <a:tc>
                  <a:txBody>
                    <a:bodyPr/>
                    <a:lstStyle/>
                    <a:p>
                      <a:r>
                        <a:rPr lang="en-NZ" sz="1500"/>
                        <a:t>Typical in professional activity</a:t>
                      </a:r>
                    </a:p>
                  </a:txBody>
                  <a:tcPr marL="72313" marR="72313" marT="36156" marB="36156"/>
                </a:tc>
                <a:tc>
                  <a:txBody>
                    <a:bodyPr/>
                    <a:lstStyle/>
                    <a:p>
                      <a:r>
                        <a:rPr lang="en-NZ" sz="1500" dirty="0"/>
                        <a:t>Increasingly common</a:t>
                      </a:r>
                    </a:p>
                  </a:txBody>
                  <a:tcPr marL="72313" marR="72313" marT="36156" marB="36156"/>
                </a:tc>
                <a:extLst>
                  <a:ext uri="{0D108BD9-81ED-4DB2-BD59-A6C34878D82A}">
                    <a16:rowId xmlns:a16="http://schemas.microsoft.com/office/drawing/2014/main" val="3527045781"/>
                  </a:ext>
                </a:extLst>
              </a:tr>
            </a:tbl>
          </a:graphicData>
        </a:graphic>
      </p:graphicFrame>
      <p:sp>
        <p:nvSpPr>
          <p:cNvPr id="2" name="TextBox 1">
            <a:extLst>
              <a:ext uri="{FF2B5EF4-FFF2-40B4-BE49-F238E27FC236}">
                <a16:creationId xmlns:a16="http://schemas.microsoft.com/office/drawing/2014/main" id="{A85F4265-80E3-48B6-A98A-F7E6997351A9}"/>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spTree>
    <p:extLst>
      <p:ext uri="{BB962C8B-B14F-4D97-AF65-F5344CB8AC3E}">
        <p14:creationId xmlns:p14="http://schemas.microsoft.com/office/powerpoint/2010/main" val="284210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7150"/>
            <a:ext cx="3505200" cy="152400"/>
          </a:xfrm>
        </p:spPr>
        <p:txBody>
          <a:bodyPr/>
          <a:lstStyle/>
          <a:p>
            <a:r>
              <a:rPr lang="en-US"/>
              <a:t>Recommendation 2: Complexity</a:t>
            </a:r>
          </a:p>
        </p:txBody>
      </p:sp>
      <p:sp>
        <p:nvSpPr>
          <p:cNvPr id="5" name="Title 4"/>
          <p:cNvSpPr>
            <a:spLocks noGrp="1"/>
          </p:cNvSpPr>
          <p:nvPr>
            <p:ph type="title"/>
          </p:nvPr>
        </p:nvSpPr>
        <p:spPr/>
        <p:txBody>
          <a:bodyPr/>
          <a:lstStyle/>
          <a:p>
            <a:r>
              <a:rPr lang="en-US">
                <a:solidFill>
                  <a:srgbClr val="FFFFFF"/>
                </a:solidFill>
              </a:rPr>
              <a:t>Elements of complexity </a:t>
            </a:r>
            <a:endParaRPr lang="en-US"/>
          </a:p>
        </p:txBody>
      </p:sp>
      <p:grpSp>
        <p:nvGrpSpPr>
          <p:cNvPr id="16" name="Group 15">
            <a:extLst>
              <a:ext uri="{FF2B5EF4-FFF2-40B4-BE49-F238E27FC236}">
                <a16:creationId xmlns:a16="http://schemas.microsoft.com/office/drawing/2014/main" id="{A1D29A7C-66C9-4B57-AE91-91DA665E0DB3}"/>
              </a:ext>
            </a:extLst>
          </p:cNvPr>
          <p:cNvGrpSpPr/>
          <p:nvPr/>
        </p:nvGrpSpPr>
        <p:grpSpPr>
          <a:xfrm>
            <a:off x="1979269" y="1352549"/>
            <a:ext cx="5183535" cy="411025"/>
            <a:chOff x="1979266" y="1352550"/>
            <a:chExt cx="5183534" cy="411025"/>
          </a:xfrm>
        </p:grpSpPr>
        <p:sp>
          <p:nvSpPr>
            <p:cNvPr id="8" name="Rectangle: Rounded Corners 7">
              <a:extLst>
                <a:ext uri="{FF2B5EF4-FFF2-40B4-BE49-F238E27FC236}">
                  <a16:creationId xmlns:a16="http://schemas.microsoft.com/office/drawing/2014/main" id="{1F29A59E-D89B-4BA9-9DC8-9437C885B290}"/>
                </a:ext>
              </a:extLst>
            </p:cNvPr>
            <p:cNvSpPr/>
            <p:nvPr/>
          </p:nvSpPr>
          <p:spPr bwMode="auto">
            <a:xfrm>
              <a:off x="1981200" y="1352550"/>
              <a:ext cx="5181600"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9" name="TextBox 8">
              <a:extLst>
                <a:ext uri="{FF2B5EF4-FFF2-40B4-BE49-F238E27FC236}">
                  <a16:creationId xmlns:a16="http://schemas.microsoft.com/office/drawing/2014/main" id="{34FDAA12-1E7D-4B54-A7B9-8577F5F7723A}"/>
                </a:ext>
              </a:extLst>
            </p:cNvPr>
            <p:cNvSpPr txBox="1"/>
            <p:nvPr/>
          </p:nvSpPr>
          <p:spPr>
            <a:xfrm>
              <a:off x="2253114" y="1363465"/>
              <a:ext cx="3358557" cy="400110"/>
            </a:xfrm>
            <a:prstGeom prst="rect">
              <a:avLst/>
            </a:prstGeom>
            <a:noFill/>
          </p:spPr>
          <p:txBody>
            <a:bodyPr wrap="square" rtlCol="0">
              <a:spAutoFit/>
            </a:bodyPr>
            <a:lstStyle/>
            <a:p>
              <a:r>
                <a:rPr lang="en-NZ" sz="2000"/>
                <a:t>Exponential pace of change</a:t>
              </a:r>
            </a:p>
          </p:txBody>
        </p:sp>
        <p:pic>
          <p:nvPicPr>
            <p:cNvPr id="24" name="Picture 23">
              <a:extLst>
                <a:ext uri="{FF2B5EF4-FFF2-40B4-BE49-F238E27FC236}">
                  <a16:creationId xmlns:a16="http://schemas.microsoft.com/office/drawing/2014/main" id="{05CDD4C4-06B8-45AF-A811-F52B69B99E40}"/>
                </a:ext>
              </a:extLst>
            </p:cNvPr>
            <p:cNvPicPr>
              <a:picLocks noChangeAspect="1"/>
            </p:cNvPicPr>
            <p:nvPr/>
          </p:nvPicPr>
          <p:blipFill>
            <a:blip r:embed="rId3"/>
            <a:stretch>
              <a:fillRect/>
            </a:stretch>
          </p:blipFill>
          <p:spPr>
            <a:xfrm>
              <a:off x="1979266" y="1415683"/>
              <a:ext cx="319088" cy="319088"/>
            </a:xfrm>
            <a:prstGeom prst="rect">
              <a:avLst/>
            </a:prstGeom>
          </p:spPr>
        </p:pic>
      </p:grpSp>
      <p:grpSp>
        <p:nvGrpSpPr>
          <p:cNvPr id="10" name="Group 9">
            <a:extLst>
              <a:ext uri="{FF2B5EF4-FFF2-40B4-BE49-F238E27FC236}">
                <a16:creationId xmlns:a16="http://schemas.microsoft.com/office/drawing/2014/main" id="{8B7BCD58-01CC-4886-A6EA-84D63840CA21}"/>
              </a:ext>
            </a:extLst>
          </p:cNvPr>
          <p:cNvGrpSpPr/>
          <p:nvPr/>
        </p:nvGrpSpPr>
        <p:grpSpPr>
          <a:xfrm>
            <a:off x="1981200" y="1846151"/>
            <a:ext cx="5181600" cy="400798"/>
            <a:chOff x="1981200" y="1809750"/>
            <a:chExt cx="5181600" cy="400798"/>
          </a:xfrm>
        </p:grpSpPr>
        <p:sp>
          <p:nvSpPr>
            <p:cNvPr id="11" name="Rectangle: Rounded Corners 10">
              <a:extLst>
                <a:ext uri="{FF2B5EF4-FFF2-40B4-BE49-F238E27FC236}">
                  <a16:creationId xmlns:a16="http://schemas.microsoft.com/office/drawing/2014/main" id="{9F2E696F-E626-4C51-8902-AF26A8C9D2ED}"/>
                </a:ext>
              </a:extLst>
            </p:cNvPr>
            <p:cNvSpPr/>
            <p:nvPr/>
          </p:nvSpPr>
          <p:spPr bwMode="auto">
            <a:xfrm>
              <a:off x="1981200" y="1809750"/>
              <a:ext cx="5181600"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17" name="TextBox 16">
              <a:extLst>
                <a:ext uri="{FF2B5EF4-FFF2-40B4-BE49-F238E27FC236}">
                  <a16:creationId xmlns:a16="http://schemas.microsoft.com/office/drawing/2014/main" id="{BFE2D610-CF79-48A1-B1C5-23249325C56D}"/>
                </a:ext>
              </a:extLst>
            </p:cNvPr>
            <p:cNvSpPr txBox="1"/>
            <p:nvPr/>
          </p:nvSpPr>
          <p:spPr>
            <a:xfrm>
              <a:off x="2253115" y="1810438"/>
              <a:ext cx="4552652" cy="400110"/>
            </a:xfrm>
            <a:prstGeom prst="rect">
              <a:avLst/>
            </a:prstGeom>
            <a:noFill/>
          </p:spPr>
          <p:txBody>
            <a:bodyPr wrap="square" rtlCol="0">
              <a:spAutoFit/>
            </a:bodyPr>
            <a:lstStyle/>
            <a:p>
              <a:r>
                <a:rPr lang="en-NZ" sz="2000"/>
                <a:t>Lack of transparency/</a:t>
              </a:r>
              <a:r>
                <a:rPr lang="en-NZ" sz="2000" err="1"/>
                <a:t>explainability</a:t>
              </a:r>
              <a:r>
                <a:rPr lang="en-NZ" sz="2000"/>
                <a:t> </a:t>
              </a:r>
            </a:p>
          </p:txBody>
        </p:sp>
        <p:pic>
          <p:nvPicPr>
            <p:cNvPr id="25" name="Picture 24">
              <a:extLst>
                <a:ext uri="{FF2B5EF4-FFF2-40B4-BE49-F238E27FC236}">
                  <a16:creationId xmlns:a16="http://schemas.microsoft.com/office/drawing/2014/main" id="{3AEA471E-0463-452E-A473-70624D04BF51}"/>
                </a:ext>
              </a:extLst>
            </p:cNvPr>
            <p:cNvPicPr>
              <a:picLocks noChangeAspect="1"/>
            </p:cNvPicPr>
            <p:nvPr/>
          </p:nvPicPr>
          <p:blipFill>
            <a:blip r:embed="rId4"/>
            <a:stretch>
              <a:fillRect/>
            </a:stretch>
          </p:blipFill>
          <p:spPr>
            <a:xfrm>
              <a:off x="2014537" y="1849553"/>
              <a:ext cx="271463" cy="304800"/>
            </a:xfrm>
            <a:prstGeom prst="rect">
              <a:avLst/>
            </a:prstGeom>
          </p:spPr>
        </p:pic>
      </p:grpSp>
      <p:grpSp>
        <p:nvGrpSpPr>
          <p:cNvPr id="7" name="Group 6">
            <a:extLst>
              <a:ext uri="{FF2B5EF4-FFF2-40B4-BE49-F238E27FC236}">
                <a16:creationId xmlns:a16="http://schemas.microsoft.com/office/drawing/2014/main" id="{9E8DFCEC-8A50-4C8E-B19E-F1CE16FA7A10}"/>
              </a:ext>
            </a:extLst>
          </p:cNvPr>
          <p:cNvGrpSpPr/>
          <p:nvPr/>
        </p:nvGrpSpPr>
        <p:grpSpPr>
          <a:xfrm>
            <a:off x="1969903" y="2908521"/>
            <a:ext cx="5168845" cy="425235"/>
            <a:chOff x="1982500" y="2275449"/>
            <a:chExt cx="5168845" cy="425235"/>
          </a:xfrm>
        </p:grpSpPr>
        <p:sp>
          <p:nvSpPr>
            <p:cNvPr id="12" name="Rectangle: Rounded Corners 11">
              <a:extLst>
                <a:ext uri="{FF2B5EF4-FFF2-40B4-BE49-F238E27FC236}">
                  <a16:creationId xmlns:a16="http://schemas.microsoft.com/office/drawing/2014/main" id="{B0E2D449-32C3-4FB8-9F7E-34806DB4130F}"/>
                </a:ext>
              </a:extLst>
            </p:cNvPr>
            <p:cNvSpPr/>
            <p:nvPr/>
          </p:nvSpPr>
          <p:spPr bwMode="auto">
            <a:xfrm>
              <a:off x="1982500" y="2275449"/>
              <a:ext cx="5168845"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18" name="TextBox 17">
              <a:extLst>
                <a:ext uri="{FF2B5EF4-FFF2-40B4-BE49-F238E27FC236}">
                  <a16:creationId xmlns:a16="http://schemas.microsoft.com/office/drawing/2014/main" id="{8803DEE2-3116-4EEB-9463-F87B173B4899}"/>
                </a:ext>
              </a:extLst>
            </p:cNvPr>
            <p:cNvSpPr txBox="1"/>
            <p:nvPr/>
          </p:nvSpPr>
          <p:spPr>
            <a:xfrm>
              <a:off x="2253115" y="2300574"/>
              <a:ext cx="4724400" cy="400110"/>
            </a:xfrm>
            <a:prstGeom prst="rect">
              <a:avLst/>
            </a:prstGeom>
            <a:noFill/>
          </p:spPr>
          <p:txBody>
            <a:bodyPr wrap="square" rtlCol="0">
              <a:spAutoFit/>
            </a:bodyPr>
            <a:lstStyle/>
            <a:p>
              <a:r>
                <a:rPr lang="en-NZ" sz="2000"/>
                <a:t>Overwhelming nature/level of intensity </a:t>
              </a:r>
            </a:p>
          </p:txBody>
        </p:sp>
        <p:pic>
          <p:nvPicPr>
            <p:cNvPr id="26" name="Picture 25">
              <a:extLst>
                <a:ext uri="{FF2B5EF4-FFF2-40B4-BE49-F238E27FC236}">
                  <a16:creationId xmlns:a16="http://schemas.microsoft.com/office/drawing/2014/main" id="{5A2DA8EE-9BF6-4646-BD2B-E54D53859B02}"/>
                </a:ext>
              </a:extLst>
            </p:cNvPr>
            <p:cNvPicPr>
              <a:picLocks noChangeAspect="1"/>
            </p:cNvPicPr>
            <p:nvPr/>
          </p:nvPicPr>
          <p:blipFill>
            <a:blip r:embed="rId5"/>
            <a:stretch>
              <a:fillRect/>
            </a:stretch>
          </p:blipFill>
          <p:spPr>
            <a:xfrm>
              <a:off x="1992654" y="2328323"/>
              <a:ext cx="347663" cy="304800"/>
            </a:xfrm>
            <a:prstGeom prst="rect">
              <a:avLst/>
            </a:prstGeom>
          </p:spPr>
        </p:pic>
      </p:grpSp>
      <p:grpSp>
        <p:nvGrpSpPr>
          <p:cNvPr id="6" name="Group 5">
            <a:extLst>
              <a:ext uri="{FF2B5EF4-FFF2-40B4-BE49-F238E27FC236}">
                <a16:creationId xmlns:a16="http://schemas.microsoft.com/office/drawing/2014/main" id="{B286EE60-8535-4A0D-AB51-16D72E435741}"/>
              </a:ext>
            </a:extLst>
          </p:cNvPr>
          <p:cNvGrpSpPr/>
          <p:nvPr/>
        </p:nvGrpSpPr>
        <p:grpSpPr>
          <a:xfrm>
            <a:off x="1981203" y="2361740"/>
            <a:ext cx="5226519" cy="435402"/>
            <a:chOff x="1981200" y="2757520"/>
            <a:chExt cx="5226518" cy="381000"/>
          </a:xfrm>
        </p:grpSpPr>
        <p:sp>
          <p:nvSpPr>
            <p:cNvPr id="13" name="Rectangle: Rounded Corners 12">
              <a:extLst>
                <a:ext uri="{FF2B5EF4-FFF2-40B4-BE49-F238E27FC236}">
                  <a16:creationId xmlns:a16="http://schemas.microsoft.com/office/drawing/2014/main" id="{EFF395E1-3369-4F13-9980-8629F2E685E5}"/>
                </a:ext>
              </a:extLst>
            </p:cNvPr>
            <p:cNvSpPr/>
            <p:nvPr/>
          </p:nvSpPr>
          <p:spPr bwMode="auto">
            <a:xfrm>
              <a:off x="1981200" y="2757520"/>
              <a:ext cx="5181599"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23" name="TextBox 22">
              <a:extLst>
                <a:ext uri="{FF2B5EF4-FFF2-40B4-BE49-F238E27FC236}">
                  <a16:creationId xmlns:a16="http://schemas.microsoft.com/office/drawing/2014/main" id="{F2DDE880-747A-4841-9105-51564902BCF6}"/>
                </a:ext>
              </a:extLst>
            </p:cNvPr>
            <p:cNvSpPr txBox="1"/>
            <p:nvPr/>
          </p:nvSpPr>
          <p:spPr>
            <a:xfrm>
              <a:off x="2254719" y="2767690"/>
              <a:ext cx="4952999" cy="350117"/>
            </a:xfrm>
            <a:prstGeom prst="rect">
              <a:avLst/>
            </a:prstGeom>
            <a:noFill/>
          </p:spPr>
          <p:txBody>
            <a:bodyPr wrap="square" rtlCol="0">
              <a:spAutoFit/>
            </a:bodyPr>
            <a:lstStyle/>
            <a:p>
              <a:r>
                <a:rPr lang="en-NZ" sz="2000"/>
                <a:t>Uncertainty/ambiguity/contradictory forces</a:t>
              </a:r>
            </a:p>
          </p:txBody>
        </p:sp>
        <p:pic>
          <p:nvPicPr>
            <p:cNvPr id="27" name="Picture 26">
              <a:extLst>
                <a:ext uri="{FF2B5EF4-FFF2-40B4-BE49-F238E27FC236}">
                  <a16:creationId xmlns:a16="http://schemas.microsoft.com/office/drawing/2014/main" id="{39AA89DC-95BF-4574-A193-731E7FDE1E0D}"/>
                </a:ext>
              </a:extLst>
            </p:cNvPr>
            <p:cNvPicPr>
              <a:picLocks noChangeAspect="1"/>
            </p:cNvPicPr>
            <p:nvPr/>
          </p:nvPicPr>
          <p:blipFill>
            <a:blip r:embed="rId6"/>
            <a:stretch>
              <a:fillRect/>
            </a:stretch>
          </p:blipFill>
          <p:spPr>
            <a:xfrm>
              <a:off x="2031898" y="2829633"/>
              <a:ext cx="238125" cy="276225"/>
            </a:xfrm>
            <a:prstGeom prst="rect">
              <a:avLst/>
            </a:prstGeom>
          </p:spPr>
        </p:pic>
      </p:grpSp>
      <p:grpSp>
        <p:nvGrpSpPr>
          <p:cNvPr id="2" name="Group 1">
            <a:extLst>
              <a:ext uri="{FF2B5EF4-FFF2-40B4-BE49-F238E27FC236}">
                <a16:creationId xmlns:a16="http://schemas.microsoft.com/office/drawing/2014/main" id="{281D9265-431A-42C3-A9A2-2F2350298CFA}"/>
              </a:ext>
            </a:extLst>
          </p:cNvPr>
          <p:cNvGrpSpPr/>
          <p:nvPr/>
        </p:nvGrpSpPr>
        <p:grpSpPr>
          <a:xfrm>
            <a:off x="1979267" y="3867156"/>
            <a:ext cx="5181600" cy="400591"/>
            <a:chOff x="1979266" y="3634650"/>
            <a:chExt cx="5181600" cy="400590"/>
          </a:xfrm>
        </p:grpSpPr>
        <p:sp>
          <p:nvSpPr>
            <p:cNvPr id="15" name="Rectangle: Rounded Corners 14">
              <a:extLst>
                <a:ext uri="{FF2B5EF4-FFF2-40B4-BE49-F238E27FC236}">
                  <a16:creationId xmlns:a16="http://schemas.microsoft.com/office/drawing/2014/main" id="{7764D5CA-1E0F-49AF-AD52-6D38FBABD344}"/>
                </a:ext>
              </a:extLst>
            </p:cNvPr>
            <p:cNvSpPr/>
            <p:nvPr/>
          </p:nvSpPr>
          <p:spPr bwMode="auto">
            <a:xfrm>
              <a:off x="1979266" y="3654240"/>
              <a:ext cx="5181600"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20" name="TextBox 19">
              <a:extLst>
                <a:ext uri="{FF2B5EF4-FFF2-40B4-BE49-F238E27FC236}">
                  <a16:creationId xmlns:a16="http://schemas.microsoft.com/office/drawing/2014/main" id="{44363CA8-880E-430A-9405-92A9AE981EB8}"/>
                </a:ext>
              </a:extLst>
            </p:cNvPr>
            <p:cNvSpPr txBox="1"/>
            <p:nvPr/>
          </p:nvSpPr>
          <p:spPr>
            <a:xfrm>
              <a:off x="2253114" y="3634650"/>
              <a:ext cx="3505200" cy="400109"/>
            </a:xfrm>
            <a:prstGeom prst="rect">
              <a:avLst/>
            </a:prstGeom>
            <a:noFill/>
          </p:spPr>
          <p:txBody>
            <a:bodyPr wrap="square" rtlCol="0">
              <a:spAutoFit/>
            </a:bodyPr>
            <a:lstStyle/>
            <a:p>
              <a:r>
                <a:rPr lang="en-NZ" sz="2000"/>
                <a:t>Resource constraints</a:t>
              </a:r>
            </a:p>
          </p:txBody>
        </p:sp>
        <p:pic>
          <p:nvPicPr>
            <p:cNvPr id="29" name="Picture 28">
              <a:extLst>
                <a:ext uri="{FF2B5EF4-FFF2-40B4-BE49-F238E27FC236}">
                  <a16:creationId xmlns:a16="http://schemas.microsoft.com/office/drawing/2014/main" id="{D763B3BB-843A-4EDE-9C8A-7FE1FAEFC0B0}"/>
                </a:ext>
              </a:extLst>
            </p:cNvPr>
            <p:cNvPicPr>
              <a:picLocks noChangeAspect="1"/>
            </p:cNvPicPr>
            <p:nvPr/>
          </p:nvPicPr>
          <p:blipFill>
            <a:blip r:embed="rId7"/>
            <a:stretch>
              <a:fillRect/>
            </a:stretch>
          </p:blipFill>
          <p:spPr>
            <a:xfrm>
              <a:off x="2010467" y="3715461"/>
              <a:ext cx="338138" cy="261938"/>
            </a:xfrm>
            <a:prstGeom prst="rect">
              <a:avLst/>
            </a:prstGeom>
          </p:spPr>
        </p:pic>
      </p:grpSp>
      <p:grpSp>
        <p:nvGrpSpPr>
          <p:cNvPr id="4" name="Group 3">
            <a:extLst>
              <a:ext uri="{FF2B5EF4-FFF2-40B4-BE49-F238E27FC236}">
                <a16:creationId xmlns:a16="http://schemas.microsoft.com/office/drawing/2014/main" id="{DE94B50F-C79B-4A29-A18D-FA1FE4F7FDFA}"/>
              </a:ext>
            </a:extLst>
          </p:cNvPr>
          <p:cNvGrpSpPr/>
          <p:nvPr/>
        </p:nvGrpSpPr>
        <p:grpSpPr>
          <a:xfrm>
            <a:off x="1981200" y="3409956"/>
            <a:ext cx="5181600" cy="405009"/>
            <a:chOff x="1972304" y="4121553"/>
            <a:chExt cx="5181600" cy="409477"/>
          </a:xfrm>
        </p:grpSpPr>
        <p:sp>
          <p:nvSpPr>
            <p:cNvPr id="22" name="Rectangle: Rounded Corners 21">
              <a:extLst>
                <a:ext uri="{FF2B5EF4-FFF2-40B4-BE49-F238E27FC236}">
                  <a16:creationId xmlns:a16="http://schemas.microsoft.com/office/drawing/2014/main" id="{623DAAFA-62DF-4C04-AD56-A0F2B8048DB4}"/>
                </a:ext>
              </a:extLst>
            </p:cNvPr>
            <p:cNvSpPr/>
            <p:nvPr/>
          </p:nvSpPr>
          <p:spPr bwMode="auto">
            <a:xfrm>
              <a:off x="1972304" y="4121553"/>
              <a:ext cx="5181600" cy="381000"/>
            </a:xfrm>
            <a:prstGeom prst="roundRect">
              <a:avLst/>
            </a:prstGeom>
            <a:solidFill>
              <a:srgbClr val="D2E7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21" name="TextBox 20">
              <a:extLst>
                <a:ext uri="{FF2B5EF4-FFF2-40B4-BE49-F238E27FC236}">
                  <a16:creationId xmlns:a16="http://schemas.microsoft.com/office/drawing/2014/main" id="{9ADC1B52-4B15-4687-8D20-04AFAA485264}"/>
                </a:ext>
              </a:extLst>
            </p:cNvPr>
            <p:cNvSpPr txBox="1"/>
            <p:nvPr/>
          </p:nvSpPr>
          <p:spPr>
            <a:xfrm>
              <a:off x="2253113" y="4126506"/>
              <a:ext cx="4678345" cy="404524"/>
            </a:xfrm>
            <a:prstGeom prst="rect">
              <a:avLst/>
            </a:prstGeom>
            <a:noFill/>
          </p:spPr>
          <p:txBody>
            <a:bodyPr wrap="square" rtlCol="0">
              <a:spAutoFit/>
            </a:bodyPr>
            <a:lstStyle/>
            <a:p>
              <a:r>
                <a:rPr lang="en-NZ" sz="2000"/>
                <a:t>Capability constraints</a:t>
              </a:r>
            </a:p>
          </p:txBody>
        </p:sp>
        <p:pic>
          <p:nvPicPr>
            <p:cNvPr id="30" name="Picture 29">
              <a:extLst>
                <a:ext uri="{FF2B5EF4-FFF2-40B4-BE49-F238E27FC236}">
                  <a16:creationId xmlns:a16="http://schemas.microsoft.com/office/drawing/2014/main" id="{997FD198-62D0-4443-934D-5E91F7D329B6}"/>
                </a:ext>
              </a:extLst>
            </p:cNvPr>
            <p:cNvPicPr>
              <a:picLocks noChangeAspect="1"/>
            </p:cNvPicPr>
            <p:nvPr/>
          </p:nvPicPr>
          <p:blipFill>
            <a:blip r:embed="rId8"/>
            <a:stretch>
              <a:fillRect/>
            </a:stretch>
          </p:blipFill>
          <p:spPr>
            <a:xfrm>
              <a:off x="2029492" y="4196785"/>
              <a:ext cx="309563" cy="257175"/>
            </a:xfrm>
            <a:prstGeom prst="rect">
              <a:avLst/>
            </a:prstGeom>
          </p:spPr>
        </p:pic>
      </p:grpSp>
      <p:sp>
        <p:nvSpPr>
          <p:cNvPr id="28" name="TextBox 27">
            <a:extLst>
              <a:ext uri="{FF2B5EF4-FFF2-40B4-BE49-F238E27FC236}">
                <a16:creationId xmlns:a16="http://schemas.microsoft.com/office/drawing/2014/main" id="{63CBF9AF-8D32-4650-80BC-E34E88872131}"/>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sp>
        <p:nvSpPr>
          <p:cNvPr id="14" name="Left Brace 13">
            <a:extLst>
              <a:ext uri="{FF2B5EF4-FFF2-40B4-BE49-F238E27FC236}">
                <a16:creationId xmlns:a16="http://schemas.microsoft.com/office/drawing/2014/main" id="{70FBB6E5-85D7-6347-A210-EEC20E9DF12A}"/>
              </a:ext>
            </a:extLst>
          </p:cNvPr>
          <p:cNvSpPr/>
          <p:nvPr/>
        </p:nvSpPr>
        <p:spPr bwMode="auto">
          <a:xfrm>
            <a:off x="1600203" y="1352552"/>
            <a:ext cx="205235" cy="2857349"/>
          </a:xfrm>
          <a:prstGeom prst="leftBrace">
            <a:avLst/>
          </a:prstGeom>
          <a:solidFill>
            <a:schemeClr val="bg1"/>
          </a:solid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ea typeface="ヒラギノ角ゴ Pro W3" charset="-128"/>
              <a:cs typeface="ヒラギノ角ゴ Pro W3" charset="-128"/>
            </a:endParaRPr>
          </a:p>
        </p:txBody>
      </p:sp>
      <p:sp>
        <p:nvSpPr>
          <p:cNvPr id="19" name="TextBox 18">
            <a:extLst>
              <a:ext uri="{FF2B5EF4-FFF2-40B4-BE49-F238E27FC236}">
                <a16:creationId xmlns:a16="http://schemas.microsoft.com/office/drawing/2014/main" id="{FFE8F391-0C62-0E49-83CF-0ABF0D1C8693}"/>
              </a:ext>
            </a:extLst>
          </p:cNvPr>
          <p:cNvSpPr txBox="1"/>
          <p:nvPr/>
        </p:nvSpPr>
        <p:spPr>
          <a:xfrm>
            <a:off x="290317" y="2581188"/>
            <a:ext cx="1318176" cy="430887"/>
          </a:xfrm>
          <a:prstGeom prst="rect">
            <a:avLst/>
          </a:prstGeom>
          <a:noFill/>
        </p:spPr>
        <p:txBody>
          <a:bodyPr wrap="square" rtlCol="0">
            <a:spAutoFit/>
          </a:bodyPr>
          <a:lstStyle/>
          <a:p>
            <a:r>
              <a:rPr lang="en-US" sz="2200">
                <a:solidFill>
                  <a:srgbClr val="C00000"/>
                </a:solidFill>
              </a:rPr>
              <a:t>Pressure</a:t>
            </a:r>
          </a:p>
        </p:txBody>
      </p:sp>
      <p:sp>
        <p:nvSpPr>
          <p:cNvPr id="31" name="TextBox 30">
            <a:extLst>
              <a:ext uri="{FF2B5EF4-FFF2-40B4-BE49-F238E27FC236}">
                <a16:creationId xmlns:a16="http://schemas.microsoft.com/office/drawing/2014/main" id="{6A327D0C-0524-A643-A129-19D8EEA91189}"/>
              </a:ext>
            </a:extLst>
          </p:cNvPr>
          <p:cNvSpPr txBox="1"/>
          <p:nvPr/>
        </p:nvSpPr>
        <p:spPr>
          <a:xfrm>
            <a:off x="7534431" y="2038350"/>
            <a:ext cx="1609572" cy="1446550"/>
          </a:xfrm>
          <a:prstGeom prst="rect">
            <a:avLst/>
          </a:prstGeom>
          <a:noFill/>
        </p:spPr>
        <p:txBody>
          <a:bodyPr wrap="square" rtlCol="0">
            <a:spAutoFit/>
          </a:bodyPr>
          <a:lstStyle/>
          <a:p>
            <a:r>
              <a:rPr lang="en-US" sz="2200">
                <a:solidFill>
                  <a:srgbClr val="006496"/>
                </a:solidFill>
              </a:rPr>
              <a:t>Automation bias / Over-reliance</a:t>
            </a:r>
          </a:p>
        </p:txBody>
      </p:sp>
      <p:sp>
        <p:nvSpPr>
          <p:cNvPr id="32" name="Left Brace 31">
            <a:extLst>
              <a:ext uri="{FF2B5EF4-FFF2-40B4-BE49-F238E27FC236}">
                <a16:creationId xmlns:a16="http://schemas.microsoft.com/office/drawing/2014/main" id="{D9BCF421-8FA9-4649-8CC1-1D2D57454BC8}"/>
              </a:ext>
            </a:extLst>
          </p:cNvPr>
          <p:cNvSpPr/>
          <p:nvPr/>
        </p:nvSpPr>
        <p:spPr bwMode="auto">
          <a:xfrm rot="10800000">
            <a:off x="7305725" y="1352552"/>
            <a:ext cx="205235" cy="2857349"/>
          </a:xfrm>
          <a:prstGeom prst="leftBrace">
            <a:avLst/>
          </a:prstGeom>
          <a:solidFill>
            <a:schemeClr val="bg1"/>
          </a:solidFill>
          <a:ln w="34925" cap="flat" cmpd="sng" algn="ctr">
            <a:solidFill>
              <a:srgbClr val="0064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6496"/>
              </a:solidFill>
              <a:ea typeface="ヒラギノ角ゴ Pro W3" charset="-128"/>
              <a:cs typeface="ヒラギノ角ゴ Pro W3" charset="-128"/>
            </a:endParaRPr>
          </a:p>
        </p:txBody>
      </p:sp>
    </p:spTree>
    <p:extLst>
      <p:ext uri="{BB962C8B-B14F-4D97-AF65-F5344CB8AC3E}">
        <p14:creationId xmlns:p14="http://schemas.microsoft.com/office/powerpoint/2010/main" val="366698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A2F17-488F-4EA9-976C-1B8A6B8D0B54}"/>
              </a:ext>
            </a:extLst>
          </p:cNvPr>
          <p:cNvSpPr>
            <a:spLocks noGrp="1"/>
          </p:cNvSpPr>
          <p:nvPr>
            <p:ph sz="half" idx="1"/>
          </p:nvPr>
        </p:nvSpPr>
        <p:spPr>
          <a:xfrm>
            <a:off x="381000" y="1349381"/>
            <a:ext cx="2971800" cy="3070225"/>
          </a:xfrm>
        </p:spPr>
        <p:txBody>
          <a:bodyPr wrap="square" anchor="t">
            <a:normAutofit/>
          </a:bodyPr>
          <a:lstStyle/>
          <a:p>
            <a:pPr marL="0" indent="0">
              <a:buNone/>
            </a:pPr>
            <a:r>
              <a:rPr lang="en-NZ" b="1"/>
              <a:t>120.6 A3</a:t>
            </a:r>
            <a:r>
              <a:rPr lang="en-NZ"/>
              <a:t>: Threat to compliance with the FPs fall into one or more categories:</a:t>
            </a:r>
          </a:p>
        </p:txBody>
      </p:sp>
      <p:sp>
        <p:nvSpPr>
          <p:cNvPr id="4" name="Title 3">
            <a:extLst>
              <a:ext uri="{FF2B5EF4-FFF2-40B4-BE49-F238E27FC236}">
                <a16:creationId xmlns:a16="http://schemas.microsoft.com/office/drawing/2014/main" id="{96F1AE3F-4D69-42DA-9092-2FDE61F99D92}"/>
              </a:ext>
            </a:extLst>
          </p:cNvPr>
          <p:cNvSpPr>
            <a:spLocks noGrp="1"/>
          </p:cNvSpPr>
          <p:nvPr>
            <p:ph type="title"/>
          </p:nvPr>
        </p:nvSpPr>
        <p:spPr>
          <a:xfrm>
            <a:off x="381000" y="457200"/>
            <a:ext cx="7543800" cy="400050"/>
          </a:xfrm>
        </p:spPr>
        <p:txBody>
          <a:bodyPr wrap="square" anchor="ctr">
            <a:normAutofit/>
          </a:bodyPr>
          <a:lstStyle/>
          <a:p>
            <a:r>
              <a:rPr lang="en-NZ"/>
              <a:t>Threats to compliance with the FPs</a:t>
            </a:r>
          </a:p>
        </p:txBody>
      </p:sp>
      <p:sp>
        <p:nvSpPr>
          <p:cNvPr id="3" name="Subtitle 2">
            <a:extLst>
              <a:ext uri="{FF2B5EF4-FFF2-40B4-BE49-F238E27FC236}">
                <a16:creationId xmlns:a16="http://schemas.microsoft.com/office/drawing/2014/main" id="{DCBAAA6E-8CA0-40BE-BA9F-7EE8735A11AA}"/>
              </a:ext>
            </a:extLst>
          </p:cNvPr>
          <p:cNvSpPr>
            <a:spLocks noGrp="1"/>
          </p:cNvSpPr>
          <p:nvPr>
            <p:ph type="subTitle" idx="10"/>
          </p:nvPr>
        </p:nvSpPr>
        <p:spPr>
          <a:xfrm>
            <a:off x="381000" y="137160"/>
            <a:ext cx="2667000" cy="171450"/>
          </a:xfrm>
        </p:spPr>
        <p:txBody>
          <a:bodyPr wrap="square" anchor="t">
            <a:normAutofit/>
          </a:bodyPr>
          <a:lstStyle/>
          <a:p>
            <a:pPr>
              <a:lnSpc>
                <a:spcPct val="90000"/>
              </a:lnSpc>
            </a:pPr>
            <a:r>
              <a:rPr lang="en-NZ" sz="1200"/>
              <a:t>Recommendation 2: Complexity</a:t>
            </a:r>
          </a:p>
        </p:txBody>
      </p:sp>
      <p:graphicFrame>
        <p:nvGraphicFramePr>
          <p:cNvPr id="5" name="Table 5">
            <a:extLst>
              <a:ext uri="{FF2B5EF4-FFF2-40B4-BE49-F238E27FC236}">
                <a16:creationId xmlns:a16="http://schemas.microsoft.com/office/drawing/2014/main" id="{002FCA37-98CD-4356-9E2C-4F4A9EAE7F1A}"/>
              </a:ext>
            </a:extLst>
          </p:cNvPr>
          <p:cNvGraphicFramePr>
            <a:graphicFrameLocks noGrp="1"/>
          </p:cNvGraphicFramePr>
          <p:nvPr>
            <p:extLst>
              <p:ext uri="{D42A27DB-BD31-4B8C-83A1-F6EECF244321}">
                <p14:modId xmlns:p14="http://schemas.microsoft.com/office/powerpoint/2010/main" val="2560832763"/>
              </p:ext>
            </p:extLst>
          </p:nvPr>
        </p:nvGraphicFramePr>
        <p:xfrm>
          <a:off x="3733800" y="1428750"/>
          <a:ext cx="5029201" cy="2911731"/>
        </p:xfrm>
        <a:graphic>
          <a:graphicData uri="http://schemas.openxmlformats.org/drawingml/2006/table">
            <a:tbl>
              <a:tblPr firstRow="1" bandRow="1">
                <a:tableStyleId>{21E4AEA4-8DFA-4A89-87EB-49C32662AFE0}</a:tableStyleId>
              </a:tblPr>
              <a:tblGrid>
                <a:gridCol w="1076632">
                  <a:extLst>
                    <a:ext uri="{9D8B030D-6E8A-4147-A177-3AD203B41FA5}">
                      <a16:colId xmlns:a16="http://schemas.microsoft.com/office/drawing/2014/main" val="3263720751"/>
                    </a:ext>
                  </a:extLst>
                </a:gridCol>
                <a:gridCol w="3952569">
                  <a:extLst>
                    <a:ext uri="{9D8B030D-6E8A-4147-A177-3AD203B41FA5}">
                      <a16:colId xmlns:a16="http://schemas.microsoft.com/office/drawing/2014/main" val="2400143334"/>
                    </a:ext>
                  </a:extLst>
                </a:gridCol>
              </a:tblGrid>
              <a:tr h="286951">
                <a:tc>
                  <a:txBody>
                    <a:bodyPr/>
                    <a:lstStyle/>
                    <a:p>
                      <a:r>
                        <a:rPr lang="en-NZ" sz="1400"/>
                        <a:t>Category </a:t>
                      </a:r>
                    </a:p>
                  </a:txBody>
                  <a:tcPr marL="54301" marR="54301" marT="27150" marB="27150"/>
                </a:tc>
                <a:tc>
                  <a:txBody>
                    <a:bodyPr/>
                    <a:lstStyle/>
                    <a:p>
                      <a:r>
                        <a:rPr lang="en-NZ" sz="1400"/>
                        <a:t>The threat that…</a:t>
                      </a:r>
                    </a:p>
                  </a:txBody>
                  <a:tcPr marL="54301" marR="54301" marT="27150" marB="27150"/>
                </a:tc>
                <a:extLst>
                  <a:ext uri="{0D108BD9-81ED-4DB2-BD59-A6C34878D82A}">
                    <a16:rowId xmlns:a16="http://schemas.microsoft.com/office/drawing/2014/main" val="2227091437"/>
                  </a:ext>
                </a:extLst>
              </a:tr>
              <a:tr h="482600">
                <a:tc>
                  <a:txBody>
                    <a:bodyPr/>
                    <a:lstStyle/>
                    <a:p>
                      <a:r>
                        <a:rPr lang="en-NZ" sz="1400"/>
                        <a:t>Self-interest</a:t>
                      </a:r>
                    </a:p>
                  </a:txBody>
                  <a:tcPr marL="54301" marR="54301" marT="27150" marB="27150"/>
                </a:tc>
                <a:tc>
                  <a:txBody>
                    <a:bodyPr/>
                    <a:lstStyle/>
                    <a:p>
                      <a:r>
                        <a:rPr lang="en-NZ" sz="1400"/>
                        <a:t>A financial or other interest improperly influences a PA’s judgment or behavior</a:t>
                      </a:r>
                    </a:p>
                  </a:txBody>
                  <a:tcPr marL="54301" marR="54301" marT="27150" marB="27150"/>
                </a:tc>
                <a:extLst>
                  <a:ext uri="{0D108BD9-81ED-4DB2-BD59-A6C34878D82A}">
                    <a16:rowId xmlns:a16="http://schemas.microsoft.com/office/drawing/2014/main" val="273635998"/>
                  </a:ext>
                </a:extLst>
              </a:tr>
              <a:tr h="482600">
                <a:tc>
                  <a:txBody>
                    <a:bodyPr/>
                    <a:lstStyle/>
                    <a:p>
                      <a:r>
                        <a:rPr lang="en-NZ" sz="1400"/>
                        <a:t>Self-review</a:t>
                      </a:r>
                    </a:p>
                  </a:txBody>
                  <a:tcPr marL="54301" marR="54301" marT="27150" marB="27150"/>
                </a:tc>
                <a:tc>
                  <a:txBody>
                    <a:bodyPr/>
                    <a:lstStyle/>
                    <a:p>
                      <a:r>
                        <a:rPr lang="en-NZ" sz="1400"/>
                        <a:t>PA makes an inappropriate assessment because of reviewing ones own work</a:t>
                      </a:r>
                    </a:p>
                  </a:txBody>
                  <a:tcPr marL="54301" marR="54301" marT="27150" marB="27150"/>
                </a:tc>
                <a:extLst>
                  <a:ext uri="{0D108BD9-81ED-4DB2-BD59-A6C34878D82A}">
                    <a16:rowId xmlns:a16="http://schemas.microsoft.com/office/drawing/2014/main" val="1134380919"/>
                  </a:ext>
                </a:extLst>
              </a:tr>
              <a:tr h="482600">
                <a:tc>
                  <a:txBody>
                    <a:bodyPr/>
                    <a:lstStyle/>
                    <a:p>
                      <a:r>
                        <a:rPr lang="en-NZ" sz="1400"/>
                        <a:t>Advocacy</a:t>
                      </a:r>
                    </a:p>
                  </a:txBody>
                  <a:tcPr marL="54301" marR="54301" marT="27150" marB="27150"/>
                </a:tc>
                <a:tc>
                  <a:txBody>
                    <a:bodyPr/>
                    <a:lstStyle/>
                    <a:p>
                      <a:r>
                        <a:rPr lang="en-NZ" sz="1400"/>
                        <a:t>PA promotes client’s/employer’s position to the point of losing objectivity </a:t>
                      </a:r>
                    </a:p>
                  </a:txBody>
                  <a:tcPr marL="54301" marR="54301" marT="27150" marB="27150"/>
                </a:tc>
                <a:extLst>
                  <a:ext uri="{0D108BD9-81ED-4DB2-BD59-A6C34878D82A}">
                    <a16:rowId xmlns:a16="http://schemas.microsoft.com/office/drawing/2014/main" val="2502822197"/>
                  </a:ext>
                </a:extLst>
              </a:tr>
              <a:tr h="482600">
                <a:tc>
                  <a:txBody>
                    <a:bodyPr/>
                    <a:lstStyle/>
                    <a:p>
                      <a:r>
                        <a:rPr lang="en-NZ" sz="1400"/>
                        <a:t>Familiarity</a:t>
                      </a:r>
                    </a:p>
                  </a:txBody>
                  <a:tcPr marL="54301" marR="54301" marT="27150" marB="2715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400"/>
                        <a:t>PA is too sympathetic to client’s/employer’s interests due to close association</a:t>
                      </a:r>
                    </a:p>
                  </a:txBody>
                  <a:tcPr marL="54301" marR="54301" marT="27150" marB="27150"/>
                </a:tc>
                <a:extLst>
                  <a:ext uri="{0D108BD9-81ED-4DB2-BD59-A6C34878D82A}">
                    <a16:rowId xmlns:a16="http://schemas.microsoft.com/office/drawing/2014/main" val="3415543475"/>
                  </a:ext>
                </a:extLst>
              </a:tr>
              <a:tr h="678248">
                <a:tc>
                  <a:txBody>
                    <a:bodyPr/>
                    <a:lstStyle/>
                    <a:p>
                      <a:r>
                        <a:rPr lang="en-NZ" sz="1400"/>
                        <a:t>Intimidation</a:t>
                      </a:r>
                    </a:p>
                  </a:txBody>
                  <a:tcPr marL="54301" marR="54301" marT="27150" marB="27150"/>
                </a:tc>
                <a:tc>
                  <a:txBody>
                    <a:bodyPr/>
                    <a:lstStyle/>
                    <a:p>
                      <a:r>
                        <a:rPr lang="en-NZ" sz="1400"/>
                        <a:t>PA is deterred from acting objectively by actual or perceived pressures, including attempts to unduly influence</a:t>
                      </a:r>
                    </a:p>
                  </a:txBody>
                  <a:tcPr marL="54301" marR="54301" marT="27150" marB="27150"/>
                </a:tc>
                <a:extLst>
                  <a:ext uri="{0D108BD9-81ED-4DB2-BD59-A6C34878D82A}">
                    <a16:rowId xmlns:a16="http://schemas.microsoft.com/office/drawing/2014/main" val="1561115430"/>
                  </a:ext>
                </a:extLst>
              </a:tr>
            </a:tbl>
          </a:graphicData>
        </a:graphic>
      </p:graphicFrame>
      <p:sp>
        <p:nvSpPr>
          <p:cNvPr id="7" name="TextBox 6">
            <a:extLst>
              <a:ext uri="{FF2B5EF4-FFF2-40B4-BE49-F238E27FC236}">
                <a16:creationId xmlns:a16="http://schemas.microsoft.com/office/drawing/2014/main" id="{6F8F1016-DFDD-4723-BB26-E3F5E3314447}"/>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spTree>
    <p:extLst>
      <p:ext uri="{BB962C8B-B14F-4D97-AF65-F5344CB8AC3E}">
        <p14:creationId xmlns:p14="http://schemas.microsoft.com/office/powerpoint/2010/main" val="168359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49303A-B7A3-5F4C-A5CE-CD3447177858}"/>
              </a:ext>
            </a:extLst>
          </p:cNvPr>
          <p:cNvSpPr>
            <a:spLocks noGrp="1"/>
          </p:cNvSpPr>
          <p:nvPr>
            <p:ph type="subTitle" idx="10"/>
          </p:nvPr>
        </p:nvSpPr>
        <p:spPr/>
        <p:txBody>
          <a:bodyPr/>
          <a:lstStyle/>
          <a:p>
            <a:r>
              <a:rPr lang="en-US"/>
              <a:t>Recommendation 2: Complexity </a:t>
            </a:r>
          </a:p>
        </p:txBody>
      </p:sp>
      <p:sp>
        <p:nvSpPr>
          <p:cNvPr id="4" name="Title 3">
            <a:extLst>
              <a:ext uri="{FF2B5EF4-FFF2-40B4-BE49-F238E27FC236}">
                <a16:creationId xmlns:a16="http://schemas.microsoft.com/office/drawing/2014/main" id="{6899F751-0F82-8246-AF6B-9F7B3B0150A7}"/>
              </a:ext>
            </a:extLst>
          </p:cNvPr>
          <p:cNvSpPr>
            <a:spLocks noGrp="1"/>
          </p:cNvSpPr>
          <p:nvPr>
            <p:ph type="title"/>
          </p:nvPr>
        </p:nvSpPr>
        <p:spPr>
          <a:xfrm>
            <a:off x="152400" y="473075"/>
            <a:ext cx="7924800" cy="400051"/>
          </a:xfrm>
        </p:spPr>
        <p:txBody>
          <a:bodyPr/>
          <a:lstStyle/>
          <a:p>
            <a:r>
              <a:rPr lang="en-US"/>
              <a:t>Is complexity missing from the CF?</a:t>
            </a:r>
          </a:p>
        </p:txBody>
      </p:sp>
      <p:sp>
        <p:nvSpPr>
          <p:cNvPr id="2" name="TextBox 1">
            <a:extLst>
              <a:ext uri="{FF2B5EF4-FFF2-40B4-BE49-F238E27FC236}">
                <a16:creationId xmlns:a16="http://schemas.microsoft.com/office/drawing/2014/main" id="{3C6DC66A-E348-4394-BDE1-DC984AA2F3A4}"/>
              </a:ext>
            </a:extLst>
          </p:cNvPr>
          <p:cNvSpPr txBox="1"/>
          <p:nvPr/>
        </p:nvSpPr>
        <p:spPr>
          <a:xfrm>
            <a:off x="381004" y="1560780"/>
            <a:ext cx="6187801" cy="2400657"/>
          </a:xfrm>
          <a:prstGeom prst="rect">
            <a:avLst/>
          </a:prstGeom>
          <a:noFill/>
        </p:spPr>
        <p:txBody>
          <a:bodyPr wrap="square" rtlCol="0">
            <a:spAutoFit/>
          </a:bodyPr>
          <a:lstStyle/>
          <a:p>
            <a:pPr marL="342891" indent="-342891">
              <a:spcBef>
                <a:spcPts val="600"/>
              </a:spcBef>
              <a:buFont typeface="Arial" panose="020B0604020202020204" pitchFamily="34" charset="0"/>
              <a:buChar char="•"/>
            </a:pPr>
            <a:r>
              <a:rPr lang="en-US" sz="2000" dirty="0"/>
              <a:t>TF’s view is that Code does </a:t>
            </a:r>
            <a:r>
              <a:rPr lang="en-US" sz="2000" i="1" dirty="0"/>
              <a:t>not</a:t>
            </a:r>
            <a:r>
              <a:rPr lang="en-US" sz="2000" dirty="0"/>
              <a:t> adequately address threats stemming from complexity:</a:t>
            </a:r>
          </a:p>
          <a:p>
            <a:pPr marL="800080" lvl="1" indent="-342891">
              <a:spcBef>
                <a:spcPts val="600"/>
              </a:spcBef>
              <a:buFont typeface="Arial" panose="020B0604020202020204" pitchFamily="34" charset="0"/>
              <a:buChar char="•"/>
            </a:pPr>
            <a:r>
              <a:rPr lang="en-US" sz="2000" dirty="0"/>
              <a:t>Some elements tie to self-interest and intimidation, but that’s not the whole picture</a:t>
            </a:r>
          </a:p>
          <a:p>
            <a:pPr marL="800080" lvl="1" indent="-342891">
              <a:spcBef>
                <a:spcPts val="600"/>
              </a:spcBef>
              <a:buFont typeface="Arial" panose="020B0604020202020204" pitchFamily="34" charset="0"/>
              <a:buChar char="•"/>
            </a:pPr>
            <a:r>
              <a:rPr lang="en-US" sz="2000" dirty="0"/>
              <a:t>No clear trigger to prompt a PA to consider how various elements of complexity might threaten compliance with FPs</a:t>
            </a:r>
          </a:p>
        </p:txBody>
      </p:sp>
      <p:sp>
        <p:nvSpPr>
          <p:cNvPr id="7" name="TextBox 6">
            <a:extLst>
              <a:ext uri="{FF2B5EF4-FFF2-40B4-BE49-F238E27FC236}">
                <a16:creationId xmlns:a16="http://schemas.microsoft.com/office/drawing/2014/main" id="{DC344DA1-FE89-439C-A7AF-C8D54C8BF10F}"/>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pic>
        <p:nvPicPr>
          <p:cNvPr id="5" name="Picture 4">
            <a:extLst>
              <a:ext uri="{FF2B5EF4-FFF2-40B4-BE49-F238E27FC236}">
                <a16:creationId xmlns:a16="http://schemas.microsoft.com/office/drawing/2014/main" id="{1081E5DE-207F-774E-85B5-B0593B980A2E}"/>
              </a:ext>
            </a:extLst>
          </p:cNvPr>
          <p:cNvPicPr>
            <a:picLocks noChangeAspect="1"/>
          </p:cNvPicPr>
          <p:nvPr/>
        </p:nvPicPr>
        <p:blipFill>
          <a:blip r:embed="rId3"/>
          <a:stretch>
            <a:fillRect/>
          </a:stretch>
        </p:blipFill>
        <p:spPr>
          <a:xfrm>
            <a:off x="6628993" y="1897930"/>
            <a:ext cx="2296772" cy="2063507"/>
          </a:xfrm>
          <a:prstGeom prst="rect">
            <a:avLst/>
          </a:prstGeom>
        </p:spPr>
      </p:pic>
    </p:spTree>
    <p:extLst>
      <p:ext uri="{BB962C8B-B14F-4D97-AF65-F5344CB8AC3E}">
        <p14:creationId xmlns:p14="http://schemas.microsoft.com/office/powerpoint/2010/main" val="92477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507D53B-DCF2-4222-B6E9-43A27C6D4B9A}"/>
              </a:ext>
            </a:extLst>
          </p:cNvPr>
          <p:cNvGraphicFramePr>
            <a:graphicFrameLocks noGrp="1"/>
          </p:cNvGraphicFramePr>
          <p:nvPr>
            <p:ph idx="1"/>
            <p:extLst>
              <p:ext uri="{D42A27DB-BD31-4B8C-83A1-F6EECF244321}">
                <p14:modId xmlns:p14="http://schemas.microsoft.com/office/powerpoint/2010/main" val="2974599523"/>
              </p:ext>
            </p:extLst>
          </p:nvPr>
        </p:nvGraphicFramePr>
        <p:xfrm>
          <a:off x="381005" y="1346201"/>
          <a:ext cx="8458199" cy="3083097"/>
        </p:xfrm>
        <a:graphic>
          <a:graphicData uri="http://schemas.openxmlformats.org/drawingml/2006/table">
            <a:tbl>
              <a:tblPr firstRow="1" bandRow="1">
                <a:tableStyleId>{B301B821-A1FF-4177-AEE7-76D212191A09}</a:tableStyleId>
              </a:tblPr>
              <a:tblGrid>
                <a:gridCol w="381000">
                  <a:extLst>
                    <a:ext uri="{9D8B030D-6E8A-4147-A177-3AD203B41FA5}">
                      <a16:colId xmlns:a16="http://schemas.microsoft.com/office/drawing/2014/main" val="993524014"/>
                    </a:ext>
                  </a:extLst>
                </a:gridCol>
                <a:gridCol w="1447800">
                  <a:extLst>
                    <a:ext uri="{9D8B030D-6E8A-4147-A177-3AD203B41FA5}">
                      <a16:colId xmlns:a16="http://schemas.microsoft.com/office/drawing/2014/main" val="3282725000"/>
                    </a:ext>
                  </a:extLst>
                </a:gridCol>
                <a:gridCol w="6629399">
                  <a:extLst>
                    <a:ext uri="{9D8B030D-6E8A-4147-A177-3AD203B41FA5}">
                      <a16:colId xmlns:a16="http://schemas.microsoft.com/office/drawing/2014/main" val="2652781332"/>
                    </a:ext>
                  </a:extLst>
                </a:gridCol>
              </a:tblGrid>
              <a:tr h="375920">
                <a:tc>
                  <a:txBody>
                    <a:bodyPr/>
                    <a:lstStyle/>
                    <a:p>
                      <a:endParaRPr lang="en-NZ" sz="1900"/>
                    </a:p>
                  </a:txBody>
                  <a:tcPr/>
                </a:tc>
                <a:tc>
                  <a:txBody>
                    <a:bodyPr/>
                    <a:lstStyle/>
                    <a:p>
                      <a:r>
                        <a:rPr lang="en-NZ" sz="1900"/>
                        <a:t>Location</a:t>
                      </a:r>
                    </a:p>
                  </a:txBody>
                  <a:tcPr/>
                </a:tc>
                <a:tc>
                  <a:txBody>
                    <a:bodyPr/>
                    <a:lstStyle/>
                    <a:p>
                      <a:r>
                        <a:rPr lang="en-NZ" sz="1900"/>
                        <a:t>Way in which to address complexity </a:t>
                      </a:r>
                    </a:p>
                  </a:txBody>
                  <a:tcPr/>
                </a:tc>
                <a:extLst>
                  <a:ext uri="{0D108BD9-81ED-4DB2-BD59-A6C34878D82A}">
                    <a16:rowId xmlns:a16="http://schemas.microsoft.com/office/drawing/2014/main" val="1707477980"/>
                  </a:ext>
                </a:extLst>
              </a:tr>
              <a:tr h="690417">
                <a:tc>
                  <a:txBody>
                    <a:bodyPr/>
                    <a:lstStyle/>
                    <a:p>
                      <a:r>
                        <a:rPr lang="en-NZ" sz="1900"/>
                        <a:t>1</a:t>
                      </a:r>
                    </a:p>
                  </a:txBody>
                  <a:tcPr/>
                </a:tc>
                <a:tc>
                  <a:txBody>
                    <a:bodyPr/>
                    <a:lstStyle/>
                    <a:p>
                      <a:r>
                        <a:rPr lang="en-NZ" sz="1900" dirty="0"/>
                        <a:t>120.6 A2-3</a:t>
                      </a:r>
                      <a:br>
                        <a:rPr lang="en-NZ" sz="1900" dirty="0"/>
                      </a:br>
                      <a:r>
                        <a:rPr lang="en-NZ" sz="1900" dirty="0"/>
                        <a:t>120.12 A2</a:t>
                      </a:r>
                    </a:p>
                  </a:txBody>
                  <a:tcPr/>
                </a:tc>
                <a:tc>
                  <a:txBody>
                    <a:bodyPr/>
                    <a:lstStyle/>
                    <a:p>
                      <a:r>
                        <a:rPr lang="en-NZ" sz="1900"/>
                        <a:t>Modify the lead-in paragraphs to recognize the potential for additional threat categories</a:t>
                      </a:r>
                    </a:p>
                  </a:txBody>
                  <a:tcPr/>
                </a:tc>
                <a:extLst>
                  <a:ext uri="{0D108BD9-81ED-4DB2-BD59-A6C34878D82A}">
                    <a16:rowId xmlns:a16="http://schemas.microsoft.com/office/drawing/2014/main" val="4248619363"/>
                  </a:ext>
                </a:extLst>
              </a:tr>
              <a:tr h="375920">
                <a:tc>
                  <a:txBody>
                    <a:bodyPr/>
                    <a:lstStyle/>
                    <a:p>
                      <a:r>
                        <a:rPr lang="en-NZ" sz="1900"/>
                        <a:t>2</a:t>
                      </a:r>
                    </a:p>
                  </a:txBody>
                  <a:tcPr/>
                </a:tc>
                <a:tc>
                  <a:txBody>
                    <a:bodyPr/>
                    <a:lstStyle/>
                    <a:p>
                      <a:r>
                        <a:rPr lang="en-NZ" sz="1900"/>
                        <a:t>120.6 A3</a:t>
                      </a:r>
                    </a:p>
                  </a:txBody>
                  <a:tcPr/>
                </a:tc>
                <a:tc>
                  <a:txBody>
                    <a:bodyPr/>
                    <a:lstStyle/>
                    <a:p>
                      <a:r>
                        <a:rPr lang="en-NZ" sz="1900"/>
                        <a:t>Amend existing threat categories to build in missing elements </a:t>
                      </a:r>
                    </a:p>
                  </a:txBody>
                  <a:tcPr/>
                </a:tc>
                <a:extLst>
                  <a:ext uri="{0D108BD9-81ED-4DB2-BD59-A6C34878D82A}">
                    <a16:rowId xmlns:a16="http://schemas.microsoft.com/office/drawing/2014/main" val="2018787745"/>
                  </a:ext>
                </a:extLst>
              </a:tr>
              <a:tr h="375920">
                <a:tc>
                  <a:txBody>
                    <a:bodyPr/>
                    <a:lstStyle/>
                    <a:p>
                      <a:r>
                        <a:rPr lang="en-NZ" sz="190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900"/>
                        <a:t>120.6 A3</a:t>
                      </a:r>
                    </a:p>
                  </a:txBody>
                  <a:tcPr/>
                </a:tc>
                <a:tc>
                  <a:txBody>
                    <a:bodyPr/>
                    <a:lstStyle/>
                    <a:p>
                      <a:r>
                        <a:rPr lang="en-NZ" sz="1900"/>
                        <a:t>Add one or more new threat categories</a:t>
                      </a:r>
                    </a:p>
                  </a:txBody>
                  <a:tcPr/>
                </a:tc>
                <a:extLst>
                  <a:ext uri="{0D108BD9-81ED-4DB2-BD59-A6C34878D82A}">
                    <a16:rowId xmlns:a16="http://schemas.microsoft.com/office/drawing/2014/main" val="3251017105"/>
                  </a:ext>
                </a:extLst>
              </a:tr>
              <a:tr h="944880">
                <a:tc>
                  <a:txBody>
                    <a:bodyPr/>
                    <a:lstStyle/>
                    <a:p>
                      <a:r>
                        <a:rPr lang="en-NZ" sz="1900"/>
                        <a:t>4</a:t>
                      </a:r>
                    </a:p>
                  </a:txBody>
                  <a:tcPr/>
                </a:tc>
                <a:tc>
                  <a:txBody>
                    <a:bodyPr/>
                    <a:lstStyle/>
                    <a:p>
                      <a:r>
                        <a:rPr lang="en-NZ" sz="1900"/>
                        <a:t>FPs</a:t>
                      </a:r>
                    </a:p>
                    <a:p>
                      <a:r>
                        <a:rPr lang="en-NZ" sz="1900"/>
                        <a:t>PJ</a:t>
                      </a:r>
                    </a:p>
                    <a:p>
                      <a:r>
                        <a:rPr lang="en-NZ" sz="1900"/>
                        <a:t>Factors</a:t>
                      </a:r>
                    </a:p>
                  </a:txBody>
                  <a:tcPr/>
                </a:tc>
                <a:tc>
                  <a:txBody>
                    <a:bodyPr/>
                    <a:lstStyle/>
                    <a:p>
                      <a:r>
                        <a:rPr lang="en-NZ" sz="1900" dirty="0"/>
                        <a:t>Highlight complexity as a pervasive factor in decision making while applying the conceptual framework</a:t>
                      </a:r>
                    </a:p>
                  </a:txBody>
                  <a:tcPr/>
                </a:tc>
                <a:extLst>
                  <a:ext uri="{0D108BD9-81ED-4DB2-BD59-A6C34878D82A}">
                    <a16:rowId xmlns:a16="http://schemas.microsoft.com/office/drawing/2014/main" val="4093889270"/>
                  </a:ext>
                </a:extLst>
              </a:tr>
            </a:tbl>
          </a:graphicData>
        </a:graphic>
      </p:graphicFrame>
      <p:sp>
        <p:nvSpPr>
          <p:cNvPr id="3" name="Subtitle 2">
            <a:extLst>
              <a:ext uri="{FF2B5EF4-FFF2-40B4-BE49-F238E27FC236}">
                <a16:creationId xmlns:a16="http://schemas.microsoft.com/office/drawing/2014/main" id="{6D7753D4-0AB6-4C44-B5FA-E4A1675CACFE}"/>
              </a:ext>
            </a:extLst>
          </p:cNvPr>
          <p:cNvSpPr>
            <a:spLocks noGrp="1"/>
          </p:cNvSpPr>
          <p:nvPr>
            <p:ph type="subTitle" idx="10"/>
          </p:nvPr>
        </p:nvSpPr>
        <p:spPr/>
        <p:txBody>
          <a:bodyPr/>
          <a:lstStyle/>
          <a:p>
            <a:r>
              <a:rPr lang="en-US"/>
              <a:t>Recommendation 2: Complexity </a:t>
            </a:r>
          </a:p>
          <a:p>
            <a:endParaRPr lang="en-NZ"/>
          </a:p>
        </p:txBody>
      </p:sp>
      <p:sp>
        <p:nvSpPr>
          <p:cNvPr id="4" name="Title 3">
            <a:extLst>
              <a:ext uri="{FF2B5EF4-FFF2-40B4-BE49-F238E27FC236}">
                <a16:creationId xmlns:a16="http://schemas.microsoft.com/office/drawing/2014/main" id="{508945E5-7D7E-4F07-92F8-3798BE66008F}"/>
              </a:ext>
            </a:extLst>
          </p:cNvPr>
          <p:cNvSpPr>
            <a:spLocks noGrp="1"/>
          </p:cNvSpPr>
          <p:nvPr>
            <p:ph type="title"/>
          </p:nvPr>
        </p:nvSpPr>
        <p:spPr/>
        <p:txBody>
          <a:bodyPr/>
          <a:lstStyle/>
          <a:p>
            <a:r>
              <a:rPr lang="en-NZ"/>
              <a:t>Four </a:t>
            </a:r>
            <a:r>
              <a:rPr lang="en-NZ" u="sng"/>
              <a:t>non-mutually exclusive </a:t>
            </a:r>
            <a:r>
              <a:rPr lang="en-NZ"/>
              <a:t>options</a:t>
            </a:r>
          </a:p>
        </p:txBody>
      </p:sp>
      <p:sp>
        <p:nvSpPr>
          <p:cNvPr id="6" name="TextBox 5">
            <a:extLst>
              <a:ext uri="{FF2B5EF4-FFF2-40B4-BE49-F238E27FC236}">
                <a16:creationId xmlns:a16="http://schemas.microsoft.com/office/drawing/2014/main" id="{8347DCD9-1AAF-4C12-9FD6-1E7E8C9544EF}"/>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2</a:t>
            </a:r>
          </a:p>
        </p:txBody>
      </p:sp>
      <p:pic>
        <p:nvPicPr>
          <p:cNvPr id="2" name="Graphic 1" descr="Chat">
            <a:extLst>
              <a:ext uri="{FF2B5EF4-FFF2-40B4-BE49-F238E27FC236}">
                <a16:creationId xmlns:a16="http://schemas.microsoft.com/office/drawing/2014/main" id="{A586073F-9425-4B11-96ED-A8D5CF0C64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323198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5830CD-B58C-44EC-A767-761B59B399AC}"/>
              </a:ext>
            </a:extLst>
          </p:cNvPr>
          <p:cNvSpPr>
            <a:spLocks noGrp="1"/>
          </p:cNvSpPr>
          <p:nvPr>
            <p:ph type="subTitle" idx="10"/>
          </p:nvPr>
        </p:nvSpPr>
        <p:spPr>
          <a:xfrm>
            <a:off x="381000" y="57150"/>
            <a:ext cx="3148139" cy="218835"/>
          </a:xfrm>
        </p:spPr>
        <p:txBody>
          <a:bodyPr/>
          <a:lstStyle/>
          <a:p>
            <a:r>
              <a:rPr lang="en-US"/>
              <a:t>Recommendation 3: Transparency </a:t>
            </a:r>
          </a:p>
        </p:txBody>
      </p:sp>
      <p:sp>
        <p:nvSpPr>
          <p:cNvPr id="4" name="Title 3">
            <a:extLst>
              <a:ext uri="{FF2B5EF4-FFF2-40B4-BE49-F238E27FC236}">
                <a16:creationId xmlns:a16="http://schemas.microsoft.com/office/drawing/2014/main" id="{32063E4A-4FEE-4297-9D48-652F2596F229}"/>
              </a:ext>
            </a:extLst>
          </p:cNvPr>
          <p:cNvSpPr>
            <a:spLocks noGrp="1"/>
          </p:cNvSpPr>
          <p:nvPr>
            <p:ph type="title"/>
          </p:nvPr>
        </p:nvSpPr>
        <p:spPr/>
        <p:txBody>
          <a:bodyPr/>
          <a:lstStyle/>
          <a:p>
            <a:r>
              <a:rPr lang="en-US">
                <a:solidFill>
                  <a:srgbClr val="FFFFFF"/>
                </a:solidFill>
              </a:rPr>
              <a:t>Transparency</a:t>
            </a:r>
            <a:endParaRPr lang="en-US"/>
          </a:p>
        </p:txBody>
      </p:sp>
      <p:sp>
        <p:nvSpPr>
          <p:cNvPr id="5" name="Rectangle 4">
            <a:extLst>
              <a:ext uri="{FF2B5EF4-FFF2-40B4-BE49-F238E27FC236}">
                <a16:creationId xmlns:a16="http://schemas.microsoft.com/office/drawing/2014/main" id="{B7B5F4EE-DF59-46C4-B33E-05351407ACA1}"/>
              </a:ext>
            </a:extLst>
          </p:cNvPr>
          <p:cNvSpPr/>
          <p:nvPr/>
        </p:nvSpPr>
        <p:spPr>
          <a:xfrm>
            <a:off x="266703" y="1372231"/>
            <a:ext cx="6210300" cy="1854354"/>
          </a:xfrm>
          <a:prstGeom prst="rect">
            <a:avLst/>
          </a:prstGeom>
        </p:spPr>
        <p:txBody>
          <a:bodyPr wrap="square">
            <a:spAutoFit/>
          </a:bodyPr>
          <a:lstStyle/>
          <a:p>
            <a:pPr>
              <a:spcBef>
                <a:spcPts val="300"/>
              </a:spcBef>
            </a:pPr>
            <a:r>
              <a:rPr lang="en-US" sz="1600" b="1">
                <a:solidFill>
                  <a:srgbClr val="000000"/>
                </a:solidFill>
              </a:rPr>
              <a:t>Recap of TWG findings:</a:t>
            </a:r>
          </a:p>
          <a:p>
            <a:pPr marL="285744" indent="-285744">
              <a:spcBef>
                <a:spcPts val="300"/>
              </a:spcBef>
              <a:buFont typeface="Arial" panose="020B0604020202020204" pitchFamily="34" charset="0"/>
              <a:buChar char="•"/>
            </a:pPr>
            <a:r>
              <a:rPr lang="en-US" sz="1400">
                <a:solidFill>
                  <a:srgbClr val="000000"/>
                </a:solidFill>
              </a:rPr>
              <a:t>Digital transformation has highlighted importance of trust, leading to push for more transparency, e.g. regarding</a:t>
            </a:r>
          </a:p>
          <a:p>
            <a:pPr marL="625459" lvl="1" indent="-285744">
              <a:spcBef>
                <a:spcPts val="300"/>
              </a:spcBef>
              <a:buFont typeface="Arial" panose="020B0604020202020204" pitchFamily="34" charset="0"/>
              <a:buChar char="–"/>
            </a:pPr>
            <a:r>
              <a:rPr lang="en-US" sz="1400">
                <a:solidFill>
                  <a:srgbClr val="000000"/>
                </a:solidFill>
              </a:rPr>
              <a:t>dealings with customers and others</a:t>
            </a:r>
          </a:p>
          <a:p>
            <a:pPr marL="625459" lvl="1" indent="-285744">
              <a:spcBef>
                <a:spcPts val="300"/>
              </a:spcBef>
              <a:buFont typeface="Arial" panose="020B0604020202020204" pitchFamily="34" charset="0"/>
              <a:buChar char="–"/>
            </a:pPr>
            <a:r>
              <a:rPr lang="en-US" sz="1400">
                <a:solidFill>
                  <a:srgbClr val="000000"/>
                </a:solidFill>
              </a:rPr>
              <a:t>protection of privacy</a:t>
            </a:r>
          </a:p>
          <a:p>
            <a:pPr marL="625459" lvl="1" indent="-285744">
              <a:spcBef>
                <a:spcPts val="300"/>
              </a:spcBef>
              <a:buFont typeface="Arial" panose="020B0604020202020204" pitchFamily="34" charset="0"/>
              <a:buChar char="–"/>
            </a:pPr>
            <a:r>
              <a:rPr lang="en-US" sz="1400">
                <a:solidFill>
                  <a:srgbClr val="000000"/>
                </a:solidFill>
              </a:rPr>
              <a:t>organizational commitment to broader society and environment</a:t>
            </a:r>
          </a:p>
          <a:p>
            <a:pPr marL="285744" indent="-285744">
              <a:spcBef>
                <a:spcPts val="300"/>
              </a:spcBef>
              <a:buFont typeface="Arial" panose="020B0604020202020204" pitchFamily="34" charset="0"/>
              <a:buChar char="•"/>
            </a:pPr>
            <a:endParaRPr lang="en-US" sz="1600">
              <a:solidFill>
                <a:srgbClr val="000000"/>
              </a:solidFill>
            </a:endParaRPr>
          </a:p>
        </p:txBody>
      </p:sp>
      <p:pic>
        <p:nvPicPr>
          <p:cNvPr id="2" name="Picture 1">
            <a:extLst>
              <a:ext uri="{FF2B5EF4-FFF2-40B4-BE49-F238E27FC236}">
                <a16:creationId xmlns:a16="http://schemas.microsoft.com/office/drawing/2014/main" id="{1EE76B18-A38F-498D-B917-9D64608B2BC4}"/>
              </a:ext>
            </a:extLst>
          </p:cNvPr>
          <p:cNvPicPr>
            <a:picLocks noChangeAspect="1"/>
          </p:cNvPicPr>
          <p:nvPr/>
        </p:nvPicPr>
        <p:blipFill>
          <a:blip r:embed="rId3"/>
          <a:stretch>
            <a:fillRect/>
          </a:stretch>
        </p:blipFill>
        <p:spPr>
          <a:xfrm>
            <a:off x="6477000" y="1372226"/>
            <a:ext cx="2337667" cy="1354947"/>
          </a:xfrm>
          <a:prstGeom prst="rect">
            <a:avLst/>
          </a:prstGeom>
        </p:spPr>
      </p:pic>
      <p:sp>
        <p:nvSpPr>
          <p:cNvPr id="6" name="TextBox 5">
            <a:extLst>
              <a:ext uri="{FF2B5EF4-FFF2-40B4-BE49-F238E27FC236}">
                <a16:creationId xmlns:a16="http://schemas.microsoft.com/office/drawing/2014/main" id="{354250D1-BEE2-B246-9DAF-CBD9F691E3E3}"/>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3</a:t>
            </a:r>
          </a:p>
        </p:txBody>
      </p:sp>
      <p:sp>
        <p:nvSpPr>
          <p:cNvPr id="8" name="Rectangle 7">
            <a:extLst>
              <a:ext uri="{FF2B5EF4-FFF2-40B4-BE49-F238E27FC236}">
                <a16:creationId xmlns:a16="http://schemas.microsoft.com/office/drawing/2014/main" id="{28052022-840B-4BED-9887-C0CEF80A9BD9}"/>
              </a:ext>
            </a:extLst>
          </p:cNvPr>
          <p:cNvSpPr/>
          <p:nvPr/>
        </p:nvSpPr>
        <p:spPr bwMode="auto">
          <a:xfrm>
            <a:off x="266705" y="3377452"/>
            <a:ext cx="8360063" cy="87173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latin typeface="Arial" panose="020B0604020202020204" pitchFamily="34" charset="0"/>
                <a:ea typeface="Calibri" panose="020F0502020204030204" pitchFamily="34" charset="0"/>
              </a:rPr>
              <a:t>Consider revising Subsection 113 (Professional Competence &amp; Due Care) by expanding a PA’s </a:t>
            </a:r>
            <a:r>
              <a:rPr lang="en-US" sz="1400" i="1">
                <a:latin typeface="Arial" panose="020B0604020202020204" pitchFamily="34" charset="0"/>
                <a:ea typeface="Calibri" panose="020F0502020204030204" pitchFamily="34" charset="0"/>
              </a:rPr>
              <a:t>responsibility</a:t>
            </a:r>
            <a:r>
              <a:rPr lang="en-US" sz="1400">
                <a:latin typeface="Arial" panose="020B0604020202020204" pitchFamily="34" charset="0"/>
                <a:ea typeface="Calibri" panose="020F0502020204030204" pitchFamily="34" charset="0"/>
              </a:rPr>
              <a:t> to be transparent, which is not currently expressly stated in the Code. Circumstances that impact the extent of transparency that may be appropriate (e.g., in an audit, the type and timing of audit procedures) would need to be considered.</a:t>
            </a:r>
            <a:endParaRPr lang="en-US" sz="1400">
              <a:latin typeface="Arial"/>
              <a:ea typeface="ヒラギノ角ゴ Pro W3"/>
            </a:endParaRPr>
          </a:p>
        </p:txBody>
      </p:sp>
      <p:sp>
        <p:nvSpPr>
          <p:cNvPr id="10" name="Rectangle 9">
            <a:extLst>
              <a:ext uri="{FF2B5EF4-FFF2-40B4-BE49-F238E27FC236}">
                <a16:creationId xmlns:a16="http://schemas.microsoft.com/office/drawing/2014/main" id="{F2283C3C-8E97-4F50-A0B2-C9E6239941F6}"/>
              </a:ext>
            </a:extLst>
          </p:cNvPr>
          <p:cNvSpPr/>
          <p:nvPr/>
        </p:nvSpPr>
        <p:spPr bwMode="auto">
          <a:xfrm>
            <a:off x="266701" y="3029686"/>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3</a:t>
            </a:r>
          </a:p>
        </p:txBody>
      </p:sp>
    </p:spTree>
    <p:extLst>
      <p:ext uri="{BB962C8B-B14F-4D97-AF65-F5344CB8AC3E}">
        <p14:creationId xmlns:p14="http://schemas.microsoft.com/office/powerpoint/2010/main" val="276484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DBF35-419C-41DB-AE24-A4AD98A9196A}"/>
              </a:ext>
            </a:extLst>
          </p:cNvPr>
          <p:cNvSpPr>
            <a:spLocks noGrp="1"/>
          </p:cNvSpPr>
          <p:nvPr>
            <p:ph type="title"/>
          </p:nvPr>
        </p:nvSpPr>
        <p:spPr>
          <a:xfrm>
            <a:off x="457200" y="387981"/>
            <a:ext cx="5791200" cy="481012"/>
          </a:xfrm>
        </p:spPr>
        <p:txBody>
          <a:bodyPr wrap="square" anchor="ctr">
            <a:normAutofit/>
          </a:bodyPr>
          <a:lstStyle/>
          <a:p>
            <a:r>
              <a:rPr lang="en-NZ" dirty="0"/>
              <a:t>Transparency</a:t>
            </a:r>
          </a:p>
        </p:txBody>
      </p:sp>
      <p:sp>
        <p:nvSpPr>
          <p:cNvPr id="2" name="Content Placeholder 1">
            <a:extLst>
              <a:ext uri="{FF2B5EF4-FFF2-40B4-BE49-F238E27FC236}">
                <a16:creationId xmlns:a16="http://schemas.microsoft.com/office/drawing/2014/main" id="{C508F243-08BE-4EEE-890A-A5D3BE616A0C}"/>
              </a:ext>
            </a:extLst>
          </p:cNvPr>
          <p:cNvSpPr>
            <a:spLocks noGrp="1"/>
          </p:cNvSpPr>
          <p:nvPr>
            <p:ph type="body" sz="half" idx="2"/>
          </p:nvPr>
        </p:nvSpPr>
        <p:spPr>
          <a:xfrm>
            <a:off x="381011" y="1349377"/>
            <a:ext cx="1954592" cy="3070224"/>
          </a:xfrm>
        </p:spPr>
        <p:txBody>
          <a:bodyPr wrap="square" anchor="t">
            <a:normAutofit/>
          </a:bodyPr>
          <a:lstStyle/>
          <a:p>
            <a:pPr marL="0" indent="0">
              <a:buNone/>
            </a:pPr>
            <a:r>
              <a:rPr lang="en-NZ" b="1" dirty="0">
                <a:solidFill>
                  <a:schemeClr val="accent1"/>
                </a:solidFill>
              </a:rPr>
              <a:t>TF has considered transparency on two levels</a:t>
            </a:r>
          </a:p>
        </p:txBody>
      </p:sp>
      <p:graphicFrame>
        <p:nvGraphicFramePr>
          <p:cNvPr id="6" name="Table 6">
            <a:extLst>
              <a:ext uri="{FF2B5EF4-FFF2-40B4-BE49-F238E27FC236}">
                <a16:creationId xmlns:a16="http://schemas.microsoft.com/office/drawing/2014/main" id="{038348C9-BF98-4518-9C7E-F6FAAAD7D412}"/>
              </a:ext>
            </a:extLst>
          </p:cNvPr>
          <p:cNvGraphicFramePr>
            <a:graphicFrameLocks noGrp="1"/>
          </p:cNvGraphicFramePr>
          <p:nvPr>
            <p:extLst>
              <p:ext uri="{D42A27DB-BD31-4B8C-83A1-F6EECF244321}">
                <p14:modId xmlns:p14="http://schemas.microsoft.com/office/powerpoint/2010/main" val="836623457"/>
              </p:ext>
            </p:extLst>
          </p:nvPr>
        </p:nvGraphicFramePr>
        <p:xfrm>
          <a:off x="2242867" y="1326311"/>
          <a:ext cx="6440121" cy="3143247"/>
        </p:xfrm>
        <a:graphic>
          <a:graphicData uri="http://schemas.openxmlformats.org/drawingml/2006/table">
            <a:tbl>
              <a:tblPr firstRow="1" bandRow="1">
                <a:tableStyleId>{5C22544A-7EE6-4342-B048-85BDC9FD1C3A}</a:tableStyleId>
              </a:tblPr>
              <a:tblGrid>
                <a:gridCol w="3022934">
                  <a:extLst>
                    <a:ext uri="{9D8B030D-6E8A-4147-A177-3AD203B41FA5}">
                      <a16:colId xmlns:a16="http://schemas.microsoft.com/office/drawing/2014/main" val="1637373081"/>
                    </a:ext>
                  </a:extLst>
                </a:gridCol>
                <a:gridCol w="3417187">
                  <a:extLst>
                    <a:ext uri="{9D8B030D-6E8A-4147-A177-3AD203B41FA5}">
                      <a16:colId xmlns:a16="http://schemas.microsoft.com/office/drawing/2014/main" val="4041377228"/>
                    </a:ext>
                  </a:extLst>
                </a:gridCol>
              </a:tblGrid>
              <a:tr h="512336">
                <a:tc>
                  <a:txBody>
                    <a:bodyPr/>
                    <a:lstStyle/>
                    <a:p>
                      <a:r>
                        <a:rPr lang="en-NZ" sz="1300" dirty="0"/>
                        <a:t>Not withholding info to deceive</a:t>
                      </a:r>
                    </a:p>
                  </a:txBody>
                  <a:tcPr marL="63260" marR="63260" marT="31630" marB="31630"/>
                </a:tc>
                <a:tc>
                  <a:txBody>
                    <a:bodyPr/>
                    <a:lstStyle/>
                    <a:p>
                      <a:r>
                        <a:rPr lang="en-NZ" sz="1300" dirty="0"/>
                        <a:t>Shedding enough light to inform</a:t>
                      </a:r>
                    </a:p>
                  </a:txBody>
                  <a:tcPr marL="63260" marR="63260" marT="31630" marB="31630"/>
                </a:tc>
                <a:extLst>
                  <a:ext uri="{0D108BD9-81ED-4DB2-BD59-A6C34878D82A}">
                    <a16:rowId xmlns:a16="http://schemas.microsoft.com/office/drawing/2014/main" val="3665449070"/>
                  </a:ext>
                </a:extLst>
              </a:tr>
              <a:tr h="900049">
                <a:tc>
                  <a:txBody>
                    <a:bodyPr/>
                    <a:lstStyle/>
                    <a:p>
                      <a:r>
                        <a:rPr lang="en-NZ" sz="1300" dirty="0"/>
                        <a:t>Integrity FP requires honesty and already prevents known association with materially false statements or from obscuring information to mislead</a:t>
                      </a:r>
                    </a:p>
                  </a:txBody>
                  <a:tcPr marL="63260" marR="63260" marT="31630" marB="31630"/>
                </a:tc>
                <a:tc>
                  <a:txBody>
                    <a:bodyPr/>
                    <a:lstStyle/>
                    <a:p>
                      <a:r>
                        <a:rPr lang="en-NZ" sz="1300" dirty="0"/>
                        <a:t>R113.3 requires the PA to ensure user of services are aware of limitations</a:t>
                      </a:r>
                    </a:p>
                  </a:txBody>
                  <a:tcPr marL="63260" marR="63260" marT="31630" marB="31630"/>
                </a:tc>
                <a:extLst>
                  <a:ext uri="{0D108BD9-81ED-4DB2-BD59-A6C34878D82A}">
                    <a16:rowId xmlns:a16="http://schemas.microsoft.com/office/drawing/2014/main" val="3913434035"/>
                  </a:ext>
                </a:extLst>
              </a:tr>
              <a:tr h="1730862">
                <a:tc>
                  <a:txBody>
                    <a:bodyPr/>
                    <a:lstStyle/>
                    <a:p>
                      <a:pPr lvl="0" algn="just">
                        <a:lnSpc>
                          <a:spcPct val="100000"/>
                        </a:lnSpc>
                        <a:spcBef>
                          <a:spcPts val="0"/>
                        </a:spcBef>
                        <a:spcAft>
                          <a:spcPts val="0"/>
                        </a:spcAft>
                        <a:buNone/>
                      </a:pPr>
                      <a:r>
                        <a:rPr lang="en-US" sz="1300" b="1" i="1" u="none" strike="noStrike" kern="1200" noProof="0" dirty="0">
                          <a:effectLst/>
                        </a:rPr>
                        <a:t>“R111.2</a:t>
                      </a:r>
                      <a:r>
                        <a:rPr lang="en-US" sz="1300" b="0" i="1" u="none" strike="noStrike" kern="1200" noProof="0" dirty="0">
                          <a:effectLst/>
                        </a:rPr>
                        <a:t> A professional accountant shall not knowingly be associated with ... information where the accountant believes that the information:…</a:t>
                      </a:r>
                      <a:r>
                        <a:rPr lang="en-US" sz="1300" b="0" i="0" u="none" strike="noStrike" kern="1200" noProof="0" dirty="0">
                          <a:effectLst/>
                        </a:rPr>
                        <a:t> </a:t>
                      </a:r>
                      <a:endParaRPr lang="en-US"/>
                    </a:p>
                    <a:p>
                      <a:pPr lvl="0">
                        <a:buNone/>
                      </a:pPr>
                      <a:r>
                        <a:rPr lang="en-US" sz="1300" b="0" i="1" u="none" strike="noStrike" kern="1200" noProof="0" dirty="0">
                          <a:effectLst/>
                        </a:rPr>
                        <a:t>(c)      </a:t>
                      </a:r>
                      <a:r>
                        <a:rPr lang="en-US" sz="1300" b="0" i="1" u="sng" strike="noStrike" kern="1200" noProof="0" dirty="0">
                          <a:effectLst/>
                        </a:rPr>
                        <a:t>Lacks transparency in that it</a:t>
                      </a:r>
                      <a:r>
                        <a:rPr lang="en-US" sz="1300" b="0" i="1" u="none" strike="noStrike" kern="1200" noProof="0" dirty="0">
                          <a:effectLst/>
                        </a:rPr>
                        <a:t> </a:t>
                      </a:r>
                      <a:r>
                        <a:rPr lang="en-US" sz="1300" b="0" i="1" u="sng" strike="noStrike" kern="1200" noProof="0" dirty="0" err="1">
                          <a:effectLst/>
                        </a:rPr>
                        <a:t>o</a:t>
                      </a:r>
                      <a:r>
                        <a:rPr lang="en-US" sz="1300" b="0" i="1" u="none" strike="sngStrike" kern="1200" noProof="0" dirty="0" err="1">
                          <a:effectLst/>
                        </a:rPr>
                        <a:t>O</a:t>
                      </a:r>
                      <a:r>
                        <a:rPr lang="en-US" sz="1300" b="0" i="1" u="none" strike="noStrike" kern="1200" noProof="0" dirty="0" err="1">
                          <a:effectLst/>
                        </a:rPr>
                        <a:t>mits</a:t>
                      </a:r>
                      <a:r>
                        <a:rPr lang="en-US" sz="1300" b="0" i="1" u="none" strike="noStrike" kern="1200" noProof="0" dirty="0">
                          <a:effectLst/>
                        </a:rPr>
                        <a:t> or obscures required information where such omission or obscurity would be misleading.”</a:t>
                      </a:r>
                      <a:r>
                        <a:rPr lang="en-US" sz="1300" b="0" i="0" u="none" strike="noStrike" kern="1200" noProof="0" dirty="0">
                          <a:effectLst/>
                        </a:rPr>
                        <a:t> </a:t>
                      </a:r>
                      <a:endParaRPr lang="en-US"/>
                    </a:p>
                  </a:txBody>
                  <a:tcPr marL="63260" marR="63260" marT="31630" marB="31630"/>
                </a:tc>
                <a:tc>
                  <a:txBody>
                    <a:bodyPr/>
                    <a:lstStyle/>
                    <a:p>
                      <a:pPr marL="0" marR="0" lvl="0" indent="0" algn="l" rtl="0" eaLnBrk="1" fontAlgn="auto" latinLnBrk="0" hangingPunct="1">
                        <a:lnSpc>
                          <a:spcPct val="100000"/>
                        </a:lnSpc>
                        <a:spcBef>
                          <a:spcPts val="0"/>
                        </a:spcBef>
                        <a:spcAft>
                          <a:spcPts val="0"/>
                        </a:spcAft>
                        <a:buFontTx/>
                        <a:buNone/>
                      </a:pPr>
                      <a:r>
                        <a:rPr lang="en-US" sz="1300" i="1" kern="1200" dirty="0">
                          <a:solidFill>
                            <a:schemeClr val="dk1"/>
                          </a:solidFill>
                          <a:effectLst/>
                          <a:latin typeface="+mn-lt"/>
                          <a:ea typeface="+mn-ea"/>
                          <a:cs typeface="+mn-cs"/>
                        </a:rPr>
                        <a:t>113.1 A3  Diligence encompasses the responsibility to act … carefully, thoroughly and on a timely basis, </a:t>
                      </a:r>
                      <a:r>
                        <a:rPr lang="en-US" sz="1300" i="1" u="sng" kern="1200" dirty="0">
                          <a:solidFill>
                            <a:schemeClr val="dk1"/>
                          </a:solidFill>
                          <a:effectLst/>
                          <a:latin typeface="+mn-lt"/>
                          <a:ea typeface="+mn-ea"/>
                          <a:cs typeface="+mn-cs"/>
                        </a:rPr>
                        <a:t>with consideration of the level of transparency appropriate to support decision-making by relevant stakeholders given the nature of the assignment</a:t>
                      </a:r>
                      <a:r>
                        <a:rPr lang="en-US" sz="1300" i="1" kern="1200" dirty="0">
                          <a:solidFill>
                            <a:schemeClr val="dk1"/>
                          </a:solidFill>
                          <a:effectLst/>
                          <a:latin typeface="+mn-lt"/>
                          <a:ea typeface="+mn-ea"/>
                          <a:cs typeface="+mn-cs"/>
                        </a:rPr>
                        <a:t>.</a:t>
                      </a:r>
                      <a:endParaRPr lang="en-NZ" sz="1300" kern="1200" dirty="0">
                        <a:solidFill>
                          <a:schemeClr val="dk1"/>
                        </a:solidFill>
                        <a:effectLst/>
                        <a:latin typeface="+mn-lt"/>
                        <a:ea typeface="+mn-ea"/>
                        <a:cs typeface="+mn-cs"/>
                      </a:endParaRPr>
                    </a:p>
                  </a:txBody>
                  <a:tcPr marL="63260" marR="63260" marT="31630" marB="31630"/>
                </a:tc>
                <a:extLst>
                  <a:ext uri="{0D108BD9-81ED-4DB2-BD59-A6C34878D82A}">
                    <a16:rowId xmlns:a16="http://schemas.microsoft.com/office/drawing/2014/main" val="1116494088"/>
                  </a:ext>
                </a:extLst>
              </a:tr>
            </a:tbl>
          </a:graphicData>
        </a:graphic>
      </p:graphicFrame>
      <p:sp>
        <p:nvSpPr>
          <p:cNvPr id="9" name="TextBox 8">
            <a:extLst>
              <a:ext uri="{FF2B5EF4-FFF2-40B4-BE49-F238E27FC236}">
                <a16:creationId xmlns:a16="http://schemas.microsoft.com/office/drawing/2014/main" id="{F017CB58-BAC5-4E53-A6C3-F7793732E9F7}"/>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3</a:t>
            </a:r>
          </a:p>
        </p:txBody>
      </p:sp>
      <p:sp>
        <p:nvSpPr>
          <p:cNvPr id="15" name="Subtitle 2">
            <a:extLst>
              <a:ext uri="{FF2B5EF4-FFF2-40B4-BE49-F238E27FC236}">
                <a16:creationId xmlns:a16="http://schemas.microsoft.com/office/drawing/2014/main" id="{80F5D27E-3AB3-45B1-A919-6EEE9BACCCEA}"/>
              </a:ext>
            </a:extLst>
          </p:cNvPr>
          <p:cNvSpPr txBox="1">
            <a:spLocks/>
          </p:cNvSpPr>
          <p:nvPr/>
        </p:nvSpPr>
        <p:spPr>
          <a:xfrm>
            <a:off x="381000" y="57150"/>
            <a:ext cx="3148139" cy="218835"/>
          </a:xfrm>
          <a:prstGeom prst="rect">
            <a:avLst/>
          </a:prstGeom>
        </p:spPr>
        <p:txBody>
          <a:bodyPr/>
          <a:lstStyle>
            <a:lvl1pPr marL="342891" indent="-342891"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27" indent="-347463"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390" indent="-347463"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53" indent="-347463"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17" indent="-347463"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537" indent="-228594" algn="l" rtl="0" eaLnBrk="1" fontAlgn="base" hangingPunct="1">
              <a:spcBef>
                <a:spcPct val="20000"/>
              </a:spcBef>
              <a:spcAft>
                <a:spcPct val="0"/>
              </a:spcAft>
              <a:buChar char="»"/>
              <a:defRPr sz="2000">
                <a:solidFill>
                  <a:schemeClr val="tx1"/>
                </a:solidFill>
                <a:latin typeface="+mn-lt"/>
                <a:ea typeface="+mn-ea"/>
                <a:cs typeface="+mn-cs"/>
              </a:defRPr>
            </a:lvl6pPr>
            <a:lvl7pPr marL="2971726" indent="-228594" algn="l" rtl="0" eaLnBrk="1" fontAlgn="base" hangingPunct="1">
              <a:spcBef>
                <a:spcPct val="20000"/>
              </a:spcBef>
              <a:spcAft>
                <a:spcPct val="0"/>
              </a:spcAft>
              <a:buChar char="»"/>
              <a:defRPr sz="2000">
                <a:solidFill>
                  <a:schemeClr val="tx1"/>
                </a:solidFill>
                <a:latin typeface="+mn-lt"/>
                <a:ea typeface="+mn-ea"/>
                <a:cs typeface="+mn-cs"/>
              </a:defRPr>
            </a:lvl7pPr>
            <a:lvl8pPr marL="3428914" indent="-228594" algn="l" rtl="0" eaLnBrk="1" fontAlgn="base" hangingPunct="1">
              <a:spcBef>
                <a:spcPct val="20000"/>
              </a:spcBef>
              <a:spcAft>
                <a:spcPct val="0"/>
              </a:spcAft>
              <a:buChar char="»"/>
              <a:defRPr sz="2000">
                <a:solidFill>
                  <a:schemeClr val="tx1"/>
                </a:solidFill>
                <a:latin typeface="+mn-lt"/>
                <a:ea typeface="+mn-ea"/>
                <a:cs typeface="+mn-cs"/>
              </a:defRPr>
            </a:lvl8pPr>
            <a:lvl9pPr marL="3886103" indent="-228594" algn="l" rtl="0" eaLnBrk="1" fontAlgn="base" hangingPunct="1">
              <a:spcBef>
                <a:spcPct val="20000"/>
              </a:spcBef>
              <a:spcAft>
                <a:spcPct val="0"/>
              </a:spcAft>
              <a:buChar char="»"/>
              <a:defRPr sz="2000">
                <a:solidFill>
                  <a:schemeClr val="tx1"/>
                </a:solidFill>
                <a:latin typeface="+mn-lt"/>
                <a:ea typeface="+mn-ea"/>
                <a:cs typeface="+mn-cs"/>
              </a:defRPr>
            </a:lvl9pPr>
          </a:lstStyle>
          <a:p>
            <a:pPr marL="0" indent="0">
              <a:buNone/>
            </a:pPr>
            <a:r>
              <a:rPr lang="en-US" sz="1400" kern="0">
                <a:solidFill>
                  <a:schemeClr val="bg1"/>
                </a:solidFill>
              </a:rPr>
              <a:t>Recommendation 3: Transparency </a:t>
            </a:r>
          </a:p>
        </p:txBody>
      </p:sp>
      <p:pic>
        <p:nvPicPr>
          <p:cNvPr id="3" name="Graphic 2" descr="Chat">
            <a:extLst>
              <a:ext uri="{FF2B5EF4-FFF2-40B4-BE49-F238E27FC236}">
                <a16:creationId xmlns:a16="http://schemas.microsoft.com/office/drawing/2014/main" id="{73A7C263-B7FE-4EC8-BD00-6705B8CDF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135796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5830CD-B58C-44EC-A767-761B59B399AC}"/>
              </a:ext>
            </a:extLst>
          </p:cNvPr>
          <p:cNvSpPr>
            <a:spLocks noGrp="1"/>
          </p:cNvSpPr>
          <p:nvPr>
            <p:ph type="subTitle" idx="10"/>
          </p:nvPr>
        </p:nvSpPr>
        <p:spPr>
          <a:xfrm>
            <a:off x="381000" y="57150"/>
            <a:ext cx="3148139" cy="218835"/>
          </a:xfrm>
        </p:spPr>
        <p:txBody>
          <a:bodyPr/>
          <a:lstStyle/>
          <a:p>
            <a:r>
              <a:rPr lang="en-US"/>
              <a:t>Recommendation 4: Accountability </a:t>
            </a:r>
          </a:p>
        </p:txBody>
      </p:sp>
      <p:sp>
        <p:nvSpPr>
          <p:cNvPr id="4" name="Title 3">
            <a:extLst>
              <a:ext uri="{FF2B5EF4-FFF2-40B4-BE49-F238E27FC236}">
                <a16:creationId xmlns:a16="http://schemas.microsoft.com/office/drawing/2014/main" id="{32063E4A-4FEE-4297-9D48-652F2596F229}"/>
              </a:ext>
            </a:extLst>
          </p:cNvPr>
          <p:cNvSpPr>
            <a:spLocks noGrp="1"/>
          </p:cNvSpPr>
          <p:nvPr>
            <p:ph type="title"/>
          </p:nvPr>
        </p:nvSpPr>
        <p:spPr>
          <a:xfrm>
            <a:off x="381000" y="461930"/>
            <a:ext cx="3002280" cy="400051"/>
          </a:xfrm>
        </p:spPr>
        <p:txBody>
          <a:bodyPr/>
          <a:lstStyle/>
          <a:p>
            <a:r>
              <a:rPr lang="en-US">
                <a:solidFill>
                  <a:srgbClr val="FFFFFF"/>
                </a:solidFill>
              </a:rPr>
              <a:t>Accountability</a:t>
            </a:r>
            <a:endParaRPr lang="en-US"/>
          </a:p>
        </p:txBody>
      </p:sp>
      <p:sp>
        <p:nvSpPr>
          <p:cNvPr id="5" name="Rectangle 4">
            <a:extLst>
              <a:ext uri="{FF2B5EF4-FFF2-40B4-BE49-F238E27FC236}">
                <a16:creationId xmlns:a16="http://schemas.microsoft.com/office/drawing/2014/main" id="{B5CD1C42-9D61-47AC-8683-C92E12C16164}"/>
              </a:ext>
            </a:extLst>
          </p:cNvPr>
          <p:cNvSpPr/>
          <p:nvPr/>
        </p:nvSpPr>
        <p:spPr>
          <a:xfrm>
            <a:off x="381003" y="1482990"/>
            <a:ext cx="4903695" cy="2762295"/>
          </a:xfrm>
          <a:prstGeom prst="rect">
            <a:avLst/>
          </a:prstGeom>
        </p:spPr>
        <p:txBody>
          <a:bodyPr wrap="square">
            <a:spAutoFit/>
          </a:bodyPr>
          <a:lstStyle/>
          <a:p>
            <a:pPr>
              <a:spcBef>
                <a:spcPts val="300"/>
              </a:spcBef>
            </a:pPr>
            <a:r>
              <a:rPr lang="en-US" sz="1600" b="1">
                <a:solidFill>
                  <a:srgbClr val="000000"/>
                </a:solidFill>
              </a:rPr>
              <a:t>Recap of TWG findings:</a:t>
            </a:r>
          </a:p>
          <a:p>
            <a:pPr marL="285744" indent="-285744">
              <a:spcBef>
                <a:spcPts val="300"/>
              </a:spcBef>
              <a:buFont typeface="Arial" panose="020B0604020202020204" pitchFamily="34" charset="0"/>
              <a:buChar char="•"/>
            </a:pPr>
            <a:r>
              <a:rPr lang="en-US" sz="1500">
                <a:solidFill>
                  <a:srgbClr val="000000"/>
                </a:solidFill>
              </a:rPr>
              <a:t>When technology is used to assist or augment decision making, questions might arise as to what comprises a PA’s individual accountability for his/her work</a:t>
            </a:r>
          </a:p>
          <a:p>
            <a:pPr marL="625459" lvl="1" indent="-285744">
              <a:spcBef>
                <a:spcPts val="300"/>
              </a:spcBef>
              <a:buFont typeface="Arial" panose="020B0604020202020204" pitchFamily="34" charset="0"/>
              <a:buChar char="–"/>
            </a:pPr>
            <a:r>
              <a:rPr lang="en-US" sz="1500">
                <a:solidFill>
                  <a:srgbClr val="000000"/>
                </a:solidFill>
              </a:rPr>
              <a:t>Additional considerations might also include accountability of others involved (</a:t>
            </a:r>
            <a:r>
              <a:rPr lang="en-US" sz="1500" err="1">
                <a:solidFill>
                  <a:srgbClr val="000000"/>
                </a:solidFill>
              </a:rPr>
              <a:t>eg</a:t>
            </a:r>
            <a:r>
              <a:rPr lang="en-US" sz="1500">
                <a:solidFill>
                  <a:srgbClr val="000000"/>
                </a:solidFill>
              </a:rPr>
              <a:t> technology developers)</a:t>
            </a:r>
          </a:p>
          <a:p>
            <a:pPr marL="285744" indent="-285744">
              <a:spcBef>
                <a:spcPts val="300"/>
              </a:spcBef>
              <a:buFont typeface="Arial" panose="020B0604020202020204" pitchFamily="34" charset="0"/>
              <a:buChar char="•"/>
            </a:pPr>
            <a:r>
              <a:rPr lang="en-US" sz="1500">
                <a:solidFill>
                  <a:srgbClr val="000000"/>
                </a:solidFill>
              </a:rPr>
              <a:t>TWG believes PAs must be willing to be held accountable for their work and take necessary steps to ensure they properly discharge their duties</a:t>
            </a:r>
          </a:p>
        </p:txBody>
      </p:sp>
      <p:pic>
        <p:nvPicPr>
          <p:cNvPr id="8" name="Picture 7">
            <a:extLst>
              <a:ext uri="{FF2B5EF4-FFF2-40B4-BE49-F238E27FC236}">
                <a16:creationId xmlns:a16="http://schemas.microsoft.com/office/drawing/2014/main" id="{A6F15511-652D-4C5C-87BB-5EC6C4483E8C}"/>
              </a:ext>
            </a:extLst>
          </p:cNvPr>
          <p:cNvPicPr>
            <a:picLocks noChangeAspect="1"/>
          </p:cNvPicPr>
          <p:nvPr/>
        </p:nvPicPr>
        <p:blipFill>
          <a:blip r:embed="rId3"/>
          <a:stretch>
            <a:fillRect/>
          </a:stretch>
        </p:blipFill>
        <p:spPr>
          <a:xfrm>
            <a:off x="5391705" y="1753533"/>
            <a:ext cx="3371299" cy="22434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6587E160-F09B-644D-A301-6FF737D5DF3E}"/>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4</a:t>
            </a:r>
          </a:p>
        </p:txBody>
      </p:sp>
    </p:spTree>
    <p:extLst>
      <p:ext uri="{BB962C8B-B14F-4D97-AF65-F5344CB8AC3E}">
        <p14:creationId xmlns:p14="http://schemas.microsoft.com/office/powerpoint/2010/main" val="374906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4" y="1420572"/>
            <a:ext cx="5638801" cy="3106164"/>
          </a:xfrm>
        </p:spPr>
        <p:txBody>
          <a:bodyPr/>
          <a:lstStyle/>
          <a:p>
            <a:pPr>
              <a:spcBef>
                <a:spcPts val="1200"/>
              </a:spcBef>
            </a:pPr>
            <a:r>
              <a:rPr lang="en-US" sz="1800" dirty="0">
                <a:ea typeface="ＭＳ Ｐゴシック"/>
              </a:rPr>
              <a:t>TWG’s </a:t>
            </a:r>
            <a:r>
              <a:rPr lang="en-US" sz="1800" dirty="0">
                <a:ea typeface="ＭＳ Ｐゴシック"/>
                <a:hlinkClick r:id="rId3"/>
              </a:rPr>
              <a:t>Phase 1 Final Report </a:t>
            </a:r>
            <a:r>
              <a:rPr lang="en-US" sz="1800" dirty="0">
                <a:ea typeface="ＭＳ Ｐゴシック"/>
              </a:rPr>
              <a:t>tabled Dec 2019</a:t>
            </a:r>
          </a:p>
          <a:p>
            <a:pPr>
              <a:spcBef>
                <a:spcPts val="1200"/>
              </a:spcBef>
            </a:pPr>
            <a:r>
              <a:rPr lang="en-US" sz="1800" dirty="0">
                <a:ea typeface="ＭＳ Ｐゴシック"/>
                <a:hlinkClick r:id="rId4"/>
              </a:rPr>
              <a:t>Project plan </a:t>
            </a:r>
            <a:r>
              <a:rPr lang="en-US" sz="1800" dirty="0">
                <a:ea typeface="ＭＳ Ｐゴシック"/>
              </a:rPr>
              <a:t>approved March 2020</a:t>
            </a:r>
          </a:p>
          <a:p>
            <a:pPr>
              <a:spcBef>
                <a:spcPts val="1200"/>
              </a:spcBef>
              <a:buFont typeface="Arial"/>
              <a:buChar char="•"/>
            </a:pPr>
            <a:r>
              <a:rPr lang="en-US" sz="1800" dirty="0">
                <a:ea typeface="ＭＳ Ｐゴシック"/>
              </a:rPr>
              <a:t>Recommendations broadly accepted by IESBA, leading to Phase 2 work</a:t>
            </a:r>
          </a:p>
          <a:p>
            <a:pPr lvl="1">
              <a:spcBef>
                <a:spcPts val="1200"/>
              </a:spcBef>
              <a:buFont typeface="Arial" panose="020B0604020202020204" pitchFamily="34" charset="0"/>
              <a:buChar char="–"/>
            </a:pPr>
            <a:r>
              <a:rPr lang="en-US" sz="1400" dirty="0">
                <a:ea typeface="ＭＳ Ｐゴシック"/>
              </a:rPr>
              <a:t>New project to develop enhancements to the Code</a:t>
            </a:r>
          </a:p>
          <a:p>
            <a:pPr lvl="1">
              <a:spcBef>
                <a:spcPts val="1200"/>
              </a:spcBef>
              <a:buFont typeface="Arial" panose="020B0604020202020204" pitchFamily="34" charset="0"/>
              <a:buChar char="–"/>
            </a:pPr>
            <a:r>
              <a:rPr lang="en-US" sz="1400" dirty="0">
                <a:ea typeface="ＭＳ Ｐゴシック"/>
              </a:rPr>
              <a:t>Ongoing fact finding on other technologies</a:t>
            </a:r>
          </a:p>
          <a:p>
            <a:pPr lvl="1">
              <a:spcBef>
                <a:spcPts val="1200"/>
              </a:spcBef>
              <a:buFont typeface="Arial" panose="020B0604020202020204" pitchFamily="34" charset="0"/>
              <a:buChar char="–"/>
            </a:pPr>
            <a:r>
              <a:rPr lang="en-US" sz="1400" dirty="0">
                <a:ea typeface="ＭＳ Ｐゴシック"/>
              </a:rPr>
              <a:t>Consideration of non-authoritative guidance material in collaboration with IFAC, NSS and others</a:t>
            </a:r>
          </a:p>
        </p:txBody>
      </p:sp>
      <p:sp>
        <p:nvSpPr>
          <p:cNvPr id="4" name="Title 3"/>
          <p:cNvSpPr>
            <a:spLocks noGrp="1"/>
          </p:cNvSpPr>
          <p:nvPr>
            <p:ph type="title"/>
          </p:nvPr>
        </p:nvSpPr>
        <p:spPr>
          <a:xfrm>
            <a:off x="381000" y="285750"/>
            <a:ext cx="7543800" cy="762000"/>
          </a:xfrm>
        </p:spPr>
        <p:txBody>
          <a:bodyPr/>
          <a:lstStyle/>
          <a:p>
            <a:r>
              <a:rPr lang="en-US"/>
              <a:t>Background</a:t>
            </a:r>
          </a:p>
        </p:txBody>
      </p:sp>
      <p:pic>
        <p:nvPicPr>
          <p:cNvPr id="5" name="Picture 4">
            <a:extLst>
              <a:ext uri="{FF2B5EF4-FFF2-40B4-BE49-F238E27FC236}">
                <a16:creationId xmlns:a16="http://schemas.microsoft.com/office/drawing/2014/main" id="{0A0ECBA6-79C5-614B-ABB1-94BC2CD9B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260" y="1420569"/>
            <a:ext cx="2379785" cy="2428915"/>
          </a:xfrm>
          <a:prstGeom prst="rect">
            <a:avLst/>
          </a:prstGeom>
        </p:spPr>
      </p:pic>
    </p:spTree>
    <p:extLst>
      <p:ext uri="{BB962C8B-B14F-4D97-AF65-F5344CB8AC3E}">
        <p14:creationId xmlns:p14="http://schemas.microsoft.com/office/powerpoint/2010/main" val="210165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5830CD-B58C-44EC-A767-761B59B399AC}"/>
              </a:ext>
            </a:extLst>
          </p:cNvPr>
          <p:cNvSpPr>
            <a:spLocks noGrp="1"/>
          </p:cNvSpPr>
          <p:nvPr>
            <p:ph type="subTitle" idx="10"/>
          </p:nvPr>
        </p:nvSpPr>
        <p:spPr>
          <a:xfrm>
            <a:off x="381000" y="57150"/>
            <a:ext cx="3148139" cy="218835"/>
          </a:xfrm>
        </p:spPr>
        <p:txBody>
          <a:bodyPr/>
          <a:lstStyle/>
          <a:p>
            <a:r>
              <a:rPr lang="en-US"/>
              <a:t>Recommendation 4:</a:t>
            </a:r>
          </a:p>
        </p:txBody>
      </p:sp>
      <p:sp>
        <p:nvSpPr>
          <p:cNvPr id="4" name="Title 3">
            <a:extLst>
              <a:ext uri="{FF2B5EF4-FFF2-40B4-BE49-F238E27FC236}">
                <a16:creationId xmlns:a16="http://schemas.microsoft.com/office/drawing/2014/main" id="{32063E4A-4FEE-4297-9D48-652F2596F229}"/>
              </a:ext>
            </a:extLst>
          </p:cNvPr>
          <p:cNvSpPr>
            <a:spLocks noGrp="1"/>
          </p:cNvSpPr>
          <p:nvPr>
            <p:ph type="title"/>
          </p:nvPr>
        </p:nvSpPr>
        <p:spPr>
          <a:xfrm>
            <a:off x="381000" y="461930"/>
            <a:ext cx="3002280" cy="400051"/>
          </a:xfrm>
        </p:spPr>
        <p:txBody>
          <a:bodyPr/>
          <a:lstStyle/>
          <a:p>
            <a:r>
              <a:rPr lang="en-US">
                <a:solidFill>
                  <a:srgbClr val="FFFFFF"/>
                </a:solidFill>
              </a:rPr>
              <a:t>Accountability</a:t>
            </a:r>
            <a:endParaRPr lang="en-US"/>
          </a:p>
        </p:txBody>
      </p:sp>
      <p:sp>
        <p:nvSpPr>
          <p:cNvPr id="13" name="Rectangle 12">
            <a:extLst>
              <a:ext uri="{FF2B5EF4-FFF2-40B4-BE49-F238E27FC236}">
                <a16:creationId xmlns:a16="http://schemas.microsoft.com/office/drawing/2014/main" id="{4D446BBD-BDF8-48E2-8623-BD5069092487}"/>
              </a:ext>
            </a:extLst>
          </p:cNvPr>
          <p:cNvSpPr/>
          <p:nvPr/>
        </p:nvSpPr>
        <p:spPr bwMode="auto">
          <a:xfrm>
            <a:off x="380999" y="1663708"/>
            <a:ext cx="8473888" cy="282077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Bef>
                <a:spcPts val="300"/>
              </a:spcBef>
              <a:spcAft>
                <a:spcPts val="0"/>
              </a:spcAft>
            </a:pPr>
            <a:r>
              <a:rPr lang="en-US" sz="1400">
                <a:latin typeface="Arial" panose="020B0604020202020204" pitchFamily="34" charset="0"/>
                <a:ea typeface="Calibri" panose="020F0502020204030204" pitchFamily="34" charset="0"/>
                <a:cs typeface="Times New Roman" panose="02020603050405020304" pitchFamily="18" charset="0"/>
              </a:rPr>
              <a:t>Consider strengthening the concept of accountability in the Code by: </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342891" indent="-342891" algn="just">
              <a:spcBef>
                <a:spcPts val="300"/>
              </a:spcBef>
              <a:spcAft>
                <a:spcPts val="0"/>
              </a:spcAft>
              <a:buFont typeface="Symbol" panose="05050102010706020507" pitchFamily="18" charset="2"/>
              <a:buChar char=""/>
            </a:pPr>
            <a:r>
              <a:rPr lang="en-US" sz="1400">
                <a:latin typeface="Arial" panose="020B0604020202020204" pitchFamily="34" charset="0"/>
                <a:ea typeface="Times New Roman" panose="02020603050405020304" pitchFamily="18" charset="0"/>
                <a:cs typeface="Times New Roman" panose="02020603050405020304" pitchFamily="18" charset="0"/>
              </a:rPr>
              <a:t>Including new material in Subsection 111 (Integrity) on a PA’s willingness to accept responsibility taking into account the new material in Subsection 111 under the Role and Mindset project</a:t>
            </a:r>
            <a:endParaRPr lang="en-US" sz="1800">
              <a:latin typeface="Calibri" panose="020F0502020204030204" pitchFamily="34" charset="0"/>
              <a:ea typeface="Times New Roman" panose="02020603050405020304" pitchFamily="18" charset="0"/>
              <a:cs typeface="Times New Roman" panose="02020603050405020304" pitchFamily="18" charset="0"/>
            </a:endParaRPr>
          </a:p>
          <a:p>
            <a:pPr marL="342891" indent="-342891" algn="just">
              <a:spcBef>
                <a:spcPts val="300"/>
              </a:spcBef>
              <a:spcAft>
                <a:spcPts val="0"/>
              </a:spcAft>
              <a:buFont typeface="Symbol" panose="05050102010706020507" pitchFamily="18" charset="2"/>
              <a:buChar char=""/>
            </a:pPr>
            <a:r>
              <a:rPr lang="en-US" sz="1400">
                <a:latin typeface="Arial" panose="020B0604020202020204" pitchFamily="34" charset="0"/>
                <a:ea typeface="Times New Roman" panose="02020603050405020304" pitchFamily="18" charset="0"/>
                <a:cs typeface="Times New Roman" panose="02020603050405020304" pitchFamily="18" charset="0"/>
              </a:rPr>
              <a:t>More clearly explaining the concept of accountability in Subsection 113 (PC&amp;DC) in light of the increasing use of external experts and intelligent agents</a:t>
            </a:r>
            <a:endParaRPr lang="en-US" sz="1800">
              <a:latin typeface="Calibri" panose="020F0502020204030204" pitchFamily="34" charset="0"/>
              <a:ea typeface="Times New Roman" panose="02020603050405020304" pitchFamily="18" charset="0"/>
              <a:cs typeface="Times New Roman" panose="02020603050405020304" pitchFamily="18" charset="0"/>
            </a:endParaRPr>
          </a:p>
          <a:p>
            <a:pPr marL="342891" indent="-342891" algn="just">
              <a:spcBef>
                <a:spcPts val="300"/>
              </a:spcBef>
              <a:spcAft>
                <a:spcPts val="0"/>
              </a:spcAft>
              <a:buFont typeface="Symbol" panose="05050102010706020507" pitchFamily="18" charset="2"/>
              <a:buChar char=""/>
            </a:pPr>
            <a:r>
              <a:rPr lang="en-US" sz="1400">
                <a:latin typeface="Arial" panose="020B0604020202020204" pitchFamily="34" charset="0"/>
                <a:ea typeface="Times New Roman" panose="02020603050405020304" pitchFamily="18" charset="0"/>
                <a:cs typeface="Times New Roman" panose="02020603050405020304" pitchFamily="18" charset="0"/>
              </a:rPr>
              <a:t>Including appropriate reference to technology in the provisions relating to reliance on the work of others in Section 220 (Preparation and Presentation of Information) </a:t>
            </a:r>
            <a:endParaRPr lang="en-US" sz="1800">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0"/>
              </a:spcAft>
            </a:pPr>
            <a:r>
              <a:rPr lang="en-US" sz="1400">
                <a:latin typeface="Arial" panose="020B0604020202020204" pitchFamily="34" charset="0"/>
                <a:ea typeface="Calibri" panose="020F0502020204030204" pitchFamily="34" charset="0"/>
              </a:rPr>
              <a:t>Additionally: </a:t>
            </a:r>
          </a:p>
          <a:p>
            <a:pPr marL="285744" indent="-285744">
              <a:spcBef>
                <a:spcPts val="600"/>
              </a:spcBef>
              <a:spcAft>
                <a:spcPts val="0"/>
              </a:spcAft>
              <a:buFont typeface="Arial" panose="020B0604020202020204" pitchFamily="34" charset="0"/>
              <a:buChar char="•"/>
            </a:pPr>
            <a:r>
              <a:rPr lang="en-US" sz="1400">
                <a:latin typeface="Arial" panose="020B0604020202020204" pitchFamily="34" charset="0"/>
                <a:ea typeface="Calibri" panose="020F0502020204030204" pitchFamily="34" charset="0"/>
              </a:rPr>
              <a:t>Consider as part of the implementation review of the revised and restructured Code, the effectiveness of the “applicability provisions” set out in paragraphs 200.4(b) and R300.5 to 300.5 A1 with regards to Section 220</a:t>
            </a:r>
            <a:endParaRPr lang="en-US" sz="1400">
              <a:latin typeface="Arial"/>
              <a:ea typeface="ヒラギノ角ゴ Pro W3"/>
            </a:endParaRPr>
          </a:p>
        </p:txBody>
      </p:sp>
      <p:sp>
        <p:nvSpPr>
          <p:cNvPr id="14" name="Rectangle 13">
            <a:extLst>
              <a:ext uri="{FF2B5EF4-FFF2-40B4-BE49-F238E27FC236}">
                <a16:creationId xmlns:a16="http://schemas.microsoft.com/office/drawing/2014/main" id="{A1E328DE-8A2A-4CB3-B1DC-7321938EDA07}"/>
              </a:ext>
            </a:extLst>
          </p:cNvPr>
          <p:cNvSpPr/>
          <p:nvPr/>
        </p:nvSpPr>
        <p:spPr bwMode="auto">
          <a:xfrm>
            <a:off x="381000" y="1313094"/>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4</a:t>
            </a:r>
          </a:p>
        </p:txBody>
      </p:sp>
      <p:sp>
        <p:nvSpPr>
          <p:cNvPr id="6" name="TextBox 5">
            <a:extLst>
              <a:ext uri="{FF2B5EF4-FFF2-40B4-BE49-F238E27FC236}">
                <a16:creationId xmlns:a16="http://schemas.microsoft.com/office/drawing/2014/main" id="{0F78BACA-58F2-9747-9609-1C88F014E355}"/>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4</a:t>
            </a:r>
          </a:p>
        </p:txBody>
      </p:sp>
    </p:spTree>
    <p:extLst>
      <p:ext uri="{BB962C8B-B14F-4D97-AF65-F5344CB8AC3E}">
        <p14:creationId xmlns:p14="http://schemas.microsoft.com/office/powerpoint/2010/main" val="264417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5830CD-B58C-44EC-A767-761B59B399AC}"/>
              </a:ext>
            </a:extLst>
          </p:cNvPr>
          <p:cNvSpPr>
            <a:spLocks noGrp="1"/>
          </p:cNvSpPr>
          <p:nvPr>
            <p:ph type="subTitle" idx="10"/>
          </p:nvPr>
        </p:nvSpPr>
        <p:spPr>
          <a:xfrm>
            <a:off x="381000" y="57150"/>
            <a:ext cx="3148139" cy="218835"/>
          </a:xfrm>
        </p:spPr>
        <p:txBody>
          <a:bodyPr/>
          <a:lstStyle/>
          <a:p>
            <a:r>
              <a:rPr lang="en-US"/>
              <a:t>Recommendation 5:</a:t>
            </a:r>
          </a:p>
        </p:txBody>
      </p:sp>
      <p:sp>
        <p:nvSpPr>
          <p:cNvPr id="4" name="Title 3">
            <a:extLst>
              <a:ext uri="{FF2B5EF4-FFF2-40B4-BE49-F238E27FC236}">
                <a16:creationId xmlns:a16="http://schemas.microsoft.com/office/drawing/2014/main" id="{32063E4A-4FEE-4297-9D48-652F2596F229}"/>
              </a:ext>
            </a:extLst>
          </p:cNvPr>
          <p:cNvSpPr>
            <a:spLocks noGrp="1"/>
          </p:cNvSpPr>
          <p:nvPr>
            <p:ph type="title"/>
          </p:nvPr>
        </p:nvSpPr>
        <p:spPr/>
        <p:txBody>
          <a:bodyPr/>
          <a:lstStyle/>
          <a:p>
            <a:r>
              <a:rPr lang="en-US">
                <a:solidFill>
                  <a:srgbClr val="FFFFFF"/>
                </a:solidFill>
                <a:ea typeface="ＭＳ Ｐゴシック"/>
              </a:rPr>
              <a:t>Privacy/Security</a:t>
            </a:r>
            <a:endParaRPr lang="en-US"/>
          </a:p>
        </p:txBody>
      </p:sp>
      <p:sp>
        <p:nvSpPr>
          <p:cNvPr id="5" name="Rectangle 4">
            <a:extLst>
              <a:ext uri="{FF2B5EF4-FFF2-40B4-BE49-F238E27FC236}">
                <a16:creationId xmlns:a16="http://schemas.microsoft.com/office/drawing/2014/main" id="{B6BB2CC5-6C7D-4356-8B7A-ACFA0A9D9177}"/>
              </a:ext>
            </a:extLst>
          </p:cNvPr>
          <p:cNvSpPr/>
          <p:nvPr/>
        </p:nvSpPr>
        <p:spPr bwMode="auto">
          <a:xfrm>
            <a:off x="381003" y="3773737"/>
            <a:ext cx="8360063" cy="79868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latin typeface="Arial" panose="020B0604020202020204" pitchFamily="34" charset="0"/>
                <a:ea typeface="Calibri" panose="020F0502020204030204" pitchFamily="34" charset="0"/>
              </a:rPr>
              <a:t>Consider revising, as a priority, Subsection 114 in light of the increased availability and use of personal and other sensitive data to give appropriate consideration to privacy related matters and the need to actively protect information.</a:t>
            </a:r>
            <a:endParaRPr lang="en-US" sz="1400">
              <a:latin typeface="Arial"/>
              <a:ea typeface="ヒラギノ角ゴ Pro W3"/>
            </a:endParaRPr>
          </a:p>
        </p:txBody>
      </p:sp>
      <p:sp>
        <p:nvSpPr>
          <p:cNvPr id="6" name="Rectangle 5">
            <a:extLst>
              <a:ext uri="{FF2B5EF4-FFF2-40B4-BE49-F238E27FC236}">
                <a16:creationId xmlns:a16="http://schemas.microsoft.com/office/drawing/2014/main" id="{8AAE0246-B316-4568-8BB3-0E9DC648E6B2}"/>
              </a:ext>
            </a:extLst>
          </p:cNvPr>
          <p:cNvSpPr/>
          <p:nvPr/>
        </p:nvSpPr>
        <p:spPr bwMode="auto">
          <a:xfrm>
            <a:off x="381000" y="3406618"/>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5</a:t>
            </a:r>
          </a:p>
        </p:txBody>
      </p:sp>
      <p:sp>
        <p:nvSpPr>
          <p:cNvPr id="7" name="Rectangle 6">
            <a:extLst>
              <a:ext uri="{FF2B5EF4-FFF2-40B4-BE49-F238E27FC236}">
                <a16:creationId xmlns:a16="http://schemas.microsoft.com/office/drawing/2014/main" id="{E71F64EF-8879-4DE3-9233-EE4F3BBF563E}"/>
              </a:ext>
            </a:extLst>
          </p:cNvPr>
          <p:cNvSpPr/>
          <p:nvPr/>
        </p:nvSpPr>
        <p:spPr>
          <a:xfrm>
            <a:off x="286123" y="1229102"/>
            <a:ext cx="8275171" cy="2177519"/>
          </a:xfrm>
          <a:prstGeom prst="rect">
            <a:avLst/>
          </a:prstGeom>
        </p:spPr>
        <p:txBody>
          <a:bodyPr wrap="square">
            <a:spAutoFit/>
          </a:bodyPr>
          <a:lstStyle/>
          <a:p>
            <a:pPr>
              <a:spcBef>
                <a:spcPts val="300"/>
              </a:spcBef>
            </a:pPr>
            <a:r>
              <a:rPr lang="en-US" sz="1600" b="1">
                <a:solidFill>
                  <a:srgbClr val="000000"/>
                </a:solidFill>
              </a:rPr>
              <a:t>Summary of TWG findings:</a:t>
            </a:r>
          </a:p>
          <a:p>
            <a:pPr marL="285744" indent="-285744">
              <a:spcBef>
                <a:spcPts val="300"/>
              </a:spcBef>
              <a:buFont typeface="Arial" panose="020B0604020202020204" pitchFamily="34" charset="0"/>
              <a:buChar char="•"/>
            </a:pPr>
            <a:r>
              <a:rPr lang="en-US" sz="1400">
                <a:solidFill>
                  <a:srgbClr val="000000"/>
                </a:solidFill>
              </a:rPr>
              <a:t>Need for proactive protection of confidential, personal and other sensitive information is apparent given growth in cyberattacks, headline grabbing data leaks and breaches, and interest in comprehensive data governance frameworks</a:t>
            </a:r>
          </a:p>
          <a:p>
            <a:pPr marL="285744" indent="-285744">
              <a:spcBef>
                <a:spcPts val="300"/>
              </a:spcBef>
              <a:buFont typeface="Arial" panose="020B0604020202020204" pitchFamily="34" charset="0"/>
              <a:buChar char="•"/>
            </a:pPr>
            <a:r>
              <a:rPr lang="en-US" sz="1400">
                <a:solidFill>
                  <a:srgbClr val="000000"/>
                </a:solidFill>
              </a:rPr>
              <a:t>TWG believes Subsection 114 (Confidentiality) is not as inclusive of data protection and governance principles as might be appropriate for the digital age</a:t>
            </a:r>
          </a:p>
          <a:p>
            <a:pPr marL="625459" lvl="1" indent="-285744">
              <a:spcBef>
                <a:spcPts val="300"/>
              </a:spcBef>
              <a:buFont typeface="Arial" panose="020B0604020202020204" pitchFamily="34" charset="0"/>
              <a:buChar char="–"/>
            </a:pPr>
            <a:r>
              <a:rPr lang="en-US" sz="1400">
                <a:solidFill>
                  <a:srgbClr val="000000"/>
                </a:solidFill>
              </a:rPr>
              <a:t>Such review might also consider</a:t>
            </a:r>
            <a:r>
              <a:rPr lang="en-US" sz="1400">
                <a:latin typeface="Arial" panose="020B0604020202020204" pitchFamily="34" charset="0"/>
                <a:ea typeface="Calibri" panose="020F0502020204030204" pitchFamily="34" charset="0"/>
              </a:rPr>
              <a:t> whether, and if so how, the concept of transparency plays into a PA’s responsibility to maintain confidentiality at a time of increased public expectation for transparency as previously noted</a:t>
            </a:r>
            <a:endParaRPr lang="en-US" sz="1400">
              <a:solidFill>
                <a:srgbClr val="000000"/>
              </a:solidFill>
            </a:endParaRPr>
          </a:p>
        </p:txBody>
      </p:sp>
      <p:sp>
        <p:nvSpPr>
          <p:cNvPr id="8" name="TextBox 7">
            <a:extLst>
              <a:ext uri="{FF2B5EF4-FFF2-40B4-BE49-F238E27FC236}">
                <a16:creationId xmlns:a16="http://schemas.microsoft.com/office/drawing/2014/main" id="{93858CED-A0E8-4E4B-A35F-3B8906D32EC7}"/>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5</a:t>
            </a:r>
          </a:p>
        </p:txBody>
      </p:sp>
    </p:spTree>
    <p:extLst>
      <p:ext uri="{BB962C8B-B14F-4D97-AF65-F5344CB8AC3E}">
        <p14:creationId xmlns:p14="http://schemas.microsoft.com/office/powerpoint/2010/main" val="29137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7150"/>
            <a:ext cx="3505200" cy="228600"/>
          </a:xfrm>
        </p:spPr>
        <p:txBody>
          <a:bodyPr/>
          <a:lstStyle/>
          <a:p>
            <a:r>
              <a:rPr lang="en-US"/>
              <a:t>Recommendation 6:</a:t>
            </a:r>
          </a:p>
        </p:txBody>
      </p:sp>
      <p:sp>
        <p:nvSpPr>
          <p:cNvPr id="5" name="Title 4"/>
          <p:cNvSpPr>
            <a:spLocks noGrp="1"/>
          </p:cNvSpPr>
          <p:nvPr>
            <p:ph type="title"/>
          </p:nvPr>
        </p:nvSpPr>
        <p:spPr/>
        <p:txBody>
          <a:bodyPr/>
          <a:lstStyle/>
          <a:p>
            <a:r>
              <a:rPr lang="en-US">
                <a:solidFill>
                  <a:srgbClr val="FFFFFF"/>
                </a:solidFill>
              </a:rPr>
              <a:t>Enabling Competencies and Skills </a:t>
            </a:r>
            <a:endParaRPr lang="en-US"/>
          </a:p>
        </p:txBody>
      </p:sp>
      <p:sp>
        <p:nvSpPr>
          <p:cNvPr id="9" name="TextBox 8">
            <a:extLst>
              <a:ext uri="{FF2B5EF4-FFF2-40B4-BE49-F238E27FC236}">
                <a16:creationId xmlns:a16="http://schemas.microsoft.com/office/drawing/2014/main" id="{5795AEFF-C937-4B6C-A65E-D59CFDF3E8E9}"/>
              </a:ext>
            </a:extLst>
          </p:cNvPr>
          <p:cNvSpPr txBox="1"/>
          <p:nvPr/>
        </p:nvSpPr>
        <p:spPr>
          <a:xfrm>
            <a:off x="152400" y="1230119"/>
            <a:ext cx="6341165" cy="2246769"/>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nchor="t">
            <a:spAutoFit/>
          </a:bodyPr>
          <a:lstStyle/>
          <a:p>
            <a:pPr>
              <a:spcBef>
                <a:spcPts val="300"/>
              </a:spcBef>
            </a:pPr>
            <a:r>
              <a:rPr lang="en-US" sz="1600" b="1" dirty="0">
                <a:solidFill>
                  <a:srgbClr val="000000"/>
                </a:solidFill>
                <a:latin typeface="Arial" charset="0"/>
                <a:ea typeface="ヒラギノ角ゴ Pro W3" charset="0"/>
              </a:rPr>
              <a:t>Recap of TWG findings:</a:t>
            </a:r>
          </a:p>
          <a:p>
            <a:pPr marL="342891" indent="-342891">
              <a:spcBef>
                <a:spcPts val="0"/>
              </a:spcBef>
              <a:buFont typeface="Arial" panose="020B0604020202020204" pitchFamily="34" charset="0"/>
              <a:buChar char="•"/>
            </a:pPr>
            <a:r>
              <a:rPr lang="en-US" sz="1400" dirty="0">
                <a:solidFill>
                  <a:schemeClr val="tx1"/>
                </a:solidFill>
                <a:latin typeface="Arial"/>
                <a:ea typeface="ヒラギノ角ゴ Pro W3"/>
                <a:cs typeface="Arial"/>
              </a:rPr>
              <a:t>Importance of new knowledge and skills and capacity for continuous learning consistently cited across all stakeholders</a:t>
            </a:r>
          </a:p>
          <a:p>
            <a:pPr marL="342891" indent="-342891">
              <a:spcBef>
                <a:spcPts val="300"/>
              </a:spcBef>
              <a:buFont typeface="Arial" panose="020B0604020202020204" pitchFamily="34" charset="0"/>
              <a:buChar char="•"/>
            </a:pPr>
            <a:r>
              <a:rPr lang="en-US" sz="1400" dirty="0">
                <a:solidFill>
                  <a:schemeClr val="tx1"/>
                </a:solidFill>
                <a:latin typeface="Arial"/>
                <a:ea typeface="ヒラギノ角ゴ Pro W3"/>
                <a:cs typeface="Arial"/>
              </a:rPr>
              <a:t>TWG suggested considering:</a:t>
            </a:r>
          </a:p>
          <a:p>
            <a:pPr marL="687371" lvl="1" indent="-342891">
              <a:spcBef>
                <a:spcPts val="300"/>
              </a:spcBef>
              <a:buFont typeface="Arial" panose="020B0604020202020204" pitchFamily="34" charset="0"/>
              <a:buChar char="–"/>
            </a:pPr>
            <a:r>
              <a:rPr lang="en-US" sz="1400" dirty="0">
                <a:solidFill>
                  <a:schemeClr val="tx1"/>
                </a:solidFill>
                <a:latin typeface="Arial"/>
                <a:ea typeface="ヒラギノ角ゴ Pro W3"/>
                <a:cs typeface="Arial"/>
              </a:rPr>
              <a:t>including new material on “professional skills” in Subsection 113 (PC&amp;DC)</a:t>
            </a:r>
          </a:p>
          <a:p>
            <a:pPr marL="687371" lvl="1" indent="-342891">
              <a:spcBef>
                <a:spcPts val="300"/>
              </a:spcBef>
              <a:buFont typeface="Arial" panose="020B0604020202020204" pitchFamily="34" charset="0"/>
              <a:buChar char="–"/>
            </a:pPr>
            <a:r>
              <a:rPr lang="en-US" sz="1400" dirty="0">
                <a:solidFill>
                  <a:schemeClr val="tx1"/>
                </a:solidFill>
                <a:latin typeface="Arial"/>
                <a:ea typeface="ヒラギノ角ゴ Pro W3"/>
                <a:cs typeface="Arial"/>
              </a:rPr>
              <a:t>whether the Code should include examples of emergent skills in Subsection 113</a:t>
            </a:r>
          </a:p>
          <a:p>
            <a:pPr marL="342891" indent="-342891">
              <a:spcBef>
                <a:spcPts val="300"/>
              </a:spcBef>
              <a:buFont typeface="Arial" panose="020B0604020202020204" pitchFamily="34" charset="0"/>
              <a:buChar char="•"/>
            </a:pPr>
            <a:endParaRPr lang="en-US" sz="1600" dirty="0">
              <a:solidFill>
                <a:schemeClr val="tx1"/>
              </a:solidFill>
              <a:latin typeface="Arial"/>
              <a:ea typeface="ヒラギノ角ゴ Pro W3"/>
              <a:cs typeface="Arial"/>
            </a:endParaRPr>
          </a:p>
        </p:txBody>
      </p:sp>
      <p:pic>
        <p:nvPicPr>
          <p:cNvPr id="2" name="Picture 1">
            <a:extLst>
              <a:ext uri="{FF2B5EF4-FFF2-40B4-BE49-F238E27FC236}">
                <a16:creationId xmlns:a16="http://schemas.microsoft.com/office/drawing/2014/main" id="{66B38CB4-8154-4713-AE73-41EAD2724EFA}"/>
              </a:ext>
            </a:extLst>
          </p:cNvPr>
          <p:cNvPicPr>
            <a:picLocks noChangeAspect="1"/>
          </p:cNvPicPr>
          <p:nvPr/>
        </p:nvPicPr>
        <p:blipFill rotWithShape="1">
          <a:blip r:embed="rId3"/>
          <a:srcRect l="5671" r="5450"/>
          <a:stretch/>
        </p:blipFill>
        <p:spPr>
          <a:xfrm>
            <a:off x="6617374" y="1545863"/>
            <a:ext cx="2335249" cy="1729243"/>
          </a:xfrm>
          <a:prstGeom prst="rect">
            <a:avLst/>
          </a:prstGeom>
        </p:spPr>
      </p:pic>
      <p:sp>
        <p:nvSpPr>
          <p:cNvPr id="10" name="Rectangle 9">
            <a:extLst>
              <a:ext uri="{FF2B5EF4-FFF2-40B4-BE49-F238E27FC236}">
                <a16:creationId xmlns:a16="http://schemas.microsoft.com/office/drawing/2014/main" id="{D5E38E6D-1D94-4AD6-B818-4FD67DC7CA63}"/>
              </a:ext>
            </a:extLst>
          </p:cNvPr>
          <p:cNvSpPr/>
          <p:nvPr/>
        </p:nvSpPr>
        <p:spPr bwMode="auto">
          <a:xfrm>
            <a:off x="381000" y="3846627"/>
            <a:ext cx="8610600" cy="58447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latin typeface="Arial" panose="020B0604020202020204" pitchFamily="34" charset="0"/>
                <a:ea typeface="Calibri" panose="020F0502020204030204" pitchFamily="34" charset="0"/>
              </a:rPr>
              <a:t>Consider adding new application material to Subsection 113 to highlight importance of professional or “soft” skills and provide examples of emergent technical skills needed in the digital age</a:t>
            </a:r>
            <a:endParaRPr lang="en-US" sz="1400">
              <a:latin typeface="Arial"/>
              <a:ea typeface="ヒラギノ角ゴ Pro W3"/>
            </a:endParaRPr>
          </a:p>
        </p:txBody>
      </p:sp>
      <p:sp>
        <p:nvSpPr>
          <p:cNvPr id="11" name="Rectangle 10">
            <a:extLst>
              <a:ext uri="{FF2B5EF4-FFF2-40B4-BE49-F238E27FC236}">
                <a16:creationId xmlns:a16="http://schemas.microsoft.com/office/drawing/2014/main" id="{3B360E81-BDD1-4363-B3E0-04CA00A2B6D7}"/>
              </a:ext>
            </a:extLst>
          </p:cNvPr>
          <p:cNvSpPr/>
          <p:nvPr/>
        </p:nvSpPr>
        <p:spPr bwMode="auto">
          <a:xfrm>
            <a:off x="381001" y="3476885"/>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6</a:t>
            </a:r>
          </a:p>
        </p:txBody>
      </p:sp>
      <p:sp>
        <p:nvSpPr>
          <p:cNvPr id="8" name="TextBox 7">
            <a:extLst>
              <a:ext uri="{FF2B5EF4-FFF2-40B4-BE49-F238E27FC236}">
                <a16:creationId xmlns:a16="http://schemas.microsoft.com/office/drawing/2014/main" id="{98056447-3477-8F40-99EC-BCD5F378586F}"/>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6</a:t>
            </a:r>
          </a:p>
        </p:txBody>
      </p:sp>
    </p:spTree>
    <p:extLst>
      <p:ext uri="{BB962C8B-B14F-4D97-AF65-F5344CB8AC3E}">
        <p14:creationId xmlns:p14="http://schemas.microsoft.com/office/powerpoint/2010/main" val="361870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8AF18-08A0-4C2A-A94C-A0EAA4FF88F5}"/>
              </a:ext>
            </a:extLst>
          </p:cNvPr>
          <p:cNvSpPr>
            <a:spLocks noGrp="1"/>
          </p:cNvSpPr>
          <p:nvPr>
            <p:ph idx="1"/>
          </p:nvPr>
        </p:nvSpPr>
        <p:spPr>
          <a:xfrm>
            <a:off x="380999" y="1345876"/>
            <a:ext cx="6781801" cy="1777290"/>
          </a:xfrm>
        </p:spPr>
        <p:txBody>
          <a:bodyPr/>
          <a:lstStyle/>
          <a:p>
            <a:pPr marL="0" indent="0">
              <a:buNone/>
            </a:pPr>
            <a:r>
              <a:rPr lang="en-NZ" b="1">
                <a:solidFill>
                  <a:schemeClr val="accent1"/>
                </a:solidFill>
              </a:rPr>
              <a:t>TF is exploring three options:</a:t>
            </a:r>
          </a:p>
          <a:p>
            <a:pPr marL="0" indent="0">
              <a:buNone/>
            </a:pPr>
            <a:endParaRPr lang="en-NZ"/>
          </a:p>
          <a:p>
            <a:pPr marL="0" indent="0">
              <a:buNone/>
            </a:pPr>
            <a:endParaRPr lang="en-NZ"/>
          </a:p>
          <a:p>
            <a:pPr marL="0" indent="0">
              <a:buNone/>
            </a:pPr>
            <a:endParaRPr lang="en-NZ">
              <a:solidFill>
                <a:srgbClr val="FF0000"/>
              </a:solidFill>
            </a:endParaRPr>
          </a:p>
        </p:txBody>
      </p:sp>
      <p:sp>
        <p:nvSpPr>
          <p:cNvPr id="3" name="Subtitle 2">
            <a:extLst>
              <a:ext uri="{FF2B5EF4-FFF2-40B4-BE49-F238E27FC236}">
                <a16:creationId xmlns:a16="http://schemas.microsoft.com/office/drawing/2014/main" id="{17C6856C-8F52-4511-AA8E-C8A72713E1A8}"/>
              </a:ext>
            </a:extLst>
          </p:cNvPr>
          <p:cNvSpPr>
            <a:spLocks noGrp="1"/>
          </p:cNvSpPr>
          <p:nvPr>
            <p:ph type="subTitle" idx="10"/>
          </p:nvPr>
        </p:nvSpPr>
        <p:spPr/>
        <p:txBody>
          <a:bodyPr/>
          <a:lstStyle/>
          <a:p>
            <a:r>
              <a:rPr lang="en-NZ"/>
              <a:t>Recommendation 6:</a:t>
            </a:r>
          </a:p>
        </p:txBody>
      </p:sp>
      <p:sp>
        <p:nvSpPr>
          <p:cNvPr id="4" name="Title 3">
            <a:extLst>
              <a:ext uri="{FF2B5EF4-FFF2-40B4-BE49-F238E27FC236}">
                <a16:creationId xmlns:a16="http://schemas.microsoft.com/office/drawing/2014/main" id="{CBDEF6B9-11D6-4A33-A8C6-5C41EAA134B4}"/>
              </a:ext>
            </a:extLst>
          </p:cNvPr>
          <p:cNvSpPr>
            <a:spLocks noGrp="1"/>
          </p:cNvSpPr>
          <p:nvPr>
            <p:ph type="title"/>
          </p:nvPr>
        </p:nvSpPr>
        <p:spPr/>
        <p:txBody>
          <a:bodyPr/>
          <a:lstStyle/>
          <a:p>
            <a:r>
              <a:rPr lang="en-NZ"/>
              <a:t>Enabling competencies and skills </a:t>
            </a:r>
          </a:p>
        </p:txBody>
      </p:sp>
      <p:grpSp>
        <p:nvGrpSpPr>
          <p:cNvPr id="5" name="Group 4">
            <a:extLst>
              <a:ext uri="{FF2B5EF4-FFF2-40B4-BE49-F238E27FC236}">
                <a16:creationId xmlns:a16="http://schemas.microsoft.com/office/drawing/2014/main" id="{0C61B4D5-6D90-4F1A-86B2-3A09E5B1F141}"/>
              </a:ext>
            </a:extLst>
          </p:cNvPr>
          <p:cNvGrpSpPr/>
          <p:nvPr/>
        </p:nvGrpSpPr>
        <p:grpSpPr>
          <a:xfrm>
            <a:off x="519792" y="1817307"/>
            <a:ext cx="2389416" cy="1322606"/>
            <a:chOff x="7317187" y="1680484"/>
            <a:chExt cx="1401940" cy="972526"/>
          </a:xfrm>
        </p:grpSpPr>
        <p:sp>
          <p:nvSpPr>
            <p:cNvPr id="6" name="Arc 5">
              <a:extLst>
                <a:ext uri="{FF2B5EF4-FFF2-40B4-BE49-F238E27FC236}">
                  <a16:creationId xmlns:a16="http://schemas.microsoft.com/office/drawing/2014/main" id="{5824D4B5-C7EC-4FF3-ABEA-522596ACBE75}"/>
                </a:ext>
              </a:extLst>
            </p:cNvPr>
            <p:cNvSpPr/>
            <p:nvPr/>
          </p:nvSpPr>
          <p:spPr>
            <a:xfrm>
              <a:off x="7604601" y="1680484"/>
              <a:ext cx="827112" cy="827112"/>
            </a:xfrm>
            <a:prstGeom prst="arc">
              <a:avLst>
                <a:gd name="adj1" fmla="val 13200000"/>
                <a:gd name="adj2" fmla="val 192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7" name="Freeform 13">
              <a:extLst>
                <a:ext uri="{FF2B5EF4-FFF2-40B4-BE49-F238E27FC236}">
                  <a16:creationId xmlns:a16="http://schemas.microsoft.com/office/drawing/2014/main" id="{CA3460E2-406B-4549-AE82-031481F317FC}"/>
                </a:ext>
              </a:extLst>
            </p:cNvPr>
            <p:cNvSpPr/>
            <p:nvPr/>
          </p:nvSpPr>
          <p:spPr>
            <a:xfrm>
              <a:off x="7317187" y="1821345"/>
              <a:ext cx="1401940" cy="651692"/>
            </a:xfrm>
            <a:custGeom>
              <a:avLst/>
              <a:gdLst>
                <a:gd name="connsiteX0" fmla="*/ 0 w 1654224"/>
                <a:gd name="connsiteY0" fmla="*/ 0 h 529351"/>
                <a:gd name="connsiteX1" fmla="*/ 1654224 w 1654224"/>
                <a:gd name="connsiteY1" fmla="*/ 0 h 529351"/>
                <a:gd name="connsiteX2" fmla="*/ 1654224 w 1654224"/>
                <a:gd name="connsiteY2" fmla="*/ 529351 h 529351"/>
                <a:gd name="connsiteX3" fmla="*/ 0 w 1654224"/>
                <a:gd name="connsiteY3" fmla="*/ 529351 h 529351"/>
                <a:gd name="connsiteX4" fmla="*/ 0 w 1654224"/>
                <a:gd name="connsiteY4" fmla="*/ 0 h 5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224" h="529351">
                  <a:moveTo>
                    <a:pt x="0" y="0"/>
                  </a:moveTo>
                  <a:lnTo>
                    <a:pt x="1654224" y="0"/>
                  </a:lnTo>
                  <a:lnTo>
                    <a:pt x="1654224" y="529351"/>
                  </a:lnTo>
                  <a:lnTo>
                    <a:pt x="0" y="529351"/>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a:t>Cross refer to IESs from Subsection 113</a:t>
              </a:r>
            </a:p>
          </p:txBody>
        </p:sp>
        <p:sp>
          <p:nvSpPr>
            <p:cNvPr id="8" name="Arc 7">
              <a:extLst>
                <a:ext uri="{FF2B5EF4-FFF2-40B4-BE49-F238E27FC236}">
                  <a16:creationId xmlns:a16="http://schemas.microsoft.com/office/drawing/2014/main" id="{51ACCF5C-A115-4659-8819-4F5A48D37613}"/>
                </a:ext>
              </a:extLst>
            </p:cNvPr>
            <p:cNvSpPr/>
            <p:nvPr/>
          </p:nvSpPr>
          <p:spPr>
            <a:xfrm>
              <a:off x="7604601" y="1825898"/>
              <a:ext cx="827112" cy="827112"/>
            </a:xfrm>
            <a:prstGeom prst="arc">
              <a:avLst>
                <a:gd name="adj1" fmla="val 2400000"/>
                <a:gd name="adj2" fmla="val 84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grpSp>
        <p:nvGrpSpPr>
          <p:cNvPr id="11" name="Group 10">
            <a:extLst>
              <a:ext uri="{FF2B5EF4-FFF2-40B4-BE49-F238E27FC236}">
                <a16:creationId xmlns:a16="http://schemas.microsoft.com/office/drawing/2014/main" id="{EE0357F6-B9BA-4AB4-A0E5-6A5D0CFAC984}"/>
              </a:ext>
            </a:extLst>
          </p:cNvPr>
          <p:cNvGrpSpPr/>
          <p:nvPr/>
        </p:nvGrpSpPr>
        <p:grpSpPr>
          <a:xfrm>
            <a:off x="3080655" y="1831572"/>
            <a:ext cx="2389416" cy="1365390"/>
            <a:chOff x="7317187" y="1695320"/>
            <a:chExt cx="1401940" cy="957690"/>
          </a:xfrm>
        </p:grpSpPr>
        <p:sp>
          <p:nvSpPr>
            <p:cNvPr id="12" name="Arc 11">
              <a:extLst>
                <a:ext uri="{FF2B5EF4-FFF2-40B4-BE49-F238E27FC236}">
                  <a16:creationId xmlns:a16="http://schemas.microsoft.com/office/drawing/2014/main" id="{75EB10F9-34F4-4267-AB10-9CD4F80D2962}"/>
                </a:ext>
              </a:extLst>
            </p:cNvPr>
            <p:cNvSpPr/>
            <p:nvPr/>
          </p:nvSpPr>
          <p:spPr>
            <a:xfrm>
              <a:off x="7604601" y="1695320"/>
              <a:ext cx="827112" cy="827112"/>
            </a:xfrm>
            <a:prstGeom prst="arc">
              <a:avLst>
                <a:gd name="adj1" fmla="val 13200000"/>
                <a:gd name="adj2" fmla="val 192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3" name="Freeform 17">
              <a:extLst>
                <a:ext uri="{FF2B5EF4-FFF2-40B4-BE49-F238E27FC236}">
                  <a16:creationId xmlns:a16="http://schemas.microsoft.com/office/drawing/2014/main" id="{A6BAD85D-C9B9-44A3-8B66-F4B4799A1A93}"/>
                </a:ext>
              </a:extLst>
            </p:cNvPr>
            <p:cNvSpPr/>
            <p:nvPr/>
          </p:nvSpPr>
          <p:spPr>
            <a:xfrm>
              <a:off x="7317187" y="1836181"/>
              <a:ext cx="1401940" cy="651692"/>
            </a:xfrm>
            <a:custGeom>
              <a:avLst/>
              <a:gdLst>
                <a:gd name="connsiteX0" fmla="*/ 0 w 1654224"/>
                <a:gd name="connsiteY0" fmla="*/ 0 h 529351"/>
                <a:gd name="connsiteX1" fmla="*/ 1654224 w 1654224"/>
                <a:gd name="connsiteY1" fmla="*/ 0 h 529351"/>
                <a:gd name="connsiteX2" fmla="*/ 1654224 w 1654224"/>
                <a:gd name="connsiteY2" fmla="*/ 529351 h 529351"/>
                <a:gd name="connsiteX3" fmla="*/ 0 w 1654224"/>
                <a:gd name="connsiteY3" fmla="*/ 529351 h 529351"/>
                <a:gd name="connsiteX4" fmla="*/ 0 w 1654224"/>
                <a:gd name="connsiteY4" fmla="*/ 0 h 5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224" h="529351">
                  <a:moveTo>
                    <a:pt x="0" y="0"/>
                  </a:moveTo>
                  <a:lnTo>
                    <a:pt x="1654224" y="0"/>
                  </a:lnTo>
                  <a:lnTo>
                    <a:pt x="1654224" y="529351"/>
                  </a:lnTo>
                  <a:lnTo>
                    <a:pt x="0" y="529351"/>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89000">
                <a:lnSpc>
                  <a:spcPct val="90000"/>
                </a:lnSpc>
                <a:spcAft>
                  <a:spcPct val="35000"/>
                </a:spcAft>
              </a:pPr>
              <a:r>
                <a:rPr lang="en-US" sz="2200" b="1"/>
                <a:t>Embed IES-aligned wording into Code</a:t>
              </a:r>
            </a:p>
          </p:txBody>
        </p:sp>
        <p:sp>
          <p:nvSpPr>
            <p:cNvPr id="14" name="Arc 13">
              <a:extLst>
                <a:ext uri="{FF2B5EF4-FFF2-40B4-BE49-F238E27FC236}">
                  <a16:creationId xmlns:a16="http://schemas.microsoft.com/office/drawing/2014/main" id="{9D031BC8-8F19-4BF0-A9D8-5BC28E60E649}"/>
                </a:ext>
              </a:extLst>
            </p:cNvPr>
            <p:cNvSpPr/>
            <p:nvPr/>
          </p:nvSpPr>
          <p:spPr>
            <a:xfrm>
              <a:off x="7604601" y="1825898"/>
              <a:ext cx="827112" cy="827112"/>
            </a:xfrm>
            <a:prstGeom prst="arc">
              <a:avLst>
                <a:gd name="adj1" fmla="val 2400000"/>
                <a:gd name="adj2" fmla="val 84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grpSp>
        <p:nvGrpSpPr>
          <p:cNvPr id="15" name="Group 14">
            <a:extLst>
              <a:ext uri="{FF2B5EF4-FFF2-40B4-BE49-F238E27FC236}">
                <a16:creationId xmlns:a16="http://schemas.microsoft.com/office/drawing/2014/main" id="{264BE591-AE43-4F9D-B61E-1CCFF275CA84}"/>
              </a:ext>
            </a:extLst>
          </p:cNvPr>
          <p:cNvGrpSpPr/>
          <p:nvPr/>
        </p:nvGrpSpPr>
        <p:grpSpPr>
          <a:xfrm>
            <a:off x="5729909" y="1780861"/>
            <a:ext cx="2389416" cy="1342305"/>
            <a:chOff x="7317187" y="1695320"/>
            <a:chExt cx="1401940" cy="957690"/>
          </a:xfrm>
        </p:grpSpPr>
        <p:sp>
          <p:nvSpPr>
            <p:cNvPr id="16" name="Arc 15">
              <a:extLst>
                <a:ext uri="{FF2B5EF4-FFF2-40B4-BE49-F238E27FC236}">
                  <a16:creationId xmlns:a16="http://schemas.microsoft.com/office/drawing/2014/main" id="{71AB0112-94BE-491E-8913-E0291E7B4EB8}"/>
                </a:ext>
              </a:extLst>
            </p:cNvPr>
            <p:cNvSpPr/>
            <p:nvPr/>
          </p:nvSpPr>
          <p:spPr>
            <a:xfrm>
              <a:off x="7604601" y="1695320"/>
              <a:ext cx="827112" cy="827112"/>
            </a:xfrm>
            <a:prstGeom prst="arc">
              <a:avLst>
                <a:gd name="adj1" fmla="val 13200000"/>
                <a:gd name="adj2" fmla="val 192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7" name="Freeform 17">
              <a:extLst>
                <a:ext uri="{FF2B5EF4-FFF2-40B4-BE49-F238E27FC236}">
                  <a16:creationId xmlns:a16="http://schemas.microsoft.com/office/drawing/2014/main" id="{084D27FC-6B75-4B90-8FC3-42A980F65252}"/>
                </a:ext>
              </a:extLst>
            </p:cNvPr>
            <p:cNvSpPr/>
            <p:nvPr/>
          </p:nvSpPr>
          <p:spPr>
            <a:xfrm>
              <a:off x="7317187" y="1836181"/>
              <a:ext cx="1401940" cy="651692"/>
            </a:xfrm>
            <a:custGeom>
              <a:avLst/>
              <a:gdLst>
                <a:gd name="connsiteX0" fmla="*/ 0 w 1654224"/>
                <a:gd name="connsiteY0" fmla="*/ 0 h 529351"/>
                <a:gd name="connsiteX1" fmla="*/ 1654224 w 1654224"/>
                <a:gd name="connsiteY1" fmla="*/ 0 h 529351"/>
                <a:gd name="connsiteX2" fmla="*/ 1654224 w 1654224"/>
                <a:gd name="connsiteY2" fmla="*/ 529351 h 529351"/>
                <a:gd name="connsiteX3" fmla="*/ 0 w 1654224"/>
                <a:gd name="connsiteY3" fmla="*/ 529351 h 529351"/>
                <a:gd name="connsiteX4" fmla="*/ 0 w 1654224"/>
                <a:gd name="connsiteY4" fmla="*/ 0 h 5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224" h="529351">
                  <a:moveTo>
                    <a:pt x="0" y="0"/>
                  </a:moveTo>
                  <a:lnTo>
                    <a:pt x="1654224" y="0"/>
                  </a:lnTo>
                  <a:lnTo>
                    <a:pt x="1654224" y="529351"/>
                  </a:lnTo>
                  <a:lnTo>
                    <a:pt x="0" y="529351"/>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89000">
                <a:lnSpc>
                  <a:spcPct val="90000"/>
                </a:lnSpc>
                <a:spcAft>
                  <a:spcPct val="35000"/>
                </a:spcAft>
              </a:pPr>
              <a:r>
                <a:rPr lang="en-US" sz="2200" b="1"/>
                <a:t>Hybrid approach</a:t>
              </a:r>
            </a:p>
            <a:p>
              <a:pPr lvl="0" algn="ctr" defTabSz="889000">
                <a:lnSpc>
                  <a:spcPct val="90000"/>
                </a:lnSpc>
                <a:spcAft>
                  <a:spcPct val="35000"/>
                </a:spcAft>
              </a:pPr>
              <a:r>
                <a:rPr lang="en-US" sz="2200" b="1"/>
                <a:t>IES wording + cross refer</a:t>
              </a:r>
            </a:p>
          </p:txBody>
        </p:sp>
        <p:sp>
          <p:nvSpPr>
            <p:cNvPr id="18" name="Arc 17">
              <a:extLst>
                <a:ext uri="{FF2B5EF4-FFF2-40B4-BE49-F238E27FC236}">
                  <a16:creationId xmlns:a16="http://schemas.microsoft.com/office/drawing/2014/main" id="{C377D033-3373-4D04-B438-73DB5BC226B3}"/>
                </a:ext>
              </a:extLst>
            </p:cNvPr>
            <p:cNvSpPr/>
            <p:nvPr/>
          </p:nvSpPr>
          <p:spPr>
            <a:xfrm>
              <a:off x="7604601" y="1825898"/>
              <a:ext cx="827112" cy="827112"/>
            </a:xfrm>
            <a:prstGeom prst="arc">
              <a:avLst>
                <a:gd name="adj1" fmla="val 2400000"/>
                <a:gd name="adj2" fmla="val 8400000"/>
              </a:avLst>
            </a:prstGeom>
            <a:ln w="50800">
              <a:solidFill>
                <a:schemeClr val="tx1"/>
              </a:solidFill>
            </a:ln>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sp>
        <p:nvSpPr>
          <p:cNvPr id="20" name="TextBox 19">
            <a:extLst>
              <a:ext uri="{FF2B5EF4-FFF2-40B4-BE49-F238E27FC236}">
                <a16:creationId xmlns:a16="http://schemas.microsoft.com/office/drawing/2014/main" id="{61ABCF84-C772-411F-A315-21B2CDD973C4}"/>
              </a:ext>
            </a:extLst>
          </p:cNvPr>
          <p:cNvSpPr txBox="1"/>
          <p:nvPr/>
        </p:nvSpPr>
        <p:spPr>
          <a:xfrm>
            <a:off x="2982494" y="3139913"/>
            <a:ext cx="2961105" cy="1477328"/>
          </a:xfrm>
          <a:prstGeom prst="rect">
            <a:avLst/>
          </a:prstGeom>
          <a:noFill/>
        </p:spPr>
        <p:txBody>
          <a:bodyPr wrap="square">
            <a:spAutoFit/>
          </a:bodyPr>
          <a:lstStyle/>
          <a:p>
            <a:r>
              <a:rPr lang="en-US" sz="1800" i="1">
                <a:solidFill>
                  <a:schemeClr val="tx2"/>
                </a:solidFill>
              </a:rPr>
              <a:t>“Professional skills needed by PAs include reasoning, critical analysis, innovative thinking, communication, collaboration…” </a:t>
            </a:r>
          </a:p>
        </p:txBody>
      </p:sp>
      <p:sp>
        <p:nvSpPr>
          <p:cNvPr id="22" name="TextBox 21">
            <a:extLst>
              <a:ext uri="{FF2B5EF4-FFF2-40B4-BE49-F238E27FC236}">
                <a16:creationId xmlns:a16="http://schemas.microsoft.com/office/drawing/2014/main" id="{319BD09D-A4F9-4892-B66B-4C13359C0E08}"/>
              </a:ext>
            </a:extLst>
          </p:cNvPr>
          <p:cNvSpPr txBox="1"/>
          <p:nvPr/>
        </p:nvSpPr>
        <p:spPr>
          <a:xfrm>
            <a:off x="5943599" y="3192283"/>
            <a:ext cx="2961105" cy="1200329"/>
          </a:xfrm>
          <a:prstGeom prst="rect">
            <a:avLst/>
          </a:prstGeom>
          <a:noFill/>
        </p:spPr>
        <p:txBody>
          <a:bodyPr wrap="square">
            <a:spAutoFit/>
          </a:bodyPr>
          <a:lstStyle/>
          <a:p>
            <a:r>
              <a:rPr lang="en-US" sz="1800" i="1">
                <a:solidFill>
                  <a:schemeClr val="tx2"/>
                </a:solidFill>
              </a:rPr>
              <a:t>Application material plus</a:t>
            </a:r>
          </a:p>
          <a:p>
            <a:r>
              <a:rPr lang="en-US" sz="1800" i="1">
                <a:solidFill>
                  <a:schemeClr val="tx2"/>
                </a:solidFill>
              </a:rPr>
              <a:t>Define professional competence based on and reference to IESs</a:t>
            </a:r>
          </a:p>
        </p:txBody>
      </p:sp>
      <p:sp>
        <p:nvSpPr>
          <p:cNvPr id="24" name="TextBox 23">
            <a:extLst>
              <a:ext uri="{FF2B5EF4-FFF2-40B4-BE49-F238E27FC236}">
                <a16:creationId xmlns:a16="http://schemas.microsoft.com/office/drawing/2014/main" id="{C2F5884A-576A-4CA0-A350-D61591AA0D90}"/>
              </a:ext>
            </a:extLst>
          </p:cNvPr>
          <p:cNvSpPr txBox="1"/>
          <p:nvPr/>
        </p:nvSpPr>
        <p:spPr>
          <a:xfrm>
            <a:off x="137527" y="3139913"/>
            <a:ext cx="2961105" cy="1477328"/>
          </a:xfrm>
          <a:prstGeom prst="rect">
            <a:avLst/>
          </a:prstGeom>
          <a:noFill/>
        </p:spPr>
        <p:txBody>
          <a:bodyPr wrap="square">
            <a:spAutoFit/>
          </a:bodyPr>
          <a:lstStyle/>
          <a:p>
            <a:pPr marL="0" indent="0">
              <a:buNone/>
            </a:pPr>
            <a:r>
              <a:rPr lang="en-US" sz="1800" i="1">
                <a:solidFill>
                  <a:schemeClr val="tx2"/>
                </a:solidFill>
              </a:rPr>
              <a:t>“IES 3 prescribes the Professional skills needed by PAs, including intellectual, interpersonal…”</a:t>
            </a:r>
            <a:endParaRPr lang="en-NZ" sz="1800">
              <a:solidFill>
                <a:schemeClr val="tx2"/>
              </a:solidFill>
            </a:endParaRPr>
          </a:p>
        </p:txBody>
      </p:sp>
      <p:sp>
        <p:nvSpPr>
          <p:cNvPr id="26" name="TextBox 25">
            <a:extLst>
              <a:ext uri="{FF2B5EF4-FFF2-40B4-BE49-F238E27FC236}">
                <a16:creationId xmlns:a16="http://schemas.microsoft.com/office/drawing/2014/main" id="{700AFF40-4C5F-4253-9E88-5EA5B28B370E}"/>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6</a:t>
            </a:r>
          </a:p>
        </p:txBody>
      </p:sp>
      <p:pic>
        <p:nvPicPr>
          <p:cNvPr id="9" name="Graphic 8" descr="Chat">
            <a:extLst>
              <a:ext uri="{FF2B5EF4-FFF2-40B4-BE49-F238E27FC236}">
                <a16:creationId xmlns:a16="http://schemas.microsoft.com/office/drawing/2014/main" id="{5561B4E2-EC74-4843-9E2C-899FA5171D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385104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9779"/>
            <a:ext cx="3505200" cy="228600"/>
          </a:xfrm>
        </p:spPr>
        <p:txBody>
          <a:bodyPr/>
          <a:lstStyle/>
          <a:p>
            <a:r>
              <a:rPr lang="en-US"/>
              <a:t>Recommendation 1: Trust </a:t>
            </a:r>
          </a:p>
        </p:txBody>
      </p:sp>
      <p:sp>
        <p:nvSpPr>
          <p:cNvPr id="5" name="Title 4"/>
          <p:cNvSpPr>
            <a:spLocks noGrp="1"/>
          </p:cNvSpPr>
          <p:nvPr>
            <p:ph type="title"/>
          </p:nvPr>
        </p:nvSpPr>
        <p:spPr>
          <a:xfrm>
            <a:off x="381003" y="594507"/>
            <a:ext cx="7658100" cy="400051"/>
          </a:xfrm>
        </p:spPr>
        <p:txBody>
          <a:bodyPr/>
          <a:lstStyle/>
          <a:p>
            <a:r>
              <a:rPr lang="en-US">
                <a:solidFill>
                  <a:srgbClr val="FFFFFF"/>
                </a:solidFill>
              </a:rPr>
              <a:t>Critical Role of Ethics and Professional Judgment – </a:t>
            </a:r>
            <a:r>
              <a:rPr lang="en-US" sz="2000">
                <a:solidFill>
                  <a:srgbClr val="FFFFFF"/>
                </a:solidFill>
              </a:rPr>
              <a:t>Promoting ethical behavior </a:t>
            </a:r>
            <a:endParaRPr lang="en-US" sz="2000"/>
          </a:p>
        </p:txBody>
      </p:sp>
      <p:sp>
        <p:nvSpPr>
          <p:cNvPr id="2" name="Rectangle 1">
            <a:extLst>
              <a:ext uri="{FF2B5EF4-FFF2-40B4-BE49-F238E27FC236}">
                <a16:creationId xmlns:a16="http://schemas.microsoft.com/office/drawing/2014/main" id="{73232075-EC13-4963-BBC9-0EE03736BE87}"/>
              </a:ext>
            </a:extLst>
          </p:cNvPr>
          <p:cNvSpPr/>
          <p:nvPr/>
        </p:nvSpPr>
        <p:spPr>
          <a:xfrm>
            <a:off x="165099" y="1247120"/>
            <a:ext cx="8324520" cy="1831271"/>
          </a:xfrm>
          <a:prstGeom prst="rect">
            <a:avLst/>
          </a:prstGeom>
        </p:spPr>
        <p:txBody>
          <a:bodyPr wrap="square">
            <a:spAutoFit/>
          </a:bodyPr>
          <a:lstStyle/>
          <a:p>
            <a:pPr>
              <a:spcBef>
                <a:spcPts val="600"/>
              </a:spcBef>
            </a:pPr>
            <a:r>
              <a:rPr lang="en-US" sz="1800" b="1"/>
              <a:t>Recap of TWG findings</a:t>
            </a:r>
            <a:r>
              <a:rPr lang="en-US" sz="1800"/>
              <a:t>: </a:t>
            </a:r>
          </a:p>
          <a:p>
            <a:pPr marL="342891" indent="-342891">
              <a:spcBef>
                <a:spcPts val="600"/>
              </a:spcBef>
              <a:buFont typeface="Arial" panose="020B0604020202020204" pitchFamily="34" charset="0"/>
              <a:buChar char="•"/>
            </a:pPr>
            <a:r>
              <a:rPr lang="en-US" sz="1600"/>
              <a:t>Whilst PAOs should actively promote the profession and its members’ ability to create trust, individual PAs could also have a broader role to promote ethical behavior</a:t>
            </a:r>
          </a:p>
          <a:p>
            <a:pPr marL="342891" indent="-342891">
              <a:spcBef>
                <a:spcPts val="600"/>
              </a:spcBef>
              <a:buFont typeface="Arial" panose="020B0604020202020204" pitchFamily="34" charset="0"/>
              <a:buChar char="•"/>
            </a:pPr>
            <a:r>
              <a:rPr lang="en-US" sz="1600"/>
              <a:t>Such a role should be highlighted in the Code in addition to what is already in Part 2 and the proposed changes under the Role and Mindset ED at that time</a:t>
            </a:r>
          </a:p>
          <a:p>
            <a:pPr marL="342891" indent="-342891">
              <a:spcBef>
                <a:spcPts val="600"/>
              </a:spcBef>
              <a:buFont typeface="Arial" panose="020B0604020202020204" pitchFamily="34" charset="0"/>
              <a:buChar char="•"/>
            </a:pPr>
            <a:r>
              <a:rPr lang="en-US" sz="1600"/>
              <a:t>No additional Code changes re: professional judgment</a:t>
            </a:r>
          </a:p>
        </p:txBody>
      </p:sp>
      <p:sp>
        <p:nvSpPr>
          <p:cNvPr id="8" name="Rectangle 7">
            <a:extLst>
              <a:ext uri="{FF2B5EF4-FFF2-40B4-BE49-F238E27FC236}">
                <a16:creationId xmlns:a16="http://schemas.microsoft.com/office/drawing/2014/main" id="{61B012CD-3758-472D-BA50-F28F97F020DD}"/>
              </a:ext>
            </a:extLst>
          </p:cNvPr>
          <p:cNvSpPr/>
          <p:nvPr/>
        </p:nvSpPr>
        <p:spPr bwMode="auto">
          <a:xfrm>
            <a:off x="266701" y="3429001"/>
            <a:ext cx="6184899" cy="97378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latin typeface="Arial" panose="020B0604020202020204" pitchFamily="34" charset="0"/>
                <a:ea typeface="Calibri" panose="020F0502020204030204" pitchFamily="34" charset="0"/>
              </a:rPr>
              <a:t>Consider adding new application material in Part 1 of the Code to more clearly highlight a broader societal role for PAs in promoting ethical behavior as a critical, consistent foundation for businesses, firms and other organizations, particularly when developing and using technology.</a:t>
            </a:r>
            <a:endParaRPr lang="en-US" sz="1400">
              <a:latin typeface="Arial"/>
              <a:ea typeface="ヒラギノ角ゴ Pro W3"/>
            </a:endParaRPr>
          </a:p>
        </p:txBody>
      </p:sp>
      <p:sp>
        <p:nvSpPr>
          <p:cNvPr id="9" name="Rectangle 8">
            <a:extLst>
              <a:ext uri="{FF2B5EF4-FFF2-40B4-BE49-F238E27FC236}">
                <a16:creationId xmlns:a16="http://schemas.microsoft.com/office/drawing/2014/main" id="{9297DC02-3615-4C55-8F3A-36CB6E252FEA}"/>
              </a:ext>
            </a:extLst>
          </p:cNvPr>
          <p:cNvSpPr/>
          <p:nvPr/>
        </p:nvSpPr>
        <p:spPr bwMode="auto">
          <a:xfrm>
            <a:off x="266701" y="3078390"/>
            <a:ext cx="2451099" cy="350611"/>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a:solidFill>
                  <a:schemeClr val="bg1"/>
                </a:solidFill>
                <a:latin typeface="Arial"/>
                <a:ea typeface="ヒラギノ角ゴ Pro W3"/>
                <a:cs typeface="ヒラギノ角ゴ Pro W3" charset="-128"/>
              </a:rPr>
              <a:t>Recommendation 1</a:t>
            </a:r>
          </a:p>
        </p:txBody>
      </p:sp>
      <p:pic>
        <p:nvPicPr>
          <p:cNvPr id="13" name="Picture 12">
            <a:extLst>
              <a:ext uri="{FF2B5EF4-FFF2-40B4-BE49-F238E27FC236}">
                <a16:creationId xmlns:a16="http://schemas.microsoft.com/office/drawing/2014/main" id="{538E6B82-6BFB-441B-8287-23CD847ADD68}"/>
              </a:ext>
            </a:extLst>
          </p:cNvPr>
          <p:cNvPicPr>
            <a:picLocks noChangeAspect="1"/>
          </p:cNvPicPr>
          <p:nvPr/>
        </p:nvPicPr>
        <p:blipFill>
          <a:blip r:embed="rId3"/>
          <a:stretch>
            <a:fillRect/>
          </a:stretch>
        </p:blipFill>
        <p:spPr>
          <a:xfrm>
            <a:off x="6934203" y="2848476"/>
            <a:ext cx="1739900" cy="1554311"/>
          </a:xfrm>
          <a:prstGeom prst="rect">
            <a:avLst/>
          </a:prstGeom>
        </p:spPr>
      </p:pic>
      <p:sp>
        <p:nvSpPr>
          <p:cNvPr id="10" name="TextBox 9">
            <a:extLst>
              <a:ext uri="{FF2B5EF4-FFF2-40B4-BE49-F238E27FC236}">
                <a16:creationId xmlns:a16="http://schemas.microsoft.com/office/drawing/2014/main" id="{603340E8-2AE7-A143-A244-C97B61DE58F6}"/>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1</a:t>
            </a:r>
          </a:p>
        </p:txBody>
      </p:sp>
    </p:spTree>
    <p:extLst>
      <p:ext uri="{BB962C8B-B14F-4D97-AF65-F5344CB8AC3E}">
        <p14:creationId xmlns:p14="http://schemas.microsoft.com/office/powerpoint/2010/main" val="62011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3" y="449659"/>
            <a:ext cx="7658100" cy="400051"/>
          </a:xfrm>
        </p:spPr>
        <p:txBody>
          <a:bodyPr/>
          <a:lstStyle/>
          <a:p>
            <a:r>
              <a:rPr lang="en-US">
                <a:solidFill>
                  <a:srgbClr val="FFFFFF"/>
                </a:solidFill>
              </a:rPr>
              <a:t>Critical Role of Ethics and Professional Judgment</a:t>
            </a:r>
            <a:endParaRPr lang="en-US" sz="2000"/>
          </a:p>
        </p:txBody>
      </p:sp>
      <p:sp>
        <p:nvSpPr>
          <p:cNvPr id="10" name="TextBox 9">
            <a:extLst>
              <a:ext uri="{FF2B5EF4-FFF2-40B4-BE49-F238E27FC236}">
                <a16:creationId xmlns:a16="http://schemas.microsoft.com/office/drawing/2014/main" id="{603340E8-2AE7-A143-A244-C97B61DE58F6}"/>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1</a:t>
            </a:r>
          </a:p>
        </p:txBody>
      </p:sp>
      <p:sp>
        <p:nvSpPr>
          <p:cNvPr id="11" name="Subtitle 2">
            <a:extLst>
              <a:ext uri="{FF2B5EF4-FFF2-40B4-BE49-F238E27FC236}">
                <a16:creationId xmlns:a16="http://schemas.microsoft.com/office/drawing/2014/main" id="{16B96ECF-0A83-9946-AAC2-1FFFB4C27950}"/>
              </a:ext>
            </a:extLst>
          </p:cNvPr>
          <p:cNvSpPr>
            <a:spLocks noGrp="1"/>
          </p:cNvSpPr>
          <p:nvPr>
            <p:ph type="subTitle" idx="10"/>
          </p:nvPr>
        </p:nvSpPr>
        <p:spPr>
          <a:xfrm>
            <a:off x="381000" y="57150"/>
            <a:ext cx="4363016" cy="228600"/>
          </a:xfrm>
        </p:spPr>
        <p:txBody>
          <a:bodyPr/>
          <a:lstStyle/>
          <a:p>
            <a:r>
              <a:rPr lang="en-US"/>
              <a:t>Recommendation 1: Trust </a:t>
            </a:r>
          </a:p>
        </p:txBody>
      </p:sp>
      <p:sp>
        <p:nvSpPr>
          <p:cNvPr id="6" name="TextBox 5">
            <a:extLst>
              <a:ext uri="{FF2B5EF4-FFF2-40B4-BE49-F238E27FC236}">
                <a16:creationId xmlns:a16="http://schemas.microsoft.com/office/drawing/2014/main" id="{22F935B4-C18B-4BD2-AE93-D6E03DC04123}"/>
              </a:ext>
            </a:extLst>
          </p:cNvPr>
          <p:cNvSpPr txBox="1"/>
          <p:nvPr/>
        </p:nvSpPr>
        <p:spPr>
          <a:xfrm>
            <a:off x="354169" y="1398754"/>
            <a:ext cx="8653142" cy="3016210"/>
          </a:xfrm>
          <a:prstGeom prst="rect">
            <a:avLst/>
          </a:prstGeom>
          <a:noFill/>
        </p:spPr>
        <p:txBody>
          <a:bodyPr wrap="square" lIns="91440" tIns="45720" rIns="91440" bIns="45720" rtlCol="0" anchor="t">
            <a:spAutoFit/>
          </a:bodyPr>
          <a:lstStyle/>
          <a:p>
            <a:pPr>
              <a:spcBef>
                <a:spcPts val="600"/>
              </a:spcBef>
            </a:pPr>
            <a:r>
              <a:rPr lang="en-US" sz="2000" b="1" dirty="0">
                <a:solidFill>
                  <a:schemeClr val="accent1"/>
                </a:solidFill>
                <a:latin typeface="Arial"/>
                <a:ea typeface="ヒラギノ角ゴ Pro W3"/>
              </a:rPr>
              <a:t>Task Force is exploring</a:t>
            </a:r>
          </a:p>
          <a:p>
            <a:pPr marL="342265" indent="-342265">
              <a:spcBef>
                <a:spcPts val="600"/>
              </a:spcBef>
              <a:buFont typeface="Arial" panose="020B0604020202020204" pitchFamily="34" charset="0"/>
              <a:buChar char="•"/>
            </a:pPr>
            <a:r>
              <a:rPr lang="en-US" sz="2000" dirty="0">
                <a:latin typeface="Arial"/>
                <a:ea typeface="ヒラギノ角ゴ Pro W3"/>
              </a:rPr>
              <a:t>Need for a direct reference to tech in introductory section of Code?</a:t>
            </a:r>
          </a:p>
          <a:p>
            <a:pPr marL="342265" indent="-342265">
              <a:spcBef>
                <a:spcPts val="600"/>
              </a:spcBef>
              <a:buFont typeface="Arial" panose="020B0604020202020204" pitchFamily="34" charset="0"/>
              <a:buChar char="•"/>
            </a:pPr>
            <a:r>
              <a:rPr lang="en-US" sz="2000" dirty="0">
                <a:latin typeface="Arial"/>
                <a:ea typeface="ヒラギノ角ゴ Pro W3"/>
              </a:rPr>
              <a:t>Add AM in Section 120 in relation to building trust specific to tech</a:t>
            </a:r>
          </a:p>
          <a:p>
            <a:pPr>
              <a:spcBef>
                <a:spcPts val="600"/>
              </a:spcBef>
            </a:pPr>
            <a:r>
              <a:rPr lang="en-US" sz="1800" dirty="0">
                <a:effectLst/>
                <a:latin typeface="Arial"/>
                <a:ea typeface="Arial" panose="020B0604020202020204" pitchFamily="34" charset="0"/>
              </a:rPr>
              <a:t>“</a:t>
            </a:r>
            <a:r>
              <a:rPr lang="en-US" sz="1800" u="sng" dirty="0">
                <a:effectLst/>
                <a:latin typeface="Arial"/>
                <a:ea typeface="Arial" panose="020B0604020202020204" pitchFamily="34" charset="0"/>
              </a:rPr>
              <a:t>Increasingly the role of the accountant, whether in business or in practice, involves the use of technology, either directly or in relation to outputs from technology driven processes. Promoting ethical behavior as a critical, consistent foundation for organizations is particularly relevant when developing and using technology given its potential impact.”</a:t>
            </a:r>
            <a:endParaRPr lang="en-US" sz="2000" dirty="0">
              <a:latin typeface="Arial"/>
            </a:endParaRPr>
          </a:p>
          <a:p>
            <a:pPr marL="342265" indent="-342265">
              <a:spcBef>
                <a:spcPts val="600"/>
              </a:spcBef>
              <a:buFont typeface="Arial" panose="020B0604020202020204" pitchFamily="34" charset="0"/>
              <a:buChar char="•"/>
            </a:pPr>
            <a:r>
              <a:rPr lang="en-US" sz="2000" dirty="0">
                <a:latin typeface="Arial"/>
                <a:ea typeface="ヒラギノ角ゴ Pro W3"/>
              </a:rPr>
              <a:t>That these matters also be addressed through non-authoritative material</a:t>
            </a:r>
          </a:p>
        </p:txBody>
      </p:sp>
      <p:pic>
        <p:nvPicPr>
          <p:cNvPr id="2" name="Graphic 1" descr="Chat">
            <a:extLst>
              <a:ext uri="{FF2B5EF4-FFF2-40B4-BE49-F238E27FC236}">
                <a16:creationId xmlns:a16="http://schemas.microsoft.com/office/drawing/2014/main" id="{A2CA8728-D90F-48D9-AE4D-B974E4994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57551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38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4" y="461930"/>
            <a:ext cx="7703745" cy="400051"/>
          </a:xfrm>
        </p:spPr>
        <p:txBody>
          <a:bodyPr/>
          <a:lstStyle/>
          <a:p>
            <a:r>
              <a:rPr lang="en-US">
                <a:solidFill>
                  <a:srgbClr val="FFFFFF"/>
                </a:solidFill>
              </a:rPr>
              <a:t>Phase 1 Report and Project Plan Recommendations </a:t>
            </a:r>
            <a:endParaRPr lang="en-US"/>
          </a:p>
        </p:txBody>
      </p:sp>
      <p:sp>
        <p:nvSpPr>
          <p:cNvPr id="22" name="Freeform: Shape 21">
            <a:extLst>
              <a:ext uri="{FF2B5EF4-FFF2-40B4-BE49-F238E27FC236}">
                <a16:creationId xmlns:a16="http://schemas.microsoft.com/office/drawing/2014/main" id="{D603D4C7-B9FE-4B5C-A362-A84F6E7E7B60}"/>
              </a:ext>
            </a:extLst>
          </p:cNvPr>
          <p:cNvSpPr/>
          <p:nvPr/>
        </p:nvSpPr>
        <p:spPr>
          <a:xfrm>
            <a:off x="127995" y="2609464"/>
            <a:ext cx="1126800" cy="1843487"/>
          </a:xfrm>
          <a:custGeom>
            <a:avLst/>
            <a:gdLst>
              <a:gd name="connsiteX0" fmla="*/ 0 w 944339"/>
              <a:gd name="connsiteY0" fmla="*/ 94434 h 1843486"/>
              <a:gd name="connsiteX1" fmla="*/ 94434 w 944339"/>
              <a:gd name="connsiteY1" fmla="*/ 0 h 1843486"/>
              <a:gd name="connsiteX2" fmla="*/ 849905 w 944339"/>
              <a:gd name="connsiteY2" fmla="*/ 0 h 1843486"/>
              <a:gd name="connsiteX3" fmla="*/ 944339 w 944339"/>
              <a:gd name="connsiteY3" fmla="*/ 94434 h 1843486"/>
              <a:gd name="connsiteX4" fmla="*/ 944339 w 944339"/>
              <a:gd name="connsiteY4" fmla="*/ 1749052 h 1843486"/>
              <a:gd name="connsiteX5" fmla="*/ 849905 w 944339"/>
              <a:gd name="connsiteY5" fmla="*/ 1843486 h 1843486"/>
              <a:gd name="connsiteX6" fmla="*/ 94434 w 944339"/>
              <a:gd name="connsiteY6" fmla="*/ 1843486 h 1843486"/>
              <a:gd name="connsiteX7" fmla="*/ 0 w 944339"/>
              <a:gd name="connsiteY7" fmla="*/ 1749052 h 1843486"/>
              <a:gd name="connsiteX8" fmla="*/ 0 w 944339"/>
              <a:gd name="connsiteY8" fmla="*/ 94434 h 184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339" h="1843486">
                <a:moveTo>
                  <a:pt x="0" y="94434"/>
                </a:moveTo>
                <a:cubicBezTo>
                  <a:pt x="0" y="42280"/>
                  <a:pt x="42280" y="0"/>
                  <a:pt x="94434" y="0"/>
                </a:cubicBezTo>
                <a:lnTo>
                  <a:pt x="849905" y="0"/>
                </a:lnTo>
                <a:cubicBezTo>
                  <a:pt x="902059" y="0"/>
                  <a:pt x="944339" y="42280"/>
                  <a:pt x="944339" y="94434"/>
                </a:cubicBezTo>
                <a:lnTo>
                  <a:pt x="944339" y="1749052"/>
                </a:lnTo>
                <a:cubicBezTo>
                  <a:pt x="944339" y="1801206"/>
                  <a:pt x="902059" y="1843486"/>
                  <a:pt x="849905" y="1843486"/>
                </a:cubicBezTo>
                <a:lnTo>
                  <a:pt x="94434" y="1843486"/>
                </a:lnTo>
                <a:cubicBezTo>
                  <a:pt x="42280" y="1843486"/>
                  <a:pt x="0" y="1801206"/>
                  <a:pt x="0" y="1749052"/>
                </a:cubicBezTo>
                <a:lnTo>
                  <a:pt x="0" y="94434"/>
                </a:lnTo>
                <a:close/>
              </a:path>
            </a:pathLst>
          </a:custGeom>
          <a:solidFill>
            <a:srgbClr val="808080">
              <a:lumMod val="20000"/>
              <a:lumOff val="80000"/>
            </a:srgbClr>
          </a:solidFill>
          <a:ln w="25400" cap="flat" cmpd="sng" algn="ctr">
            <a:solidFill>
              <a:srgbClr val="005BAA">
                <a:shade val="80000"/>
                <a:hueOff val="0"/>
                <a:satOff val="0"/>
                <a:lumOff val="0"/>
                <a:alphaOff val="0"/>
              </a:srgbClr>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999" tIns="80999" rIns="80999" bIns="80999" numCol="1" spcCol="1270" anchor="ctr" anchorCtr="0">
            <a:noAutofit/>
          </a:bodyPr>
          <a:lstStyle/>
          <a:p>
            <a:pPr algn="ctr" defTabSz="622284">
              <a:lnSpc>
                <a:spcPct val="90000"/>
              </a:lnSpc>
              <a:spcAft>
                <a:spcPct val="35000"/>
              </a:spcAft>
            </a:pPr>
            <a:r>
              <a:rPr lang="en-US" sz="1200" b="1">
                <a:solidFill>
                  <a:srgbClr val="000000">
                    <a:hueOff val="0"/>
                    <a:satOff val="0"/>
                    <a:lumOff val="0"/>
                    <a:alphaOff val="0"/>
                  </a:srgbClr>
                </a:solidFill>
                <a:latin typeface="Arial"/>
              </a:rPr>
              <a:t>Critical role of ethics and PJ</a:t>
            </a:r>
          </a:p>
        </p:txBody>
      </p:sp>
      <p:sp>
        <p:nvSpPr>
          <p:cNvPr id="23" name="Freeform: Shape 22">
            <a:extLst>
              <a:ext uri="{FF2B5EF4-FFF2-40B4-BE49-F238E27FC236}">
                <a16:creationId xmlns:a16="http://schemas.microsoft.com/office/drawing/2014/main" id="{634F9808-6CBE-4093-97C8-58431FC32568}"/>
              </a:ext>
            </a:extLst>
          </p:cNvPr>
          <p:cNvSpPr/>
          <p:nvPr/>
        </p:nvSpPr>
        <p:spPr>
          <a:xfrm>
            <a:off x="1430144" y="2618431"/>
            <a:ext cx="1126800" cy="1843487"/>
          </a:xfrm>
          <a:custGeom>
            <a:avLst/>
            <a:gdLst>
              <a:gd name="connsiteX0" fmla="*/ 0 w 898057"/>
              <a:gd name="connsiteY0" fmla="*/ 89806 h 1843486"/>
              <a:gd name="connsiteX1" fmla="*/ 89806 w 898057"/>
              <a:gd name="connsiteY1" fmla="*/ 0 h 1843486"/>
              <a:gd name="connsiteX2" fmla="*/ 808251 w 898057"/>
              <a:gd name="connsiteY2" fmla="*/ 0 h 1843486"/>
              <a:gd name="connsiteX3" fmla="*/ 898057 w 898057"/>
              <a:gd name="connsiteY3" fmla="*/ 89806 h 1843486"/>
              <a:gd name="connsiteX4" fmla="*/ 898057 w 898057"/>
              <a:gd name="connsiteY4" fmla="*/ 1753680 h 1843486"/>
              <a:gd name="connsiteX5" fmla="*/ 808251 w 898057"/>
              <a:gd name="connsiteY5" fmla="*/ 1843486 h 1843486"/>
              <a:gd name="connsiteX6" fmla="*/ 89806 w 898057"/>
              <a:gd name="connsiteY6" fmla="*/ 1843486 h 1843486"/>
              <a:gd name="connsiteX7" fmla="*/ 0 w 898057"/>
              <a:gd name="connsiteY7" fmla="*/ 1753680 h 1843486"/>
              <a:gd name="connsiteX8" fmla="*/ 0 w 898057"/>
              <a:gd name="connsiteY8" fmla="*/ 89806 h 184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057" h="1843486">
                <a:moveTo>
                  <a:pt x="0" y="89806"/>
                </a:moveTo>
                <a:cubicBezTo>
                  <a:pt x="0" y="40208"/>
                  <a:pt x="40208" y="0"/>
                  <a:pt x="89806" y="0"/>
                </a:cubicBezTo>
                <a:lnTo>
                  <a:pt x="808251" y="0"/>
                </a:lnTo>
                <a:cubicBezTo>
                  <a:pt x="857849" y="0"/>
                  <a:pt x="898057" y="40208"/>
                  <a:pt x="898057" y="89806"/>
                </a:cubicBezTo>
                <a:lnTo>
                  <a:pt x="898057" y="1753680"/>
                </a:lnTo>
                <a:cubicBezTo>
                  <a:pt x="898057" y="1803278"/>
                  <a:pt x="857849" y="1843486"/>
                  <a:pt x="808251" y="1843486"/>
                </a:cubicBezTo>
                <a:lnTo>
                  <a:pt x="89806" y="1843486"/>
                </a:lnTo>
                <a:cubicBezTo>
                  <a:pt x="40208" y="1843486"/>
                  <a:pt x="0" y="1803278"/>
                  <a:pt x="0" y="1753680"/>
                </a:cubicBezTo>
                <a:lnTo>
                  <a:pt x="0" y="89806"/>
                </a:lnTo>
                <a:close/>
              </a:path>
            </a:pathLst>
          </a:custGeom>
          <a:solidFill>
            <a:srgbClr val="808080">
              <a:lumMod val="20000"/>
              <a:lumOff val="80000"/>
            </a:srgbClr>
          </a:solidFill>
          <a:ln w="25400" cap="flat" cmpd="sng" algn="ctr">
            <a:solidFill>
              <a:schemeClr val="accent1"/>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9643" tIns="79643" rIns="79643" bIns="79643" numCol="1" spcCol="1270" anchor="ctr" anchorCtr="0">
            <a:noAutofit/>
          </a:bodyPr>
          <a:lstStyle/>
          <a:p>
            <a:pPr algn="ctr" defTabSz="622284">
              <a:lnSpc>
                <a:spcPct val="90000"/>
              </a:lnSpc>
              <a:spcAft>
                <a:spcPct val="35000"/>
              </a:spcAft>
            </a:pPr>
            <a:r>
              <a:rPr lang="en-US" sz="1200" b="1">
                <a:solidFill>
                  <a:srgbClr val="000000">
                    <a:hueOff val="0"/>
                    <a:satOff val="0"/>
                    <a:lumOff val="0"/>
                    <a:alphaOff val="0"/>
                  </a:srgbClr>
                </a:solidFill>
                <a:latin typeface="Arial"/>
              </a:rPr>
              <a:t>Complexity of the professional environment</a:t>
            </a:r>
          </a:p>
        </p:txBody>
      </p:sp>
      <p:sp>
        <p:nvSpPr>
          <p:cNvPr id="24" name="Freeform: Shape 23">
            <a:extLst>
              <a:ext uri="{FF2B5EF4-FFF2-40B4-BE49-F238E27FC236}">
                <a16:creationId xmlns:a16="http://schemas.microsoft.com/office/drawing/2014/main" id="{D21F426E-756E-4782-A329-DA8015BE4D81}"/>
              </a:ext>
            </a:extLst>
          </p:cNvPr>
          <p:cNvSpPr/>
          <p:nvPr/>
        </p:nvSpPr>
        <p:spPr>
          <a:xfrm>
            <a:off x="2732293" y="2636365"/>
            <a:ext cx="1126800" cy="1843487"/>
          </a:xfrm>
          <a:custGeom>
            <a:avLst/>
            <a:gdLst>
              <a:gd name="connsiteX0" fmla="*/ 0 w 738938"/>
              <a:gd name="connsiteY0" fmla="*/ 73894 h 1843486"/>
              <a:gd name="connsiteX1" fmla="*/ 73894 w 738938"/>
              <a:gd name="connsiteY1" fmla="*/ 0 h 1843486"/>
              <a:gd name="connsiteX2" fmla="*/ 665044 w 738938"/>
              <a:gd name="connsiteY2" fmla="*/ 0 h 1843486"/>
              <a:gd name="connsiteX3" fmla="*/ 738938 w 738938"/>
              <a:gd name="connsiteY3" fmla="*/ 73894 h 1843486"/>
              <a:gd name="connsiteX4" fmla="*/ 738938 w 738938"/>
              <a:gd name="connsiteY4" fmla="*/ 1769592 h 1843486"/>
              <a:gd name="connsiteX5" fmla="*/ 665044 w 738938"/>
              <a:gd name="connsiteY5" fmla="*/ 1843486 h 1843486"/>
              <a:gd name="connsiteX6" fmla="*/ 73894 w 738938"/>
              <a:gd name="connsiteY6" fmla="*/ 1843486 h 1843486"/>
              <a:gd name="connsiteX7" fmla="*/ 0 w 738938"/>
              <a:gd name="connsiteY7" fmla="*/ 1769592 h 1843486"/>
              <a:gd name="connsiteX8" fmla="*/ 0 w 738938"/>
              <a:gd name="connsiteY8" fmla="*/ 73894 h 184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938" h="1843486">
                <a:moveTo>
                  <a:pt x="0" y="73894"/>
                </a:moveTo>
                <a:cubicBezTo>
                  <a:pt x="0" y="33083"/>
                  <a:pt x="33083" y="0"/>
                  <a:pt x="73894" y="0"/>
                </a:cubicBezTo>
                <a:lnTo>
                  <a:pt x="665044" y="0"/>
                </a:lnTo>
                <a:cubicBezTo>
                  <a:pt x="705855" y="0"/>
                  <a:pt x="738938" y="33083"/>
                  <a:pt x="738938" y="73894"/>
                </a:cubicBezTo>
                <a:lnTo>
                  <a:pt x="738938" y="1769592"/>
                </a:lnTo>
                <a:cubicBezTo>
                  <a:pt x="738938" y="1810403"/>
                  <a:pt x="705855" y="1843486"/>
                  <a:pt x="665044" y="1843486"/>
                </a:cubicBezTo>
                <a:lnTo>
                  <a:pt x="73894" y="1843486"/>
                </a:lnTo>
                <a:cubicBezTo>
                  <a:pt x="33083" y="1843486"/>
                  <a:pt x="0" y="1810403"/>
                  <a:pt x="0" y="1769592"/>
                </a:cubicBezTo>
                <a:lnTo>
                  <a:pt x="0" y="73894"/>
                </a:lnTo>
                <a:close/>
              </a:path>
            </a:pathLst>
          </a:custGeom>
          <a:solidFill>
            <a:srgbClr val="808080">
              <a:lumMod val="20000"/>
              <a:lumOff val="80000"/>
            </a:srgbClr>
          </a:solidFill>
          <a:ln w="25400" cap="flat" cmpd="sng" algn="ctr">
            <a:solidFill>
              <a:srgbClr val="005BAA">
                <a:shade val="80000"/>
                <a:hueOff val="0"/>
                <a:satOff val="0"/>
                <a:lumOff val="0"/>
                <a:alphaOff val="0"/>
              </a:srgbClr>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983" tIns="74983" rIns="74983" bIns="74983" numCol="1" spcCol="1270" anchor="ctr" anchorCtr="0">
            <a:noAutofit/>
          </a:bodyPr>
          <a:lstStyle/>
          <a:p>
            <a:pPr algn="ctr" defTabSz="622284">
              <a:lnSpc>
                <a:spcPct val="90000"/>
              </a:lnSpc>
              <a:spcAft>
                <a:spcPct val="35000"/>
              </a:spcAft>
            </a:pPr>
            <a:r>
              <a:rPr lang="en-US" sz="1100" b="1">
                <a:solidFill>
                  <a:srgbClr val="000000">
                    <a:hueOff val="0"/>
                    <a:satOff val="0"/>
                    <a:lumOff val="0"/>
                    <a:alphaOff val="0"/>
                  </a:srgbClr>
                </a:solidFill>
                <a:latin typeface="Arial"/>
              </a:rPr>
              <a:t>Transparency</a:t>
            </a:r>
          </a:p>
        </p:txBody>
      </p:sp>
      <p:sp>
        <p:nvSpPr>
          <p:cNvPr id="25" name="Freeform: Shape 24">
            <a:extLst>
              <a:ext uri="{FF2B5EF4-FFF2-40B4-BE49-F238E27FC236}">
                <a16:creationId xmlns:a16="http://schemas.microsoft.com/office/drawing/2014/main" id="{F19A4923-BA47-4934-A01F-122D16043BB6}"/>
              </a:ext>
            </a:extLst>
          </p:cNvPr>
          <p:cNvSpPr/>
          <p:nvPr/>
        </p:nvSpPr>
        <p:spPr>
          <a:xfrm>
            <a:off x="4057801" y="2632307"/>
            <a:ext cx="1126800" cy="1843487"/>
          </a:xfrm>
          <a:custGeom>
            <a:avLst/>
            <a:gdLst>
              <a:gd name="connsiteX0" fmla="*/ 0 w 848527"/>
              <a:gd name="connsiteY0" fmla="*/ 84853 h 1843486"/>
              <a:gd name="connsiteX1" fmla="*/ 84853 w 848527"/>
              <a:gd name="connsiteY1" fmla="*/ 0 h 1843486"/>
              <a:gd name="connsiteX2" fmla="*/ 763674 w 848527"/>
              <a:gd name="connsiteY2" fmla="*/ 0 h 1843486"/>
              <a:gd name="connsiteX3" fmla="*/ 848527 w 848527"/>
              <a:gd name="connsiteY3" fmla="*/ 84853 h 1843486"/>
              <a:gd name="connsiteX4" fmla="*/ 848527 w 848527"/>
              <a:gd name="connsiteY4" fmla="*/ 1758633 h 1843486"/>
              <a:gd name="connsiteX5" fmla="*/ 763674 w 848527"/>
              <a:gd name="connsiteY5" fmla="*/ 1843486 h 1843486"/>
              <a:gd name="connsiteX6" fmla="*/ 84853 w 848527"/>
              <a:gd name="connsiteY6" fmla="*/ 1843486 h 1843486"/>
              <a:gd name="connsiteX7" fmla="*/ 0 w 848527"/>
              <a:gd name="connsiteY7" fmla="*/ 1758633 h 1843486"/>
              <a:gd name="connsiteX8" fmla="*/ 0 w 848527"/>
              <a:gd name="connsiteY8" fmla="*/ 84853 h 184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527" h="1843486">
                <a:moveTo>
                  <a:pt x="0" y="84853"/>
                </a:moveTo>
                <a:cubicBezTo>
                  <a:pt x="0" y="37990"/>
                  <a:pt x="37990" y="0"/>
                  <a:pt x="84853" y="0"/>
                </a:cubicBezTo>
                <a:lnTo>
                  <a:pt x="763674" y="0"/>
                </a:lnTo>
                <a:cubicBezTo>
                  <a:pt x="810537" y="0"/>
                  <a:pt x="848527" y="37990"/>
                  <a:pt x="848527" y="84853"/>
                </a:cubicBezTo>
                <a:lnTo>
                  <a:pt x="848527" y="1758633"/>
                </a:lnTo>
                <a:cubicBezTo>
                  <a:pt x="848527" y="1805496"/>
                  <a:pt x="810537" y="1843486"/>
                  <a:pt x="763674" y="1843486"/>
                </a:cubicBezTo>
                <a:lnTo>
                  <a:pt x="84853" y="1843486"/>
                </a:lnTo>
                <a:cubicBezTo>
                  <a:pt x="37990" y="1843486"/>
                  <a:pt x="0" y="1805496"/>
                  <a:pt x="0" y="1758633"/>
                </a:cubicBezTo>
                <a:lnTo>
                  <a:pt x="0" y="84853"/>
                </a:lnTo>
                <a:close/>
              </a:path>
            </a:pathLst>
          </a:custGeom>
          <a:solidFill>
            <a:srgbClr val="808080">
              <a:lumMod val="20000"/>
              <a:lumOff val="80000"/>
            </a:srgbClr>
          </a:solidFill>
          <a:ln w="25400" cap="flat" cmpd="sng" algn="ctr">
            <a:solidFill>
              <a:srgbClr val="005BAA">
                <a:shade val="80000"/>
                <a:hueOff val="0"/>
                <a:satOff val="0"/>
                <a:lumOff val="0"/>
                <a:alphaOff val="0"/>
              </a:srgbClr>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8193" tIns="78193" rIns="78193" bIns="78193" numCol="1" spcCol="1270" anchor="ctr" anchorCtr="0">
            <a:noAutofit/>
          </a:bodyPr>
          <a:lstStyle/>
          <a:p>
            <a:pPr algn="ctr" defTabSz="622284">
              <a:lnSpc>
                <a:spcPct val="90000"/>
              </a:lnSpc>
              <a:spcAft>
                <a:spcPct val="35000"/>
              </a:spcAft>
            </a:pPr>
            <a:r>
              <a:rPr lang="en-US" sz="1100" b="1">
                <a:solidFill>
                  <a:srgbClr val="000000">
                    <a:hueOff val="0"/>
                    <a:satOff val="0"/>
                    <a:lumOff val="0"/>
                    <a:alphaOff val="0"/>
                  </a:srgbClr>
                </a:solidFill>
                <a:latin typeface="Arial"/>
              </a:rPr>
              <a:t>Accountability </a:t>
            </a:r>
          </a:p>
        </p:txBody>
      </p:sp>
      <p:sp>
        <p:nvSpPr>
          <p:cNvPr id="26" name="Freeform: Shape 25">
            <a:extLst>
              <a:ext uri="{FF2B5EF4-FFF2-40B4-BE49-F238E27FC236}">
                <a16:creationId xmlns:a16="http://schemas.microsoft.com/office/drawing/2014/main" id="{1831BBED-A36E-4B7B-8798-56A3E33AAC11}"/>
              </a:ext>
            </a:extLst>
          </p:cNvPr>
          <p:cNvSpPr/>
          <p:nvPr/>
        </p:nvSpPr>
        <p:spPr>
          <a:xfrm>
            <a:off x="5336596" y="2654299"/>
            <a:ext cx="1157945" cy="1843487"/>
          </a:xfrm>
          <a:custGeom>
            <a:avLst/>
            <a:gdLst>
              <a:gd name="connsiteX0" fmla="*/ 0 w 1157849"/>
              <a:gd name="connsiteY0" fmla="*/ 115785 h 1843486"/>
              <a:gd name="connsiteX1" fmla="*/ 115785 w 1157849"/>
              <a:gd name="connsiteY1" fmla="*/ 0 h 1843486"/>
              <a:gd name="connsiteX2" fmla="*/ 1042064 w 1157849"/>
              <a:gd name="connsiteY2" fmla="*/ 0 h 1843486"/>
              <a:gd name="connsiteX3" fmla="*/ 1157849 w 1157849"/>
              <a:gd name="connsiteY3" fmla="*/ 115785 h 1843486"/>
              <a:gd name="connsiteX4" fmla="*/ 1157849 w 1157849"/>
              <a:gd name="connsiteY4" fmla="*/ 1727701 h 1843486"/>
              <a:gd name="connsiteX5" fmla="*/ 1042064 w 1157849"/>
              <a:gd name="connsiteY5" fmla="*/ 1843486 h 1843486"/>
              <a:gd name="connsiteX6" fmla="*/ 115785 w 1157849"/>
              <a:gd name="connsiteY6" fmla="*/ 1843486 h 1843486"/>
              <a:gd name="connsiteX7" fmla="*/ 0 w 1157849"/>
              <a:gd name="connsiteY7" fmla="*/ 1727701 h 1843486"/>
              <a:gd name="connsiteX8" fmla="*/ 0 w 1157849"/>
              <a:gd name="connsiteY8" fmla="*/ 115785 h 184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849" h="1843486">
                <a:moveTo>
                  <a:pt x="0" y="115785"/>
                </a:moveTo>
                <a:cubicBezTo>
                  <a:pt x="0" y="51839"/>
                  <a:pt x="51839" y="0"/>
                  <a:pt x="115785" y="0"/>
                </a:cubicBezTo>
                <a:lnTo>
                  <a:pt x="1042064" y="0"/>
                </a:lnTo>
                <a:cubicBezTo>
                  <a:pt x="1106010" y="0"/>
                  <a:pt x="1157849" y="51839"/>
                  <a:pt x="1157849" y="115785"/>
                </a:cubicBezTo>
                <a:lnTo>
                  <a:pt x="1157849" y="1727701"/>
                </a:lnTo>
                <a:cubicBezTo>
                  <a:pt x="1157849" y="1791647"/>
                  <a:pt x="1106010" y="1843486"/>
                  <a:pt x="1042064" y="1843486"/>
                </a:cubicBezTo>
                <a:lnTo>
                  <a:pt x="115785" y="1843486"/>
                </a:lnTo>
                <a:cubicBezTo>
                  <a:pt x="51839" y="1843486"/>
                  <a:pt x="0" y="1791647"/>
                  <a:pt x="0" y="1727701"/>
                </a:cubicBezTo>
                <a:lnTo>
                  <a:pt x="0" y="115785"/>
                </a:lnTo>
                <a:close/>
              </a:path>
            </a:pathLst>
          </a:custGeom>
          <a:solidFill>
            <a:srgbClr val="808080">
              <a:lumMod val="20000"/>
              <a:lumOff val="80000"/>
            </a:srgbClr>
          </a:solidFill>
          <a:ln w="25400" cap="flat" cmpd="sng" algn="ctr">
            <a:solidFill>
              <a:srgbClr val="013C80"/>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7252" tIns="87252" rIns="87252" bIns="87252" numCol="1" spcCol="1270" anchor="ctr" anchorCtr="0">
            <a:noAutofit/>
          </a:bodyPr>
          <a:lstStyle/>
          <a:p>
            <a:pPr algn="ctr" defTabSz="622284">
              <a:lnSpc>
                <a:spcPct val="90000"/>
              </a:lnSpc>
              <a:spcAft>
                <a:spcPct val="35000"/>
              </a:spcAft>
            </a:pPr>
            <a:r>
              <a:rPr lang="en-US" sz="1100" b="1">
                <a:solidFill>
                  <a:srgbClr val="000000">
                    <a:hueOff val="0"/>
                    <a:satOff val="0"/>
                    <a:lumOff val="0"/>
                    <a:alphaOff val="0"/>
                  </a:srgbClr>
                </a:solidFill>
                <a:latin typeface="Arial"/>
              </a:rPr>
              <a:t>Privacy and Confidentiality </a:t>
            </a:r>
          </a:p>
        </p:txBody>
      </p:sp>
      <p:sp>
        <p:nvSpPr>
          <p:cNvPr id="2" name="Rectangle: Rounded Corners 1">
            <a:extLst>
              <a:ext uri="{FF2B5EF4-FFF2-40B4-BE49-F238E27FC236}">
                <a16:creationId xmlns:a16="http://schemas.microsoft.com/office/drawing/2014/main" id="{C69E6A78-1117-42E3-9577-8C8496211B06}"/>
              </a:ext>
            </a:extLst>
          </p:cNvPr>
          <p:cNvSpPr/>
          <p:nvPr/>
        </p:nvSpPr>
        <p:spPr bwMode="auto">
          <a:xfrm>
            <a:off x="76200" y="1357440"/>
            <a:ext cx="8915400" cy="572964"/>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a:solidFill>
                  <a:schemeClr val="bg1"/>
                </a:solidFill>
                <a:latin typeface="Arial"/>
                <a:ea typeface="ヒラギノ角ゴ Pro W3"/>
                <a:cs typeface="ヒラギノ角ゴ Pro W3" charset="-128"/>
              </a:rPr>
              <a:t>Key Findings &amp; Recommendations</a:t>
            </a:r>
          </a:p>
        </p:txBody>
      </p:sp>
      <p:sp>
        <p:nvSpPr>
          <p:cNvPr id="4" name="TextBox 3">
            <a:extLst>
              <a:ext uri="{FF2B5EF4-FFF2-40B4-BE49-F238E27FC236}">
                <a16:creationId xmlns:a16="http://schemas.microsoft.com/office/drawing/2014/main" id="{CF676D8C-174F-47B7-96A0-6BFA4B8B54ED}"/>
              </a:ext>
            </a:extLst>
          </p:cNvPr>
          <p:cNvSpPr txBox="1"/>
          <p:nvPr/>
        </p:nvSpPr>
        <p:spPr>
          <a:xfrm>
            <a:off x="127996" y="2040654"/>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a:t>1</a:t>
            </a:r>
          </a:p>
        </p:txBody>
      </p:sp>
      <p:sp>
        <p:nvSpPr>
          <p:cNvPr id="7" name="TextBox 6">
            <a:extLst>
              <a:ext uri="{FF2B5EF4-FFF2-40B4-BE49-F238E27FC236}">
                <a16:creationId xmlns:a16="http://schemas.microsoft.com/office/drawing/2014/main" id="{05A66B2A-156C-49B8-BF4D-D6DB4BA0A533}"/>
              </a:ext>
            </a:extLst>
          </p:cNvPr>
          <p:cNvSpPr txBox="1"/>
          <p:nvPr/>
        </p:nvSpPr>
        <p:spPr>
          <a:xfrm>
            <a:off x="1437931" y="2062906"/>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2</a:t>
            </a:r>
          </a:p>
        </p:txBody>
      </p:sp>
      <p:sp>
        <p:nvSpPr>
          <p:cNvPr id="8" name="TextBox 7">
            <a:extLst>
              <a:ext uri="{FF2B5EF4-FFF2-40B4-BE49-F238E27FC236}">
                <a16:creationId xmlns:a16="http://schemas.microsoft.com/office/drawing/2014/main" id="{2791A6F7-180B-4A8F-8C51-B670E6B069CA}"/>
              </a:ext>
            </a:extLst>
          </p:cNvPr>
          <p:cNvSpPr txBox="1"/>
          <p:nvPr/>
        </p:nvSpPr>
        <p:spPr>
          <a:xfrm>
            <a:off x="2747867" y="2053491"/>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3</a:t>
            </a:r>
          </a:p>
        </p:txBody>
      </p:sp>
      <p:sp>
        <p:nvSpPr>
          <p:cNvPr id="10" name="TextBox 9">
            <a:extLst>
              <a:ext uri="{FF2B5EF4-FFF2-40B4-BE49-F238E27FC236}">
                <a16:creationId xmlns:a16="http://schemas.microsoft.com/office/drawing/2014/main" id="{14052A8F-9F0D-4102-934B-97AD12776114}"/>
              </a:ext>
            </a:extLst>
          </p:cNvPr>
          <p:cNvSpPr txBox="1"/>
          <p:nvPr/>
        </p:nvSpPr>
        <p:spPr>
          <a:xfrm>
            <a:off x="4057801" y="2050070"/>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4</a:t>
            </a:r>
          </a:p>
        </p:txBody>
      </p:sp>
      <p:sp>
        <p:nvSpPr>
          <p:cNvPr id="11" name="TextBox 10">
            <a:extLst>
              <a:ext uri="{FF2B5EF4-FFF2-40B4-BE49-F238E27FC236}">
                <a16:creationId xmlns:a16="http://schemas.microsoft.com/office/drawing/2014/main" id="{817D9FCD-8AA6-49E9-ACD7-265BDA498177}"/>
              </a:ext>
            </a:extLst>
          </p:cNvPr>
          <p:cNvSpPr txBox="1"/>
          <p:nvPr/>
        </p:nvSpPr>
        <p:spPr>
          <a:xfrm>
            <a:off x="5367736" y="2046642"/>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5</a:t>
            </a:r>
          </a:p>
        </p:txBody>
      </p:sp>
      <p:sp>
        <p:nvSpPr>
          <p:cNvPr id="12" name="TextBox 11">
            <a:extLst>
              <a:ext uri="{FF2B5EF4-FFF2-40B4-BE49-F238E27FC236}">
                <a16:creationId xmlns:a16="http://schemas.microsoft.com/office/drawing/2014/main" id="{B3E3F5F5-BA3D-4DE0-A705-A7B00EEAC38F}"/>
              </a:ext>
            </a:extLst>
          </p:cNvPr>
          <p:cNvSpPr txBox="1"/>
          <p:nvPr/>
        </p:nvSpPr>
        <p:spPr>
          <a:xfrm>
            <a:off x="6677671" y="2016339"/>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6</a:t>
            </a:r>
          </a:p>
        </p:txBody>
      </p:sp>
      <p:sp>
        <p:nvSpPr>
          <p:cNvPr id="13" name="TextBox 12">
            <a:extLst>
              <a:ext uri="{FF2B5EF4-FFF2-40B4-BE49-F238E27FC236}">
                <a16:creationId xmlns:a16="http://schemas.microsoft.com/office/drawing/2014/main" id="{DC186AAE-EB3A-4E62-AB3A-9449DC0A84A0}"/>
              </a:ext>
            </a:extLst>
          </p:cNvPr>
          <p:cNvSpPr txBox="1"/>
          <p:nvPr/>
        </p:nvSpPr>
        <p:spPr>
          <a:xfrm>
            <a:off x="7987607" y="2056918"/>
            <a:ext cx="11268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lgn="ctr">
              <a:defRPr b="1"/>
            </a:lvl1pPr>
          </a:lstStyle>
          <a:p>
            <a:r>
              <a:rPr lang="en-US"/>
              <a:t>7</a:t>
            </a:r>
          </a:p>
        </p:txBody>
      </p:sp>
      <p:grpSp>
        <p:nvGrpSpPr>
          <p:cNvPr id="6" name="Group 5">
            <a:extLst>
              <a:ext uri="{FF2B5EF4-FFF2-40B4-BE49-F238E27FC236}">
                <a16:creationId xmlns:a16="http://schemas.microsoft.com/office/drawing/2014/main" id="{D6FA87D0-EE64-45AA-84FD-0DFB0C407227}"/>
              </a:ext>
            </a:extLst>
          </p:cNvPr>
          <p:cNvGrpSpPr/>
          <p:nvPr/>
        </p:nvGrpSpPr>
        <p:grpSpPr>
          <a:xfrm>
            <a:off x="6638740" y="2645332"/>
            <a:ext cx="1151400" cy="1843487"/>
            <a:chOff x="6434036" y="2626023"/>
            <a:chExt cx="1188042" cy="1843486"/>
          </a:xfrm>
        </p:grpSpPr>
        <p:sp>
          <p:nvSpPr>
            <p:cNvPr id="16" name="Rectangle: Rounded Corners 15">
              <a:extLst>
                <a:ext uri="{FF2B5EF4-FFF2-40B4-BE49-F238E27FC236}">
                  <a16:creationId xmlns:a16="http://schemas.microsoft.com/office/drawing/2014/main" id="{35D57DE4-0BCA-4E3D-BD82-BB0807C18D3D}"/>
                </a:ext>
              </a:extLst>
            </p:cNvPr>
            <p:cNvSpPr/>
            <p:nvPr/>
          </p:nvSpPr>
          <p:spPr>
            <a:xfrm>
              <a:off x="6434036" y="2626023"/>
              <a:ext cx="1162659" cy="1843486"/>
            </a:xfrm>
            <a:prstGeom prst="roundRect">
              <a:avLst>
                <a:gd name="adj" fmla="val 10000"/>
              </a:avLst>
            </a:prstGeom>
            <a:solidFill>
              <a:srgbClr val="808080">
                <a:lumMod val="20000"/>
                <a:lumOff val="80000"/>
              </a:srgbClr>
            </a:solidFill>
            <a:ln w="25400" cap="flat" cmpd="sng" algn="ctr">
              <a:solidFill>
                <a:srgbClr val="005BAA">
                  <a:shade val="80000"/>
                  <a:hueOff val="0"/>
                  <a:satOff val="0"/>
                  <a:lumOff val="0"/>
                  <a:alphaOff val="0"/>
                </a:srgbClr>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NZ"/>
            </a:p>
          </p:txBody>
        </p:sp>
        <p:sp>
          <p:nvSpPr>
            <p:cNvPr id="17" name="Rectangle: Rounded Corners 4">
              <a:extLst>
                <a:ext uri="{FF2B5EF4-FFF2-40B4-BE49-F238E27FC236}">
                  <a16:creationId xmlns:a16="http://schemas.microsoft.com/office/drawing/2014/main" id="{0202ACB6-E5B2-4044-9F2D-4042540E4856}"/>
                </a:ext>
              </a:extLst>
            </p:cNvPr>
            <p:cNvSpPr txBox="1"/>
            <p:nvPr/>
          </p:nvSpPr>
          <p:spPr>
            <a:xfrm>
              <a:off x="6495278" y="2667230"/>
              <a:ext cx="1126800" cy="17974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284">
                <a:lnSpc>
                  <a:spcPct val="90000"/>
                </a:lnSpc>
                <a:spcAft>
                  <a:spcPct val="35000"/>
                </a:spcAft>
              </a:pPr>
              <a:r>
                <a:rPr lang="en-US" sz="1100" b="1">
                  <a:solidFill>
                    <a:srgbClr val="000000">
                      <a:hueOff val="0"/>
                      <a:satOff val="0"/>
                      <a:lumOff val="0"/>
                      <a:alphaOff val="0"/>
                    </a:srgbClr>
                  </a:solidFill>
                  <a:latin typeface="Arial"/>
                </a:rPr>
                <a:t>Enabling competencies and skills</a:t>
              </a:r>
            </a:p>
          </p:txBody>
        </p:sp>
      </p:grpSp>
      <p:grpSp>
        <p:nvGrpSpPr>
          <p:cNvPr id="3" name="Group 2">
            <a:extLst>
              <a:ext uri="{FF2B5EF4-FFF2-40B4-BE49-F238E27FC236}">
                <a16:creationId xmlns:a16="http://schemas.microsoft.com/office/drawing/2014/main" id="{8496AAEC-5F7E-4284-B108-B51DC5AB58D7}"/>
              </a:ext>
            </a:extLst>
          </p:cNvPr>
          <p:cNvGrpSpPr/>
          <p:nvPr/>
        </p:nvGrpSpPr>
        <p:grpSpPr>
          <a:xfrm>
            <a:off x="7933934" y="2663267"/>
            <a:ext cx="1158351" cy="1843487"/>
            <a:chOff x="7979211" y="2642818"/>
            <a:chExt cx="807190" cy="1843486"/>
          </a:xfrm>
        </p:grpSpPr>
        <p:sp>
          <p:nvSpPr>
            <p:cNvPr id="19" name="Rectangle: Rounded Corners 18">
              <a:extLst>
                <a:ext uri="{FF2B5EF4-FFF2-40B4-BE49-F238E27FC236}">
                  <a16:creationId xmlns:a16="http://schemas.microsoft.com/office/drawing/2014/main" id="{B60E0205-0003-484E-AEC5-7CB946694B8D}"/>
                </a:ext>
              </a:extLst>
            </p:cNvPr>
            <p:cNvSpPr/>
            <p:nvPr/>
          </p:nvSpPr>
          <p:spPr>
            <a:xfrm>
              <a:off x="8001197" y="2642818"/>
              <a:ext cx="785204" cy="1843486"/>
            </a:xfrm>
            <a:prstGeom prst="roundRect">
              <a:avLst>
                <a:gd name="adj" fmla="val 10000"/>
              </a:avLst>
            </a:prstGeom>
            <a:solidFill>
              <a:srgbClr val="808080">
                <a:lumMod val="20000"/>
                <a:lumOff val="80000"/>
              </a:srgbClr>
            </a:solidFill>
            <a:ln w="25400" cap="flat" cmpd="sng" algn="ctr">
              <a:solidFill>
                <a:schemeClr val="accent1"/>
              </a:solidFill>
              <a:prstDash val="solid"/>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48D866B6-B476-4D81-847F-79E010CD3EFB}"/>
                </a:ext>
              </a:extLst>
            </p:cNvPr>
            <p:cNvSpPr txBox="1"/>
            <p:nvPr/>
          </p:nvSpPr>
          <p:spPr>
            <a:xfrm>
              <a:off x="7979211" y="2891858"/>
              <a:ext cx="785204" cy="1237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284">
                <a:lnSpc>
                  <a:spcPct val="90000"/>
                </a:lnSpc>
                <a:spcAft>
                  <a:spcPct val="35000"/>
                </a:spcAft>
              </a:pPr>
              <a:r>
                <a:rPr lang="en-US" sz="1100" b="1">
                  <a:solidFill>
                    <a:srgbClr val="000000">
                      <a:hueOff val="0"/>
                      <a:satOff val="0"/>
                      <a:lumOff val="0"/>
                      <a:alphaOff val="0"/>
                    </a:srgbClr>
                  </a:solidFill>
                  <a:latin typeface="Arial"/>
                </a:rPr>
                <a:t>Independence</a:t>
              </a:r>
            </a:p>
          </p:txBody>
        </p:sp>
      </p:grpSp>
    </p:spTree>
    <p:extLst>
      <p:ext uri="{BB962C8B-B14F-4D97-AF65-F5344CB8AC3E}">
        <p14:creationId xmlns:p14="http://schemas.microsoft.com/office/powerpoint/2010/main" val="59885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81000" y="57150"/>
            <a:ext cx="3505200" cy="228600"/>
          </a:xfrm>
        </p:spPr>
        <p:txBody>
          <a:bodyPr/>
          <a:lstStyle/>
          <a:p>
            <a:r>
              <a:rPr lang="en-US"/>
              <a:t>Recommendation 7</a:t>
            </a:r>
          </a:p>
        </p:txBody>
      </p:sp>
      <p:sp>
        <p:nvSpPr>
          <p:cNvPr id="5" name="Title 4"/>
          <p:cNvSpPr>
            <a:spLocks noGrp="1"/>
          </p:cNvSpPr>
          <p:nvPr>
            <p:ph type="title"/>
          </p:nvPr>
        </p:nvSpPr>
        <p:spPr/>
        <p:txBody>
          <a:bodyPr/>
          <a:lstStyle/>
          <a:p>
            <a:r>
              <a:rPr lang="en-US">
                <a:solidFill>
                  <a:srgbClr val="FFFFFF"/>
                </a:solidFill>
              </a:rPr>
              <a:t>Auditor Independence</a:t>
            </a:r>
            <a:endParaRPr lang="en-US"/>
          </a:p>
        </p:txBody>
      </p:sp>
      <p:graphicFrame>
        <p:nvGraphicFramePr>
          <p:cNvPr id="2" name="Diagram 1">
            <a:extLst>
              <a:ext uri="{FF2B5EF4-FFF2-40B4-BE49-F238E27FC236}">
                <a16:creationId xmlns:a16="http://schemas.microsoft.com/office/drawing/2014/main" id="{6BC063F4-0210-4E8D-9810-AEE4891E96EE}"/>
              </a:ext>
            </a:extLst>
          </p:cNvPr>
          <p:cNvGraphicFramePr/>
          <p:nvPr/>
        </p:nvGraphicFramePr>
        <p:xfrm>
          <a:off x="1272523" y="1263323"/>
          <a:ext cx="6382408" cy="184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3FD1DFD-30B6-48FE-A102-B1D3F8443018}"/>
              </a:ext>
            </a:extLst>
          </p:cNvPr>
          <p:cNvPicPr>
            <a:picLocks noChangeAspect="1"/>
          </p:cNvPicPr>
          <p:nvPr/>
        </p:nvPicPr>
        <p:blipFill>
          <a:blip r:embed="rId8"/>
          <a:stretch>
            <a:fillRect/>
          </a:stretch>
        </p:blipFill>
        <p:spPr>
          <a:xfrm>
            <a:off x="1272526" y="3184456"/>
            <a:ext cx="1501628" cy="1281103"/>
          </a:xfrm>
          <a:prstGeom prst="rect">
            <a:avLst/>
          </a:prstGeom>
          <a:ln>
            <a:noFill/>
          </a:ln>
          <a:effectLst>
            <a:softEdge rad="112500"/>
          </a:effectLst>
        </p:spPr>
      </p:pic>
      <p:pic>
        <p:nvPicPr>
          <p:cNvPr id="9" name="Picture 8">
            <a:extLst>
              <a:ext uri="{FF2B5EF4-FFF2-40B4-BE49-F238E27FC236}">
                <a16:creationId xmlns:a16="http://schemas.microsoft.com/office/drawing/2014/main" id="{E7C12757-7C58-4A0F-92CE-10186EEE4302}"/>
              </a:ext>
            </a:extLst>
          </p:cNvPr>
          <p:cNvPicPr>
            <a:picLocks noChangeAspect="1"/>
          </p:cNvPicPr>
          <p:nvPr/>
        </p:nvPicPr>
        <p:blipFill rotWithShape="1">
          <a:blip r:embed="rId9"/>
          <a:srcRect l="-438" r="8766"/>
          <a:stretch/>
        </p:blipFill>
        <p:spPr>
          <a:xfrm>
            <a:off x="2921089" y="3196641"/>
            <a:ext cx="1501355" cy="1275256"/>
          </a:xfrm>
          <a:prstGeom prst="rect">
            <a:avLst/>
          </a:prstGeom>
          <a:ln>
            <a:noFill/>
          </a:ln>
          <a:effectLst>
            <a:softEdge rad="112500"/>
          </a:effectLst>
        </p:spPr>
      </p:pic>
      <p:pic>
        <p:nvPicPr>
          <p:cNvPr id="10" name="Picture 9">
            <a:extLst>
              <a:ext uri="{FF2B5EF4-FFF2-40B4-BE49-F238E27FC236}">
                <a16:creationId xmlns:a16="http://schemas.microsoft.com/office/drawing/2014/main" id="{A54FD253-2BF3-4E98-9C13-72DC68560B44}"/>
              </a:ext>
            </a:extLst>
          </p:cNvPr>
          <p:cNvPicPr>
            <a:picLocks noChangeAspect="1"/>
          </p:cNvPicPr>
          <p:nvPr/>
        </p:nvPicPr>
        <p:blipFill rotWithShape="1">
          <a:blip r:embed="rId10"/>
          <a:srcRect b="15075"/>
          <a:stretch/>
        </p:blipFill>
        <p:spPr>
          <a:xfrm>
            <a:off x="4505015" y="3184458"/>
            <a:ext cx="1501628" cy="1275257"/>
          </a:xfrm>
          <a:prstGeom prst="rect">
            <a:avLst/>
          </a:prstGeom>
          <a:ln>
            <a:noFill/>
          </a:ln>
          <a:effectLst>
            <a:softEdge rad="112500"/>
          </a:effectLst>
        </p:spPr>
      </p:pic>
      <p:pic>
        <p:nvPicPr>
          <p:cNvPr id="11" name="Picture 10">
            <a:extLst>
              <a:ext uri="{FF2B5EF4-FFF2-40B4-BE49-F238E27FC236}">
                <a16:creationId xmlns:a16="http://schemas.microsoft.com/office/drawing/2014/main" id="{6BE28DEA-034C-48F5-96AF-7581A7243DE4}"/>
              </a:ext>
            </a:extLst>
          </p:cNvPr>
          <p:cNvPicPr>
            <a:picLocks noChangeAspect="1"/>
          </p:cNvPicPr>
          <p:nvPr/>
        </p:nvPicPr>
        <p:blipFill rotWithShape="1">
          <a:blip r:embed="rId11"/>
          <a:srcRect r="34854"/>
          <a:stretch/>
        </p:blipFill>
        <p:spPr>
          <a:xfrm>
            <a:off x="6153577" y="3184456"/>
            <a:ext cx="1501355" cy="1287444"/>
          </a:xfrm>
          <a:prstGeom prst="rect">
            <a:avLst/>
          </a:prstGeom>
          <a:ln>
            <a:noFill/>
          </a:ln>
          <a:effectLst>
            <a:softEdge rad="112500"/>
          </a:effectLst>
        </p:spPr>
      </p:pic>
      <p:sp>
        <p:nvSpPr>
          <p:cNvPr id="12" name="TextBox 11">
            <a:extLst>
              <a:ext uri="{FF2B5EF4-FFF2-40B4-BE49-F238E27FC236}">
                <a16:creationId xmlns:a16="http://schemas.microsoft.com/office/drawing/2014/main" id="{581CB1D5-9BD5-8049-9E6C-CDF6C616004C}"/>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spTree>
    <p:extLst>
      <p:ext uri="{BB962C8B-B14F-4D97-AF65-F5344CB8AC3E}">
        <p14:creationId xmlns:p14="http://schemas.microsoft.com/office/powerpoint/2010/main" val="227846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25FE6F1-C93C-4180-AC3A-325E216CC868}"/>
              </a:ext>
            </a:extLst>
          </p:cNvPr>
          <p:cNvGraphicFramePr>
            <a:graphicFrameLocks noGrp="1"/>
          </p:cNvGraphicFramePr>
          <p:nvPr>
            <p:ph idx="1"/>
          </p:nvPr>
        </p:nvGraphicFramePr>
        <p:xfrm>
          <a:off x="381000" y="1346201"/>
          <a:ext cx="8458200" cy="304800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3565262792"/>
                    </a:ext>
                  </a:extLst>
                </a:gridCol>
              </a:tblGrid>
              <a:tr h="375920">
                <a:tc>
                  <a:txBody>
                    <a:bodyPr/>
                    <a:lstStyle/>
                    <a:p>
                      <a:r>
                        <a:rPr lang="en-NZ" sz="1900"/>
                        <a:t>Examples of emerging tools and NAS engagements</a:t>
                      </a:r>
                    </a:p>
                  </a:txBody>
                  <a:tcPr/>
                </a:tc>
                <a:extLst>
                  <a:ext uri="{0D108BD9-81ED-4DB2-BD59-A6C34878D82A}">
                    <a16:rowId xmlns:a16="http://schemas.microsoft.com/office/drawing/2014/main" val="2584938839"/>
                  </a:ext>
                </a:extLst>
              </a:tr>
              <a:tr h="375920">
                <a:tc>
                  <a:txBody>
                    <a:bodyPr/>
                    <a:lstStyle/>
                    <a:p>
                      <a:r>
                        <a:rPr lang="en-NZ" sz="1900"/>
                        <a:t>Hosting, storing or synchronizing client data</a:t>
                      </a:r>
                    </a:p>
                  </a:txBody>
                  <a:tcPr/>
                </a:tc>
                <a:extLst>
                  <a:ext uri="{0D108BD9-81ED-4DB2-BD59-A6C34878D82A}">
                    <a16:rowId xmlns:a16="http://schemas.microsoft.com/office/drawing/2014/main" val="3252293957"/>
                  </a:ext>
                </a:extLst>
              </a:tr>
              <a:tr h="375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kern="1200">
                          <a:solidFill>
                            <a:schemeClr val="dk1"/>
                          </a:solidFill>
                          <a:effectLst/>
                          <a:latin typeface="+mn-lt"/>
                          <a:ea typeface="+mn-ea"/>
                          <a:cs typeface="+mn-cs"/>
                        </a:rPr>
                        <a:t>Data analysis including data mining, data visualization and data integration</a:t>
                      </a:r>
                      <a:endParaRPr lang="en-NZ" sz="1900" kern="1200">
                        <a:solidFill>
                          <a:schemeClr val="dk1"/>
                        </a:solidFill>
                        <a:effectLst/>
                        <a:latin typeface="+mn-lt"/>
                        <a:ea typeface="+mn-ea"/>
                        <a:cs typeface="+mn-cs"/>
                      </a:endParaRPr>
                    </a:p>
                  </a:txBody>
                  <a:tcPr/>
                </a:tc>
                <a:extLst>
                  <a:ext uri="{0D108BD9-81ED-4DB2-BD59-A6C34878D82A}">
                    <a16:rowId xmlns:a16="http://schemas.microsoft.com/office/drawing/2014/main" val="2545241232"/>
                  </a:ext>
                </a:extLst>
              </a:tr>
              <a:tr h="375920">
                <a:tc>
                  <a:txBody>
                    <a:bodyPr/>
                    <a:lstStyle/>
                    <a:p>
                      <a:r>
                        <a:rPr lang="en-US" sz="1900" kern="1200">
                          <a:solidFill>
                            <a:schemeClr val="dk1"/>
                          </a:solidFill>
                          <a:effectLst/>
                          <a:latin typeface="+mn-lt"/>
                          <a:ea typeface="+mn-ea"/>
                          <a:cs typeface="+mn-cs"/>
                        </a:rPr>
                        <a:t>Intelligent agents for risk assessment, forensic services, and others</a:t>
                      </a:r>
                      <a:endParaRPr lang="en-NZ" sz="1900"/>
                    </a:p>
                  </a:txBody>
                  <a:tcPr/>
                </a:tc>
                <a:extLst>
                  <a:ext uri="{0D108BD9-81ED-4DB2-BD59-A6C34878D82A}">
                    <a16:rowId xmlns:a16="http://schemas.microsoft.com/office/drawing/2014/main" val="540623668"/>
                  </a:ext>
                </a:extLst>
              </a:tr>
              <a:tr h="375920">
                <a:tc>
                  <a:txBody>
                    <a:bodyPr/>
                    <a:lstStyle/>
                    <a:p>
                      <a:r>
                        <a:rPr lang="en-US" sz="1900" kern="1200">
                          <a:solidFill>
                            <a:schemeClr val="dk1"/>
                          </a:solidFill>
                          <a:effectLst/>
                          <a:latin typeface="+mn-lt"/>
                          <a:ea typeface="+mn-ea"/>
                          <a:cs typeface="+mn-cs"/>
                        </a:rPr>
                        <a:t>Platforms for presenting and promulgating content</a:t>
                      </a:r>
                      <a:endParaRPr lang="en-NZ" sz="1900"/>
                    </a:p>
                  </a:txBody>
                  <a:tcPr/>
                </a:tc>
                <a:extLst>
                  <a:ext uri="{0D108BD9-81ED-4DB2-BD59-A6C34878D82A}">
                    <a16:rowId xmlns:a16="http://schemas.microsoft.com/office/drawing/2014/main" val="1881615795"/>
                  </a:ext>
                </a:extLst>
              </a:tr>
              <a:tr h="375920">
                <a:tc>
                  <a:txBody>
                    <a:bodyPr/>
                    <a:lstStyle/>
                    <a:p>
                      <a:r>
                        <a:rPr lang="en-US" sz="1900" kern="1200">
                          <a:solidFill>
                            <a:schemeClr val="dk1"/>
                          </a:solidFill>
                          <a:effectLst/>
                          <a:latin typeface="+mn-lt"/>
                          <a:ea typeface="+mn-ea"/>
                          <a:cs typeface="+mn-cs"/>
                        </a:rPr>
                        <a:t>Blockchain-based business applications, including e-commerce</a:t>
                      </a:r>
                      <a:endParaRPr lang="en-NZ" sz="1900"/>
                    </a:p>
                  </a:txBody>
                  <a:tcPr/>
                </a:tc>
                <a:extLst>
                  <a:ext uri="{0D108BD9-81ED-4DB2-BD59-A6C34878D82A}">
                    <a16:rowId xmlns:a16="http://schemas.microsoft.com/office/drawing/2014/main" val="1291803287"/>
                  </a:ext>
                </a:extLst>
              </a:tr>
              <a:tr h="375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kern="1200">
                          <a:solidFill>
                            <a:schemeClr val="dk1"/>
                          </a:solidFill>
                          <a:effectLst/>
                          <a:latin typeface="+mn-lt"/>
                          <a:ea typeface="+mn-ea"/>
                          <a:cs typeface="+mn-cs"/>
                        </a:rPr>
                        <a:t>Cybersecurity systems penetration testing</a:t>
                      </a:r>
                      <a:endParaRPr lang="en-NZ" sz="1900" kern="1200">
                        <a:solidFill>
                          <a:schemeClr val="dk1"/>
                        </a:solidFill>
                        <a:effectLst/>
                        <a:latin typeface="+mn-lt"/>
                        <a:ea typeface="+mn-ea"/>
                        <a:cs typeface="+mn-cs"/>
                      </a:endParaRPr>
                    </a:p>
                  </a:txBody>
                  <a:tcPr/>
                </a:tc>
                <a:extLst>
                  <a:ext uri="{0D108BD9-81ED-4DB2-BD59-A6C34878D82A}">
                    <a16:rowId xmlns:a16="http://schemas.microsoft.com/office/drawing/2014/main" val="2390218043"/>
                  </a:ext>
                </a:extLst>
              </a:tr>
              <a:tr h="375920">
                <a:tc>
                  <a:txBody>
                    <a:bodyPr/>
                    <a:lstStyle/>
                    <a:p>
                      <a:r>
                        <a:rPr lang="en-US" sz="1900" kern="1200">
                          <a:solidFill>
                            <a:schemeClr val="dk1"/>
                          </a:solidFill>
                          <a:effectLst/>
                          <a:latin typeface="+mn-lt"/>
                          <a:ea typeface="+mn-ea"/>
                          <a:cs typeface="+mn-cs"/>
                        </a:rPr>
                        <a:t>Assessing business continuity or disaster recovery provisions</a:t>
                      </a:r>
                      <a:endParaRPr lang="en-NZ" sz="1900"/>
                    </a:p>
                  </a:txBody>
                  <a:tcPr/>
                </a:tc>
                <a:extLst>
                  <a:ext uri="{0D108BD9-81ED-4DB2-BD59-A6C34878D82A}">
                    <a16:rowId xmlns:a16="http://schemas.microsoft.com/office/drawing/2014/main" val="2364889949"/>
                  </a:ext>
                </a:extLst>
              </a:tr>
            </a:tbl>
          </a:graphicData>
        </a:graphic>
      </p:graphicFrame>
      <p:sp>
        <p:nvSpPr>
          <p:cNvPr id="3" name="Subtitle 2">
            <a:extLst>
              <a:ext uri="{FF2B5EF4-FFF2-40B4-BE49-F238E27FC236}">
                <a16:creationId xmlns:a16="http://schemas.microsoft.com/office/drawing/2014/main" id="{CFE59A38-C67A-46AD-93FA-3DB4BF0B7AAF}"/>
              </a:ext>
            </a:extLst>
          </p:cNvPr>
          <p:cNvSpPr>
            <a:spLocks noGrp="1"/>
          </p:cNvSpPr>
          <p:nvPr>
            <p:ph type="subTitle" idx="10"/>
          </p:nvPr>
        </p:nvSpPr>
        <p:spPr>
          <a:xfrm>
            <a:off x="381000" y="57150"/>
            <a:ext cx="3352800" cy="228600"/>
          </a:xfrm>
        </p:spPr>
        <p:txBody>
          <a:bodyPr/>
          <a:lstStyle/>
          <a:p>
            <a:r>
              <a:rPr lang="en-NZ"/>
              <a:t>Recommendation 7: Independence</a:t>
            </a:r>
          </a:p>
        </p:txBody>
      </p:sp>
      <p:sp>
        <p:nvSpPr>
          <p:cNvPr id="4" name="Title 3">
            <a:extLst>
              <a:ext uri="{FF2B5EF4-FFF2-40B4-BE49-F238E27FC236}">
                <a16:creationId xmlns:a16="http://schemas.microsoft.com/office/drawing/2014/main" id="{1A1AD25B-6621-4F1C-9D77-263821717907}"/>
              </a:ext>
            </a:extLst>
          </p:cNvPr>
          <p:cNvSpPr>
            <a:spLocks noGrp="1"/>
          </p:cNvSpPr>
          <p:nvPr>
            <p:ph type="title"/>
          </p:nvPr>
        </p:nvSpPr>
        <p:spPr/>
        <p:txBody>
          <a:bodyPr/>
          <a:lstStyle/>
          <a:p>
            <a:r>
              <a:rPr lang="en-NZ"/>
              <a:t>New tech tools and related NAS</a:t>
            </a:r>
          </a:p>
        </p:txBody>
      </p:sp>
      <p:sp>
        <p:nvSpPr>
          <p:cNvPr id="6" name="TextBox 5">
            <a:extLst>
              <a:ext uri="{FF2B5EF4-FFF2-40B4-BE49-F238E27FC236}">
                <a16:creationId xmlns:a16="http://schemas.microsoft.com/office/drawing/2014/main" id="{080903AB-E106-4847-BEF2-359600F4D700}"/>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spTree>
    <p:extLst>
      <p:ext uri="{BB962C8B-B14F-4D97-AF65-F5344CB8AC3E}">
        <p14:creationId xmlns:p14="http://schemas.microsoft.com/office/powerpoint/2010/main" val="124048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88E53B-411E-4458-9144-032093A2985D}"/>
              </a:ext>
            </a:extLst>
          </p:cNvPr>
          <p:cNvSpPr>
            <a:spLocks noGrp="1"/>
          </p:cNvSpPr>
          <p:nvPr>
            <p:ph type="subTitle" idx="10"/>
          </p:nvPr>
        </p:nvSpPr>
        <p:spPr>
          <a:xfrm>
            <a:off x="381000" y="57150"/>
            <a:ext cx="3429000" cy="304800"/>
          </a:xfrm>
        </p:spPr>
        <p:txBody>
          <a:bodyPr/>
          <a:lstStyle/>
          <a:p>
            <a:r>
              <a:rPr lang="en-NZ"/>
              <a:t>Recommendation 7: Independence</a:t>
            </a:r>
          </a:p>
        </p:txBody>
      </p:sp>
      <p:sp>
        <p:nvSpPr>
          <p:cNvPr id="4" name="Title 3">
            <a:extLst>
              <a:ext uri="{FF2B5EF4-FFF2-40B4-BE49-F238E27FC236}">
                <a16:creationId xmlns:a16="http://schemas.microsoft.com/office/drawing/2014/main" id="{D2A97DA7-E666-4F35-9EDE-922D6D9FBC64}"/>
              </a:ext>
            </a:extLst>
          </p:cNvPr>
          <p:cNvSpPr>
            <a:spLocks noGrp="1"/>
          </p:cNvSpPr>
          <p:nvPr>
            <p:ph type="title"/>
          </p:nvPr>
        </p:nvSpPr>
        <p:spPr/>
        <p:txBody>
          <a:bodyPr/>
          <a:lstStyle/>
          <a:p>
            <a:r>
              <a:rPr lang="en-NZ"/>
              <a:t>Product-to-service continuum</a:t>
            </a:r>
          </a:p>
        </p:txBody>
      </p:sp>
      <p:sp>
        <p:nvSpPr>
          <p:cNvPr id="5" name="TextBox 4">
            <a:extLst>
              <a:ext uri="{FF2B5EF4-FFF2-40B4-BE49-F238E27FC236}">
                <a16:creationId xmlns:a16="http://schemas.microsoft.com/office/drawing/2014/main" id="{4EC7D2E8-11BC-4C6C-AA5C-6E1D1C1F0611}"/>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sp>
        <p:nvSpPr>
          <p:cNvPr id="6" name="Arrow: Left-Right 5">
            <a:extLst>
              <a:ext uri="{FF2B5EF4-FFF2-40B4-BE49-F238E27FC236}">
                <a16:creationId xmlns:a16="http://schemas.microsoft.com/office/drawing/2014/main" id="{EAAB6F63-79C2-4F47-B75A-EA800C4351C1}"/>
              </a:ext>
            </a:extLst>
          </p:cNvPr>
          <p:cNvSpPr/>
          <p:nvPr/>
        </p:nvSpPr>
        <p:spPr bwMode="auto">
          <a:xfrm>
            <a:off x="762000" y="1313346"/>
            <a:ext cx="7391400" cy="1182209"/>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NZ">
              <a:ea typeface="ヒラギノ角ゴ Pro W3" charset="-128"/>
              <a:cs typeface="ヒラギノ角ゴ Pro W3" charset="-128"/>
            </a:endParaRPr>
          </a:p>
        </p:txBody>
      </p:sp>
      <p:sp>
        <p:nvSpPr>
          <p:cNvPr id="7" name="TextBox 6">
            <a:extLst>
              <a:ext uri="{FF2B5EF4-FFF2-40B4-BE49-F238E27FC236}">
                <a16:creationId xmlns:a16="http://schemas.microsoft.com/office/drawing/2014/main" id="{93B9DC06-17E5-4A64-9043-1066A2C93CC4}"/>
              </a:ext>
            </a:extLst>
          </p:cNvPr>
          <p:cNvSpPr txBox="1"/>
          <p:nvPr/>
        </p:nvSpPr>
        <p:spPr>
          <a:xfrm>
            <a:off x="1375465" y="1657356"/>
            <a:ext cx="2202075" cy="461665"/>
          </a:xfrm>
          <a:prstGeom prst="rect">
            <a:avLst/>
          </a:prstGeom>
          <a:noFill/>
        </p:spPr>
        <p:txBody>
          <a:bodyPr wrap="square" rtlCol="0">
            <a:spAutoFit/>
          </a:bodyPr>
          <a:lstStyle/>
          <a:p>
            <a:r>
              <a:rPr lang="en-NZ" dirty="0"/>
              <a:t>“Product”</a:t>
            </a:r>
          </a:p>
        </p:txBody>
      </p:sp>
      <p:sp>
        <p:nvSpPr>
          <p:cNvPr id="8" name="TextBox 7">
            <a:extLst>
              <a:ext uri="{FF2B5EF4-FFF2-40B4-BE49-F238E27FC236}">
                <a16:creationId xmlns:a16="http://schemas.microsoft.com/office/drawing/2014/main" id="{BF6B35F6-6A33-4457-AE09-EEF696C9EFF9}"/>
              </a:ext>
            </a:extLst>
          </p:cNvPr>
          <p:cNvSpPr txBox="1"/>
          <p:nvPr/>
        </p:nvSpPr>
        <p:spPr>
          <a:xfrm>
            <a:off x="6179270" y="1657353"/>
            <a:ext cx="1589268" cy="461665"/>
          </a:xfrm>
          <a:prstGeom prst="rect">
            <a:avLst/>
          </a:prstGeom>
          <a:noFill/>
        </p:spPr>
        <p:txBody>
          <a:bodyPr wrap="square" rtlCol="0">
            <a:spAutoFit/>
          </a:bodyPr>
          <a:lstStyle/>
          <a:p>
            <a:r>
              <a:rPr lang="en-NZ" dirty="0"/>
              <a:t> “Service”</a:t>
            </a:r>
          </a:p>
        </p:txBody>
      </p:sp>
      <p:sp>
        <p:nvSpPr>
          <p:cNvPr id="11" name="TextBox 10">
            <a:extLst>
              <a:ext uri="{FF2B5EF4-FFF2-40B4-BE49-F238E27FC236}">
                <a16:creationId xmlns:a16="http://schemas.microsoft.com/office/drawing/2014/main" id="{3BEAFFBD-D3BB-614B-A068-2686C6DFB575}"/>
              </a:ext>
            </a:extLst>
          </p:cNvPr>
          <p:cNvSpPr txBox="1"/>
          <p:nvPr/>
        </p:nvSpPr>
        <p:spPr>
          <a:xfrm>
            <a:off x="0" y="2977562"/>
            <a:ext cx="2743200" cy="830997"/>
          </a:xfrm>
          <a:prstGeom prst="rect">
            <a:avLst/>
          </a:prstGeom>
          <a:noFill/>
        </p:spPr>
        <p:txBody>
          <a:bodyPr wrap="square" rtlCol="0">
            <a:spAutoFit/>
          </a:bodyPr>
          <a:lstStyle/>
          <a:p>
            <a:r>
              <a:rPr lang="en-US" sz="1600"/>
              <a:t>Stand-alone tool/application or system sold or licensed as-is to a client</a:t>
            </a:r>
            <a:endParaRPr lang="en-NZ" sz="1600"/>
          </a:p>
        </p:txBody>
      </p:sp>
      <p:sp>
        <p:nvSpPr>
          <p:cNvPr id="12" name="TextBox 11">
            <a:extLst>
              <a:ext uri="{FF2B5EF4-FFF2-40B4-BE49-F238E27FC236}">
                <a16:creationId xmlns:a16="http://schemas.microsoft.com/office/drawing/2014/main" id="{4D2C20A0-544A-CF46-AF76-4A45761D3542}"/>
              </a:ext>
            </a:extLst>
          </p:cNvPr>
          <p:cNvSpPr txBox="1"/>
          <p:nvPr/>
        </p:nvSpPr>
        <p:spPr>
          <a:xfrm>
            <a:off x="4724401" y="2419353"/>
            <a:ext cx="4419600" cy="2062103"/>
          </a:xfrm>
          <a:prstGeom prst="rect">
            <a:avLst/>
          </a:prstGeom>
          <a:noFill/>
        </p:spPr>
        <p:txBody>
          <a:bodyPr wrap="square" rtlCol="0">
            <a:spAutoFit/>
          </a:bodyPr>
          <a:lstStyle/>
          <a:p>
            <a:pPr algn="r"/>
            <a:r>
              <a:rPr lang="en-NZ" sz="1600"/>
              <a:t>601 Accounting and bookkeeping</a:t>
            </a:r>
            <a:br>
              <a:rPr lang="en-NZ" sz="1600"/>
            </a:br>
            <a:r>
              <a:rPr lang="en-NZ" sz="1600"/>
              <a:t>(e.g., automated transaction processing)</a:t>
            </a:r>
            <a:br>
              <a:rPr lang="en-NZ" sz="1600"/>
            </a:br>
            <a:endParaRPr lang="en-NZ" sz="1600"/>
          </a:p>
          <a:p>
            <a:pPr algn="r"/>
            <a:r>
              <a:rPr lang="en-NZ" sz="1600"/>
              <a:t>602 Administrative services</a:t>
            </a:r>
            <a:br>
              <a:rPr lang="en-NZ" sz="1600"/>
            </a:br>
            <a:r>
              <a:rPr lang="en-NZ" sz="1600"/>
              <a:t>(e.g., </a:t>
            </a:r>
            <a:r>
              <a:rPr lang="en-US" sz="1600"/>
              <a:t>intelligent document </a:t>
            </a:r>
            <a:r>
              <a:rPr lang="en-US" sz="1600" err="1"/>
              <a:t>mgmt</a:t>
            </a:r>
            <a:r>
              <a:rPr lang="en-US" sz="1600"/>
              <a:t>) </a:t>
            </a:r>
          </a:p>
          <a:p>
            <a:pPr algn="r"/>
            <a:r>
              <a:rPr lang="en-US" sz="1600"/>
              <a:t>[…]</a:t>
            </a:r>
          </a:p>
          <a:p>
            <a:pPr algn="r"/>
            <a:r>
              <a:rPr lang="en-US" sz="1600"/>
              <a:t>610 Corporate finance services</a:t>
            </a:r>
            <a:br>
              <a:rPr lang="en-US" sz="1600"/>
            </a:br>
            <a:r>
              <a:rPr lang="en-US" sz="1600"/>
              <a:t>(blockchain-based data visualization) </a:t>
            </a:r>
            <a:endParaRPr lang="en-NZ" sz="1600"/>
          </a:p>
        </p:txBody>
      </p:sp>
      <p:sp>
        <p:nvSpPr>
          <p:cNvPr id="2" name="TextBox 1">
            <a:extLst>
              <a:ext uri="{FF2B5EF4-FFF2-40B4-BE49-F238E27FC236}">
                <a16:creationId xmlns:a16="http://schemas.microsoft.com/office/drawing/2014/main" id="{4418753D-0AD2-8244-BB7D-09FB232656B7}"/>
              </a:ext>
            </a:extLst>
          </p:cNvPr>
          <p:cNvSpPr txBox="1"/>
          <p:nvPr/>
        </p:nvSpPr>
        <p:spPr>
          <a:xfrm>
            <a:off x="3244631" y="2772317"/>
            <a:ext cx="1816539" cy="1323439"/>
          </a:xfrm>
          <a:prstGeom prst="rect">
            <a:avLst/>
          </a:prstGeom>
          <a:noFill/>
        </p:spPr>
        <p:txBody>
          <a:bodyPr wrap="square" rtlCol="0">
            <a:spAutoFit/>
          </a:bodyPr>
          <a:lstStyle/>
          <a:p>
            <a:pPr algn="ctr"/>
            <a:r>
              <a:rPr lang="en-US" sz="1600"/>
              <a:t>Extent of: • Customization</a:t>
            </a:r>
          </a:p>
          <a:p>
            <a:pPr algn="ctr"/>
            <a:r>
              <a:rPr lang="en-US" sz="1600"/>
              <a:t>• Maintenance</a:t>
            </a:r>
          </a:p>
          <a:p>
            <a:pPr algn="ctr"/>
            <a:r>
              <a:rPr lang="en-US" sz="1600"/>
              <a:t>• Implementation</a:t>
            </a:r>
          </a:p>
          <a:p>
            <a:pPr algn="ctr"/>
            <a:r>
              <a:rPr lang="en-US" sz="1600"/>
              <a:t>support</a:t>
            </a:r>
          </a:p>
        </p:txBody>
      </p:sp>
    </p:spTree>
    <p:extLst>
      <p:ext uri="{BB962C8B-B14F-4D97-AF65-F5344CB8AC3E}">
        <p14:creationId xmlns:p14="http://schemas.microsoft.com/office/powerpoint/2010/main" val="102508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90386-A499-49A0-9A09-899AAFEF0316}"/>
              </a:ext>
            </a:extLst>
          </p:cNvPr>
          <p:cNvSpPr>
            <a:spLocks noGrp="1"/>
          </p:cNvSpPr>
          <p:nvPr>
            <p:ph idx="1"/>
          </p:nvPr>
        </p:nvSpPr>
        <p:spPr>
          <a:xfrm>
            <a:off x="381000" y="1345875"/>
            <a:ext cx="8458200" cy="3207075"/>
          </a:xfrm>
        </p:spPr>
        <p:txBody>
          <a:bodyPr/>
          <a:lstStyle/>
          <a:p>
            <a:pPr lvl="0"/>
            <a:r>
              <a:rPr lang="en-US" sz="2000" b="1" dirty="0"/>
              <a:t>Services that fall in subsections of 600 </a:t>
            </a:r>
            <a:r>
              <a:rPr lang="en-US" sz="2000" dirty="0"/>
              <a:t>–</a:t>
            </a:r>
            <a:br>
              <a:rPr lang="en-US" sz="2000" dirty="0"/>
            </a:br>
            <a:r>
              <a:rPr lang="en-US" sz="2000" dirty="0"/>
              <a:t>adjust wording to ensure that their inclusion is apparent;</a:t>
            </a:r>
            <a:endParaRPr lang="en-NZ" sz="2000" dirty="0"/>
          </a:p>
          <a:p>
            <a:r>
              <a:rPr lang="en-US" sz="2000" b="1" dirty="0"/>
              <a:t>New NAS engagement types </a:t>
            </a:r>
            <a:r>
              <a:rPr lang="en-US" sz="2000" dirty="0"/>
              <a:t>(not captured in 601 to 610) –</a:t>
            </a:r>
            <a:br>
              <a:rPr lang="en-US" sz="2000" dirty="0"/>
            </a:br>
            <a:r>
              <a:rPr lang="en-US" sz="2000" dirty="0"/>
              <a:t>develop new subsection(s) based on the nature or objective of the service (not based on specific technology);</a:t>
            </a:r>
            <a:endParaRPr lang="en-NZ" sz="2000" dirty="0"/>
          </a:p>
          <a:p>
            <a:pPr lvl="0"/>
            <a:r>
              <a:rPr lang="en-US" sz="2000" b="1" dirty="0"/>
              <a:t>Licensing or sale of a tool/system developed by a firm </a:t>
            </a:r>
            <a:r>
              <a:rPr lang="en-US" sz="2000" dirty="0"/>
              <a:t>– </a:t>
            </a:r>
            <a:br>
              <a:rPr lang="en-US" sz="2000" dirty="0"/>
            </a:br>
            <a:r>
              <a:rPr lang="en-US" sz="2000" dirty="0"/>
              <a:t>clarify section 520 to recognize the business relationship;</a:t>
            </a:r>
          </a:p>
          <a:p>
            <a:pPr lvl="0"/>
            <a:r>
              <a:rPr lang="en-US" sz="2000" b="1" dirty="0"/>
              <a:t>Use of IA to perform professional services </a:t>
            </a:r>
            <a:r>
              <a:rPr lang="en-US" sz="2000" dirty="0"/>
              <a:t>– add concept without significant differentiation from human-performed services </a:t>
            </a:r>
            <a:endParaRPr lang="en-NZ" sz="2000" b="1" dirty="0"/>
          </a:p>
        </p:txBody>
      </p:sp>
      <p:sp>
        <p:nvSpPr>
          <p:cNvPr id="3" name="Subtitle 2">
            <a:extLst>
              <a:ext uri="{FF2B5EF4-FFF2-40B4-BE49-F238E27FC236}">
                <a16:creationId xmlns:a16="http://schemas.microsoft.com/office/drawing/2014/main" id="{0B064022-539C-4630-8221-E3309DD5457C}"/>
              </a:ext>
            </a:extLst>
          </p:cNvPr>
          <p:cNvSpPr>
            <a:spLocks noGrp="1"/>
          </p:cNvSpPr>
          <p:nvPr>
            <p:ph type="subTitle" idx="10"/>
          </p:nvPr>
        </p:nvSpPr>
        <p:spPr>
          <a:xfrm>
            <a:off x="381000" y="57150"/>
            <a:ext cx="3200400" cy="152400"/>
          </a:xfrm>
        </p:spPr>
        <p:txBody>
          <a:bodyPr/>
          <a:lstStyle/>
          <a:p>
            <a:r>
              <a:rPr lang="en-NZ"/>
              <a:t>Recommendation 7: Independence</a:t>
            </a:r>
          </a:p>
          <a:p>
            <a:endParaRPr lang="en-NZ"/>
          </a:p>
        </p:txBody>
      </p:sp>
      <p:sp>
        <p:nvSpPr>
          <p:cNvPr id="4" name="Title 3">
            <a:extLst>
              <a:ext uri="{FF2B5EF4-FFF2-40B4-BE49-F238E27FC236}">
                <a16:creationId xmlns:a16="http://schemas.microsoft.com/office/drawing/2014/main" id="{81893BBE-6958-47F9-9A6A-04C082D8DFC1}"/>
              </a:ext>
            </a:extLst>
          </p:cNvPr>
          <p:cNvSpPr>
            <a:spLocks noGrp="1"/>
          </p:cNvSpPr>
          <p:nvPr>
            <p:ph type="title"/>
          </p:nvPr>
        </p:nvSpPr>
        <p:spPr/>
        <p:txBody>
          <a:bodyPr/>
          <a:lstStyle/>
          <a:p>
            <a:r>
              <a:rPr lang="en-NZ"/>
              <a:t>Preliminary TF views</a:t>
            </a:r>
          </a:p>
        </p:txBody>
      </p:sp>
      <p:sp>
        <p:nvSpPr>
          <p:cNvPr id="5" name="TextBox 4">
            <a:extLst>
              <a:ext uri="{FF2B5EF4-FFF2-40B4-BE49-F238E27FC236}">
                <a16:creationId xmlns:a16="http://schemas.microsoft.com/office/drawing/2014/main" id="{9F33053C-29FA-4914-BA2A-FACBE406A9DB}"/>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pic>
        <p:nvPicPr>
          <p:cNvPr id="6" name="Graphic 5" descr="Chat">
            <a:extLst>
              <a:ext uri="{FF2B5EF4-FFF2-40B4-BE49-F238E27FC236}">
                <a16:creationId xmlns:a16="http://schemas.microsoft.com/office/drawing/2014/main" id="{7EE76175-1011-BB4F-A5CD-80B9C283CB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40054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90386-A499-49A0-9A09-899AAFEF0316}"/>
              </a:ext>
            </a:extLst>
          </p:cNvPr>
          <p:cNvSpPr>
            <a:spLocks noGrp="1"/>
          </p:cNvSpPr>
          <p:nvPr>
            <p:ph idx="1"/>
          </p:nvPr>
        </p:nvSpPr>
        <p:spPr>
          <a:xfrm>
            <a:off x="381000" y="1345875"/>
            <a:ext cx="8458200" cy="3207075"/>
          </a:xfrm>
        </p:spPr>
        <p:txBody>
          <a:bodyPr/>
          <a:lstStyle/>
          <a:p>
            <a:pPr marL="342265" lvl="0" indent="-342265"/>
            <a:r>
              <a:rPr lang="en-NZ" sz="2000" b="1" dirty="0">
                <a:ea typeface="ＭＳ Ｐゴシック"/>
              </a:rPr>
              <a:t>Evaluate independence threats from the sale or licensing of a product based on:</a:t>
            </a:r>
            <a:endParaRPr lang="en-US" dirty="0">
              <a:ea typeface="ＭＳ Ｐゴシック"/>
            </a:endParaRPr>
          </a:p>
          <a:p>
            <a:pPr marL="694690" lvl="1" indent="-347345">
              <a:buFont typeface="Arial" panose="020B0604020202020204" pitchFamily="34" charset="0"/>
              <a:buChar char="•"/>
            </a:pPr>
            <a:r>
              <a:rPr lang="en-NZ" sz="1800" dirty="0">
                <a:ea typeface="ＭＳ Ｐゴシック"/>
              </a:rPr>
              <a:t>Threats based on the nature of the business relationship that is formed through the arrangement; and </a:t>
            </a:r>
            <a:endParaRPr lang="en-NZ" sz="1800" dirty="0">
              <a:ea typeface="ＭＳ Ｐゴシック"/>
              <a:cs typeface="Arial"/>
            </a:endParaRPr>
          </a:p>
          <a:p>
            <a:pPr marL="694690" lvl="1" indent="-347345">
              <a:buFont typeface="Arial" panose="020B0604020202020204" pitchFamily="34" charset="0"/>
              <a:buChar char="•"/>
            </a:pPr>
            <a:r>
              <a:rPr lang="en-NZ" sz="1800" dirty="0">
                <a:ea typeface="ＭＳ Ｐゴシック"/>
              </a:rPr>
              <a:t>Threats based on the underlying service or output performed by the product,</a:t>
            </a:r>
            <a:r>
              <a:rPr lang="en-NZ" sz="1800" i="1" dirty="0">
                <a:ea typeface="ＭＳ Ｐゴシック"/>
              </a:rPr>
              <a:t> making the assumption that it is the provision of a service that is relevant, not whether that service is performed by a technology product, by firm staff, or a combination thereof. </a:t>
            </a:r>
            <a:endParaRPr lang="en-NZ" sz="1800" i="1" dirty="0">
              <a:ea typeface="ＭＳ Ｐゴシック"/>
              <a:cs typeface="Arial"/>
            </a:endParaRPr>
          </a:p>
          <a:p>
            <a:pPr marL="342265" indent="-342265">
              <a:buFont typeface="Arial" panose="020B0604020202020204" pitchFamily="34" charset="0"/>
              <a:buChar char="•"/>
            </a:pPr>
            <a:r>
              <a:rPr lang="en-NZ" sz="2000" b="1" dirty="0">
                <a:ea typeface="ＭＳ Ｐゴシック"/>
              </a:rPr>
              <a:t>Blanket prohibition of the sale of a product is overly restrictive</a:t>
            </a:r>
          </a:p>
          <a:p>
            <a:pPr marL="694690" lvl="1" indent="-347345">
              <a:buFont typeface="Arial" panose="020B0604020202020204" pitchFamily="34" charset="0"/>
              <a:buChar char="•"/>
            </a:pPr>
            <a:endParaRPr lang="en-NZ" sz="1600" b="1" dirty="0">
              <a:cs typeface="Arial"/>
            </a:endParaRPr>
          </a:p>
        </p:txBody>
      </p:sp>
      <p:sp>
        <p:nvSpPr>
          <p:cNvPr id="3" name="Subtitle 2">
            <a:extLst>
              <a:ext uri="{FF2B5EF4-FFF2-40B4-BE49-F238E27FC236}">
                <a16:creationId xmlns:a16="http://schemas.microsoft.com/office/drawing/2014/main" id="{0B064022-539C-4630-8221-E3309DD5457C}"/>
              </a:ext>
            </a:extLst>
          </p:cNvPr>
          <p:cNvSpPr>
            <a:spLocks noGrp="1"/>
          </p:cNvSpPr>
          <p:nvPr>
            <p:ph type="subTitle" idx="10"/>
          </p:nvPr>
        </p:nvSpPr>
        <p:spPr>
          <a:xfrm>
            <a:off x="381000" y="57150"/>
            <a:ext cx="3200400" cy="152400"/>
          </a:xfrm>
        </p:spPr>
        <p:txBody>
          <a:bodyPr/>
          <a:lstStyle/>
          <a:p>
            <a:r>
              <a:rPr lang="en-NZ"/>
              <a:t>Recommendation 7: Independence</a:t>
            </a:r>
          </a:p>
          <a:p>
            <a:endParaRPr lang="en-NZ"/>
          </a:p>
        </p:txBody>
      </p:sp>
      <p:sp>
        <p:nvSpPr>
          <p:cNvPr id="4" name="Title 3">
            <a:extLst>
              <a:ext uri="{FF2B5EF4-FFF2-40B4-BE49-F238E27FC236}">
                <a16:creationId xmlns:a16="http://schemas.microsoft.com/office/drawing/2014/main" id="{81893BBE-6958-47F9-9A6A-04C082D8DFC1}"/>
              </a:ext>
            </a:extLst>
          </p:cNvPr>
          <p:cNvSpPr>
            <a:spLocks noGrp="1"/>
          </p:cNvSpPr>
          <p:nvPr>
            <p:ph type="title"/>
          </p:nvPr>
        </p:nvSpPr>
        <p:spPr/>
        <p:txBody>
          <a:bodyPr/>
          <a:lstStyle/>
          <a:p>
            <a:r>
              <a:rPr lang="en-NZ"/>
              <a:t>Preliminary TF views</a:t>
            </a:r>
          </a:p>
        </p:txBody>
      </p:sp>
      <p:sp>
        <p:nvSpPr>
          <p:cNvPr id="5" name="TextBox 4">
            <a:extLst>
              <a:ext uri="{FF2B5EF4-FFF2-40B4-BE49-F238E27FC236}">
                <a16:creationId xmlns:a16="http://schemas.microsoft.com/office/drawing/2014/main" id="{9F33053C-29FA-4914-BA2A-FACBE406A9DB}"/>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pic>
        <p:nvPicPr>
          <p:cNvPr id="6" name="Graphic 5" descr="Chat">
            <a:extLst>
              <a:ext uri="{FF2B5EF4-FFF2-40B4-BE49-F238E27FC236}">
                <a16:creationId xmlns:a16="http://schemas.microsoft.com/office/drawing/2014/main" id="{7EE76175-1011-BB4F-A5CD-80B9C283CB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377898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90386-A499-49A0-9A09-899AAFEF0316}"/>
              </a:ext>
            </a:extLst>
          </p:cNvPr>
          <p:cNvSpPr>
            <a:spLocks noGrp="1"/>
          </p:cNvSpPr>
          <p:nvPr>
            <p:ph idx="1"/>
          </p:nvPr>
        </p:nvSpPr>
        <p:spPr>
          <a:xfrm>
            <a:off x="381000" y="1345875"/>
            <a:ext cx="8458200" cy="3207075"/>
          </a:xfrm>
        </p:spPr>
        <p:txBody>
          <a:bodyPr/>
          <a:lstStyle/>
          <a:p>
            <a:pPr marL="0" indent="0">
              <a:buNone/>
            </a:pPr>
            <a:r>
              <a:rPr lang="en-NZ" sz="2200" b="1">
                <a:solidFill>
                  <a:schemeClr val="accent1"/>
                </a:solidFill>
              </a:rPr>
              <a:t>Task Force is exploring </a:t>
            </a:r>
          </a:p>
          <a:p>
            <a:r>
              <a:rPr lang="en-NZ" sz="2200" b="1"/>
              <a:t>Remove reference to office?</a:t>
            </a:r>
          </a:p>
          <a:p>
            <a:r>
              <a:rPr lang="en-NZ" sz="2200" b="1"/>
              <a:t>Amend definition of office – geographical office is not the primary or only consideration</a:t>
            </a:r>
          </a:p>
          <a:p>
            <a:pPr marL="347463" lvl="1" indent="0">
              <a:buNone/>
            </a:pPr>
            <a:r>
              <a:rPr lang="en-NZ" sz="1800">
                <a:solidFill>
                  <a:srgbClr val="000000"/>
                </a:solidFill>
                <a:latin typeface="Arial" panose="020B0604020202020204" pitchFamily="34" charset="0"/>
              </a:rPr>
              <a:t>“</a:t>
            </a:r>
            <a:r>
              <a:rPr lang="en-NZ" sz="1800" b="1" i="1">
                <a:solidFill>
                  <a:srgbClr val="000000"/>
                </a:solidFill>
                <a:latin typeface="Arial" panose="020B0604020202020204" pitchFamily="34" charset="0"/>
              </a:rPr>
              <a:t>Office</a:t>
            </a:r>
            <a:r>
              <a:rPr lang="en-NZ" sz="1800" i="1">
                <a:solidFill>
                  <a:srgbClr val="000000"/>
                </a:solidFill>
                <a:latin typeface="Arial" panose="020B0604020202020204" pitchFamily="34" charset="0"/>
              </a:rPr>
              <a:t> - A distinct sub-group, whether organized on geographical or practice lines, </a:t>
            </a:r>
            <a:r>
              <a:rPr lang="en-NZ" sz="1800" i="1" u="sng">
                <a:solidFill>
                  <a:srgbClr val="000000"/>
                </a:solidFill>
                <a:latin typeface="Arial" panose="020B0604020202020204" pitchFamily="34" charset="0"/>
              </a:rPr>
              <a:t>constituted by formal organization or informal practice</a:t>
            </a:r>
            <a:r>
              <a:rPr lang="en-NZ" sz="1800" i="1">
                <a:solidFill>
                  <a:srgbClr val="000000"/>
                </a:solidFill>
                <a:latin typeface="Arial" panose="020B0604020202020204" pitchFamily="34" charset="0"/>
              </a:rPr>
              <a:t>.”  </a:t>
            </a:r>
            <a:endParaRPr lang="en-NZ" sz="1600" b="1" i="1"/>
          </a:p>
          <a:p>
            <a:r>
              <a:rPr lang="en-NZ" sz="2200" b="1"/>
              <a:t>Add application material</a:t>
            </a:r>
          </a:p>
        </p:txBody>
      </p:sp>
      <p:sp>
        <p:nvSpPr>
          <p:cNvPr id="3" name="Subtitle 2">
            <a:extLst>
              <a:ext uri="{FF2B5EF4-FFF2-40B4-BE49-F238E27FC236}">
                <a16:creationId xmlns:a16="http://schemas.microsoft.com/office/drawing/2014/main" id="{0B064022-539C-4630-8221-E3309DD5457C}"/>
              </a:ext>
            </a:extLst>
          </p:cNvPr>
          <p:cNvSpPr>
            <a:spLocks noGrp="1"/>
          </p:cNvSpPr>
          <p:nvPr>
            <p:ph type="subTitle" idx="10"/>
          </p:nvPr>
        </p:nvSpPr>
        <p:spPr>
          <a:xfrm>
            <a:off x="381000" y="57150"/>
            <a:ext cx="3200400" cy="152400"/>
          </a:xfrm>
        </p:spPr>
        <p:txBody>
          <a:bodyPr/>
          <a:lstStyle/>
          <a:p>
            <a:r>
              <a:rPr lang="en-NZ"/>
              <a:t>Recommendation 7: Independence</a:t>
            </a:r>
          </a:p>
          <a:p>
            <a:endParaRPr lang="en-NZ"/>
          </a:p>
        </p:txBody>
      </p:sp>
      <p:sp>
        <p:nvSpPr>
          <p:cNvPr id="4" name="Title 3">
            <a:extLst>
              <a:ext uri="{FF2B5EF4-FFF2-40B4-BE49-F238E27FC236}">
                <a16:creationId xmlns:a16="http://schemas.microsoft.com/office/drawing/2014/main" id="{81893BBE-6958-47F9-9A6A-04C082D8DFC1}"/>
              </a:ext>
            </a:extLst>
          </p:cNvPr>
          <p:cNvSpPr>
            <a:spLocks noGrp="1"/>
          </p:cNvSpPr>
          <p:nvPr>
            <p:ph type="title"/>
          </p:nvPr>
        </p:nvSpPr>
        <p:spPr/>
        <p:txBody>
          <a:bodyPr/>
          <a:lstStyle/>
          <a:p>
            <a:r>
              <a:rPr lang="en-NZ"/>
              <a:t>Terminology - “Office”</a:t>
            </a:r>
          </a:p>
        </p:txBody>
      </p:sp>
      <p:sp>
        <p:nvSpPr>
          <p:cNvPr id="5" name="TextBox 4">
            <a:extLst>
              <a:ext uri="{FF2B5EF4-FFF2-40B4-BE49-F238E27FC236}">
                <a16:creationId xmlns:a16="http://schemas.microsoft.com/office/drawing/2014/main" id="{9F33053C-29FA-4914-BA2A-FACBE406A9DB}"/>
              </a:ext>
            </a:extLst>
          </p:cNvPr>
          <p:cNvSpPr txBox="1"/>
          <p:nvPr/>
        </p:nvSpPr>
        <p:spPr>
          <a:xfrm>
            <a:off x="7777378" y="882808"/>
            <a:ext cx="89672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1600" b="1"/>
              <a:t>7</a:t>
            </a:r>
          </a:p>
        </p:txBody>
      </p:sp>
      <p:pic>
        <p:nvPicPr>
          <p:cNvPr id="6" name="Graphic 5" descr="Chat">
            <a:extLst>
              <a:ext uri="{FF2B5EF4-FFF2-40B4-BE49-F238E27FC236}">
                <a16:creationId xmlns:a16="http://schemas.microsoft.com/office/drawing/2014/main" id="{7EE76175-1011-BB4F-A5CD-80B9C283CB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584" y="133350"/>
            <a:ext cx="810517" cy="810517"/>
          </a:xfrm>
          <a:prstGeom prst="rect">
            <a:avLst/>
          </a:prstGeom>
        </p:spPr>
      </p:pic>
    </p:spTree>
    <p:extLst>
      <p:ext uri="{BB962C8B-B14F-4D97-AF65-F5344CB8AC3E}">
        <p14:creationId xmlns:p14="http://schemas.microsoft.com/office/powerpoint/2010/main" val="436165464"/>
      </p:ext>
    </p:extLst>
  </p:cSld>
  <p:clrMapOvr>
    <a:masterClrMapping/>
  </p:clrMapOvr>
</p:sld>
</file>

<file path=ppt/theme/theme1.xml><?xml version="1.0" encoding="utf-8"?>
<a:theme xmlns:a="http://schemas.openxmlformats.org/drawingml/2006/main" name="IESBA_Powerpoint_template_GREEN RIBBON_WIDESCREEN">
  <a:themeElements>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BA_Powerpoint_template_GREEN RIBBON_WIDESCREEN" id="{97502708-9843-4C1B-BCA0-FFB288AF1A20}" vid="{C211E3E3-D26C-42E5-AA10-D3816BA2BE4E}"/>
    </a:ext>
  </a:extLst>
</a:theme>
</file>

<file path=ppt/theme/theme2.xml><?xml version="1.0" encoding="utf-8"?>
<a:theme xmlns:a="http://schemas.openxmlformats.org/drawingml/2006/main" name="IFAC_Powerpoint_template_BLUE RIBBON">
  <a:themeElements>
    <a:clrScheme name="Custom 36">
      <a:dk1>
        <a:srgbClr val="000000"/>
      </a:dk1>
      <a:lt1>
        <a:srgbClr val="FFFFFF"/>
      </a:lt1>
      <a:dk2>
        <a:srgbClr val="000000"/>
      </a:dk2>
      <a:lt2>
        <a:srgbClr val="808080"/>
      </a:lt2>
      <a:accent1>
        <a:srgbClr val="005BAA"/>
      </a:accent1>
      <a:accent2>
        <a:srgbClr val="00C0F3"/>
      </a:accent2>
      <a:accent3>
        <a:srgbClr val="8DC63F"/>
      </a:accent3>
      <a:accent4>
        <a:srgbClr val="0D9C4A"/>
      </a:accent4>
      <a:accent5>
        <a:srgbClr val="F15A22"/>
      </a:accent5>
      <a:accent6>
        <a:srgbClr val="FAA61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AC_Powerpoint-template-40th anniversary" id="{B8EE7C03-20A7-4C88-9541-802B207A39D5}" vid="{73A0FBE4-9799-4086-8FE8-04A75866D0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ttachCount xmlns="http://schemas.microsoft.com/sharepoint/v3/fields" xsi:nil="true"/>
    <EmAttachmentNames xmlns="http://schemas.microsoft.com/sharepoint/v3/fields" xsi:nil="true"/>
    <EmReceivedOnBehalfOfName xmlns="http://schemas.microsoft.com/sharepoint/v3/fields" xsi:nil="true"/>
    <EmImportance xmlns="http://schemas.microsoft.com/sharepoint/v3/fields" xsi:nil="true"/>
    <EmCC xmlns="http://schemas.microsoft.com/sharepoint/v3/fields" xsi:nil="true"/>
    <EmCCSMTPAddress xmlns="http://schemas.microsoft.com/sharepoint/v3/fields" xsi:nil="true"/>
    <EmReceivedByName xmlns="http://schemas.microsoft.com/sharepoint/v3/fields" xsi:nil="true"/>
    <EmSentOnBehalfOfName xmlns="http://schemas.microsoft.com/sharepoint/v3/fields" xsi:nil="true"/>
    <EmCompanies xmlns="http://schemas.microsoft.com/sharepoint/v3/fields" xsi:nil="true"/>
    <EmID xmlns="http://schemas.microsoft.com/sharepoint/v3/fields" xsi:nil="true"/>
    <DocModifiedSaved xmlns="http://schemas.microsoft.com/sharepoint/v3/fields"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EmFrom xmlns="http://schemas.microsoft.com/sharepoint/v3/fields" xsi:nil="true"/>
    <EmTo xmlns="http://schemas.microsoft.com/sharepoint/v3/fields" xsi:nil="true"/>
    <EmToSMTPAddress xmlns="http://schemas.microsoft.com/sharepoint/v3/fields" xsi:nil="true"/>
    <XRBAuthoDoxID xmlns="43619995-018f-4e2c-8089-9af5b1b4449f" xsi:nil="true"/>
    <DocCreatedSaved xmlns="http://schemas.microsoft.com/sharepoint/v3/fields" xsi:nil="true"/>
    <EmDate xmlns="http://schemas.microsoft.com/sharepoint/v3/fields" xsi:nil="true"/>
    <EmSensitivity xmlns="http://schemas.microsoft.com/sharepoint/v3/fields" xsi:nil="true"/>
    <EmBody xmlns="http://schemas.microsoft.com/sharepoint/v3/fields" xsi:nil="true"/>
    <EmCategory xmlns="http://schemas.microsoft.com/sharepoint/v3/fields" xsi:nil="true"/>
    <EmFromSMTPAddress xmlns="http://schemas.microsoft.com/sharepoint/v3/fields" xsi:nil="true"/>
    <EmConversationID xmlns="http://schemas.microsoft.com/sharepoint/v3/fields" xsi:nil="true"/>
    <EmConversationIndex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ma:contentTypeID="0x0101007F55D9E324541740BF6388CE6442715061006431EBF462C5F94885194BAE371C2F30" ma:contentTypeVersion="75" ma:contentTypeDescription="Visual representation of information used to convey ideas. Examples:  Slide Show,  Webinar,  Live Broadcast" ma:contentTypeScope="" ma:versionID="a1e68d7535eabf729052ac56a2fc86ed">
  <xsd:schema xmlns:xsd="http://www.w3.org/2001/XMLSchema" xmlns:xs="http://www.w3.org/2001/XMLSchema" xmlns:p="http://schemas.microsoft.com/office/2006/metadata/properties" xmlns:ns2="43619995-018f-4e2c-8089-9af5b1b4449f" xmlns:ns3="http://schemas.microsoft.com/sharepoint/v3/fields" xmlns:ns4="86ff2545-424e-41e2-b804-9e3bc561fde3" targetNamespace="http://schemas.microsoft.com/office/2006/metadata/properties" ma:root="true" ma:fieldsID="470584dd7fa058c6053d26f9cfce81c4" ns2:_="" ns3:_="" ns4:_="">
    <xsd:import namespace="43619995-018f-4e2c-8089-9af5b1b4449f"/>
    <xsd:import namespace="http://schemas.microsoft.com/sharepoint/v3/fields"/>
    <xsd:import namespace="86ff2545-424e-41e2-b804-9e3bc561fde3"/>
    <xsd:element name="properties">
      <xsd:complexType>
        <xsd:sequence>
          <xsd:element name="documentManagement">
            <xsd:complexType>
              <xsd:all>
                <xsd:element ref="ns2:XRBAuthoDoxID" minOccurs="0"/>
                <xsd:element ref="ns3:DocCreatedSaved" minOccurs="0"/>
                <xsd:element ref="ns3:DocModifiedSaved" minOccurs="0"/>
                <xsd:element ref="ns3:EmAttachCount" minOccurs="0"/>
                <xsd:element ref="ns3:EmAttachmentNames"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D"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D" minOccurs="0"/>
                <xsd:element ref="ns3:EmImportance" minOccurs="0"/>
                <xsd:element ref="ns3:EmReceivedByNam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19995-018f-4e2c-8089-9af5b1b4449f" elementFormDefault="qualified">
    <xsd:import namespace="http://schemas.microsoft.com/office/2006/documentManagement/types"/>
    <xsd:import namespace="http://schemas.microsoft.com/office/infopath/2007/PartnerControls"/>
    <xsd:element name="XRBAuthoDoxID" ma:index="8" nillable="true" ma:displayName="AuthoDox ID" ma:description="AuthoDox document ID retained after migration." ma:internalName="XRBAuthoDox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CreatedSaved" ma:index="9" nillable="true" ma:displayName="Document Created Saved" ma:format="DateTime" ma:internalName="DocCreatedSaved" ma:readOnly="false">
      <xsd:simpleType>
        <xsd:restriction base="dms:DateTime"/>
      </xsd:simpleType>
    </xsd:element>
    <xsd:element name="DocModifiedSaved" ma:index="10" nillable="true" ma:displayName="Document Modified Saved" ma:format="DateTime" ma:internalName="DocModifiedSaved" ma:readOnly="false">
      <xsd:simpleType>
        <xsd:restriction base="dms:DateTime"/>
      </xsd:simpleType>
    </xsd:element>
    <xsd:element name="EmAttachCount" ma:index="11" nillable="true" ma:displayName="Email Attachment Count" ma:internalName="EmAttachCount" ma:readOnly="false">
      <xsd:simpleType>
        <xsd:restriction base="dms:Text"/>
      </xsd:simpleType>
    </xsd:element>
    <xsd:element name="EmAttachmentNames" ma:index="12" nillable="true" ma:displayName="Email Attachment Names" ma:internalName="EmAttachmentNames" ma:readOnly="false">
      <xsd:simpleType>
        <xsd:restriction base="dms:Note"/>
      </xsd:simpleType>
    </xsd:element>
    <xsd:element name="EmBCC" ma:index="13" nillable="true" ma:displayName="Email BCC" ma:internalName="EmBCC" ma:readOnly="false">
      <xsd:simpleType>
        <xsd:restriction base="dms:Note"/>
      </xsd:simpleType>
    </xsd:element>
    <xsd:element name="EmBCCSMTPAddress" ma:index="14" nillable="true" ma:displayName="Email BCC SMTP Address" ma:internalName="EmBCCSMTPAddress" ma:readOnly="false">
      <xsd:simpleType>
        <xsd:restriction base="dms:Note"/>
      </xsd:simpleType>
    </xsd:element>
    <xsd:element name="EmBody" ma:index="15" nillable="true" ma:displayName="Email Body" ma:internalName="EmBody" ma:readOnly="false">
      <xsd:simpleType>
        <xsd:restriction base="dms:Note"/>
      </xsd:simpleType>
    </xsd:element>
    <xsd:element name="EmCategory" ma:index="16" nillable="true" ma:displayName="Email Category" ma:internalName="EmCategory" ma:readOnly="false">
      <xsd:simpleType>
        <xsd:restriction base="dms:Text"/>
      </xsd:simpleType>
    </xsd:element>
    <xsd:element name="EmCC" ma:index="17" nillable="true" ma:displayName="Email CC" ma:internalName="EmCC" ma:readOnly="false">
      <xsd:simpleType>
        <xsd:restriction base="dms:Note"/>
      </xsd:simpleType>
    </xsd:element>
    <xsd:element name="EmCCSMTPAddress" ma:index="18" nillable="true" ma:displayName="Email CC SMTP Address" ma:internalName="EmCCSMTPAddress" ma:readOnly="false">
      <xsd:simpleType>
        <xsd:restriction base="dms:Note"/>
      </xsd:simpleType>
    </xsd:element>
    <xsd:element name="EmCompanies" ma:index="19" nillable="true" ma:displayName="Email Companies" ma:internalName="EmCompanies" ma:readOnly="false">
      <xsd:simpleType>
        <xsd:restriction base="dms:Text"/>
      </xsd:simpleType>
    </xsd:element>
    <xsd:element name="EmCon" ma:index="20" nillable="true" ma:displayName="Email Conversation" ma:internalName="EmCon" ma:readOnly="false">
      <xsd:simpleType>
        <xsd:restriction base="dms:Text"/>
      </xsd:simpleType>
    </xsd:element>
    <xsd:element name="EmConversationID" ma:index="21" nillable="true" ma:displayName="Email Conversation ID" ma:internalName="EmConversationID" ma:readOnly="false">
      <xsd:simpleType>
        <xsd:restriction base="dms:Note">
          <xsd:maxLength value="255"/>
        </xsd:restriction>
      </xsd:simpleType>
    </xsd:element>
    <xsd:element name="EmConversationIndex" ma:index="22" nillable="true" ma:displayName="Email Conversation Index" ma:internalName="EmConversationIndex" ma:readOnly="false">
      <xsd:simpleType>
        <xsd:restriction base="dms:Note">
          <xsd:maxLength value="255"/>
        </xsd:restriction>
      </xsd:simpleType>
    </xsd:element>
    <xsd:element name="EmDate" ma:index="23" nillable="true" ma:displayName="Email Date" ma:format="DateTime" ma:internalName="EmDate" ma:readOnly="false">
      <xsd:simpleType>
        <xsd:restriction base="dms:DateTime"/>
      </xsd:simpleType>
    </xsd:element>
    <xsd:element name="EmDateReceived" ma:index="24" nillable="true" ma:displayName="Email Date Received" ma:format="DateTime" ma:internalName="EmDateReceived" ma:readOnly="false">
      <xsd:simpleType>
        <xsd:restriction base="dms:DateTime"/>
      </xsd:simpleType>
    </xsd:element>
    <xsd:element name="EmDateSent" ma:index="25" nillable="true" ma:displayName="Email Date Sent" ma:format="DateTime" ma:internalName="EmDateSent" ma:readOnly="false">
      <xsd:simpleType>
        <xsd:restriction base="dms:DateTime"/>
      </xsd:simpleType>
    </xsd:element>
    <xsd:element name="EmFrom" ma:index="26" nillable="true" ma:displayName="Email From" ma:internalName="EmFrom" ma:readOnly="false">
      <xsd:simpleType>
        <xsd:restriction base="dms:Text"/>
      </xsd:simpleType>
    </xsd:element>
    <xsd:element name="EmFromName" ma:index="27" nillable="true" ma:displayName="Email From Name" ma:internalName="EmFromName" ma:readOnly="false">
      <xsd:simpleType>
        <xsd:restriction base="dms:Text"/>
      </xsd:simpleType>
    </xsd:element>
    <xsd:element name="EmFromSMTPAddress" ma:index="28" nillable="true" ma:displayName="Email From SMTP Address" ma:internalName="EmFromSMTPAddress" ma:readOnly="false">
      <xsd:simpleType>
        <xsd:restriction base="dms:Text"/>
      </xsd:simpleType>
    </xsd:element>
    <xsd:element name="EmHasAttachments" ma:index="29" nillable="true" ma:displayName="Email Has Attachments" ma:internalName="EmHasAttachments" ma:readOnly="false">
      <xsd:simpleType>
        <xsd:restriction base="dms:Boolean"/>
      </xsd:simpleType>
    </xsd:element>
    <xsd:element name="EmID" ma:index="30" nillable="true" ma:displayName="Email ID" ma:internalName="EmID" ma:readOnly="false">
      <xsd:simpleType>
        <xsd:restriction base="dms:Text"/>
      </xsd:simpleType>
    </xsd:element>
    <xsd:element name="EmImportance" ma:index="31" nillable="true" ma:displayName="Email Importance" ma:internalName="EmImportance" ma:readOnly="false">
      <xsd:simpleType>
        <xsd:restriction base="dms:Number"/>
      </xsd:simpleType>
    </xsd:element>
    <xsd:element name="EmReceivedByName" ma:index="32" nillable="true" ma:displayName="Email Received By Name" ma:internalName="EmReceivedByName" ma:readOnly="false">
      <xsd:simpleType>
        <xsd:restriction base="dms:Text"/>
      </xsd:simpleType>
    </xsd:element>
    <xsd:element name="EmReceivedOnBehalfOfName" ma:index="33" nillable="true" ma:displayName="Email Received On Behalf Of Name" ma:internalName="EmReceivedOnBehalfOfName" ma:readOnly="false">
      <xsd:simpleType>
        <xsd:restriction base="dms:Text"/>
      </xsd:simpleType>
    </xsd:element>
    <xsd:element name="EmReplyRecipientNames" ma:index="34" nillable="true" ma:displayName="Email Reply Recipient Names" ma:internalName="EmReplyRecipientNames" ma:readOnly="false">
      <xsd:simpleType>
        <xsd:restriction base="dms:Text"/>
      </xsd:simpleType>
    </xsd:element>
    <xsd:element name="EmReplyRecipients" ma:index="35" nillable="true" ma:displayName="Email Reply Recipients" ma:internalName="EmReplyRecipients" ma:readOnly="false">
      <xsd:simpleType>
        <xsd:restriction base="dms:Text"/>
      </xsd:simpleType>
    </xsd:element>
    <xsd:element name="EmRetentionPolicyName" ma:index="36" nillable="true" ma:displayName="Email Retention Policy Name" ma:internalName="EmRetentionPolicyName" ma:readOnly="false">
      <xsd:simpleType>
        <xsd:restriction base="dms:Text"/>
      </xsd:simpleType>
    </xsd:element>
    <xsd:element name="EmSensitivity" ma:index="37" nillable="true" ma:displayName="Email Sensitivity" ma:internalName="EmSensitivity" ma:readOnly="false">
      <xsd:simpleType>
        <xsd:restriction base="dms:Number"/>
      </xsd:simpleType>
    </xsd:element>
    <xsd:element name="EmSentOnBehalfOfName" ma:index="38" nillable="true" ma:displayName="Email Sent On Behalf Of Name" ma:internalName="EmSentOnBehalfOfName" ma:readOnly="false">
      <xsd:simpleType>
        <xsd:restriction base="dms:Text"/>
      </xsd:simpleType>
    </xsd:element>
    <xsd:element name="EmSubject" ma:index="39" nillable="true" ma:displayName="Email Subject" ma:internalName="EmSubject" ma:readOnly="false">
      <xsd:simpleType>
        <xsd:restriction base="dms:Text"/>
      </xsd:simpleType>
    </xsd:element>
    <xsd:element name="EmTo" ma:index="40" nillable="true" ma:displayName="Email To" ma:internalName="EmTo" ma:readOnly="false">
      <xsd:simpleType>
        <xsd:restriction base="dms:Note"/>
      </xsd:simpleType>
    </xsd:element>
    <xsd:element name="EmToAddress" ma:index="41" nillable="true" ma:displayName="Email To Address" ma:internalName="EmToAddress" ma:readOnly="false">
      <xsd:simpleType>
        <xsd:restriction base="dms:Note"/>
      </xsd:simpleType>
    </xsd:element>
    <xsd:element name="EmToSMTPAddress" ma:index="42" nillable="true" ma:displayName="Email To SMTP Address" ma:internalName="EmToSMTPAddress" ma:readOnly="false">
      <xsd:simpleType>
        <xsd:restriction base="dms:Note"/>
      </xsd:simpleType>
    </xsd:element>
    <xsd:element name="EmType" ma:index="43" nillable="true" ma:displayName="Email Type" ma:internalName="Em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44" nillable="true" ma:displayName="Document ID Value" ma:description="The value of the document ID assigned to this item." ma:internalName="_dlc_DocId" ma:readOnly="true">
      <xsd:simpleType>
        <xsd:restriction base="dms:Text"/>
      </xsd:simple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c02815c-28df-484f-9884-3bf00d466f96" ContentTypeId="0x0101007F55D9E324541740BF6388CE644271506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B90715-D5E5-48EC-A359-D6A6815950E9}">
  <ds:schemaRefs>
    <ds:schemaRef ds:uri="http://schemas.microsoft.com/sharepoint/v3/contenttype/forms"/>
  </ds:schemaRefs>
</ds:datastoreItem>
</file>

<file path=customXml/itemProps2.xml><?xml version="1.0" encoding="utf-8"?>
<ds:datastoreItem xmlns:ds="http://schemas.openxmlformats.org/officeDocument/2006/customXml" ds:itemID="{535442A1-9D7B-4F69-A671-397BE6E021CA}">
  <ds:schemaRefs>
    <ds:schemaRef ds:uri="86ff2545-424e-41e2-b804-9e3bc561fde3"/>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43619995-018f-4e2c-8089-9af5b1b4449f"/>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54F2C23D-3B39-40B8-953A-66A493398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19995-018f-4e2c-8089-9af5b1b4449f"/>
    <ds:schemaRef ds:uri="http://schemas.microsoft.com/sharepoint/v3/fields"/>
    <ds:schemaRef ds:uri="86ff2545-424e-41e2-b804-9e3bc561f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AF48AD3-DBCF-4C5C-B77F-531D8253A1BD}">
  <ds:schemaRefs>
    <ds:schemaRef ds:uri="Microsoft.SharePoint.Taxonomy.ContentTypeSync"/>
  </ds:schemaRefs>
</ds:datastoreItem>
</file>

<file path=customXml/itemProps5.xml><?xml version="1.0" encoding="utf-8"?>
<ds:datastoreItem xmlns:ds="http://schemas.openxmlformats.org/officeDocument/2006/customXml" ds:itemID="{79C5AF42-6A78-4D16-8B7A-25399F791EC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82</TotalTime>
  <Words>2211</Words>
  <Application>Microsoft Office PowerPoint</Application>
  <PresentationFormat>On-screen Show (16:9)</PresentationFormat>
  <Paragraphs>287</Paragraphs>
  <Slides>26</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Bauer Bodoni Std</vt:lpstr>
      <vt:lpstr>Calibri</vt:lpstr>
      <vt:lpstr>Symbol</vt:lpstr>
      <vt:lpstr>IESBA_Powerpoint_template_GREEN RIBBON_WIDESCREEN</vt:lpstr>
      <vt:lpstr>IFAC_Powerpoint_template_BLUE RIBBON</vt:lpstr>
      <vt:lpstr>Technology</vt:lpstr>
      <vt:lpstr>Background</vt:lpstr>
      <vt:lpstr>Phase 1 Report and Project Plan Recommendations </vt:lpstr>
      <vt:lpstr>Auditor Independence</vt:lpstr>
      <vt:lpstr>New tech tools and related NAS</vt:lpstr>
      <vt:lpstr>Product-to-service continuum</vt:lpstr>
      <vt:lpstr>Preliminary TF views</vt:lpstr>
      <vt:lpstr>Preliminary TF views</vt:lpstr>
      <vt:lpstr>Terminology - “Office”</vt:lpstr>
      <vt:lpstr>Terminology – “routine and mechanical” </vt:lpstr>
      <vt:lpstr>Complexities of the Professional Environment</vt:lpstr>
      <vt:lpstr>Complicated v complex continuum </vt:lpstr>
      <vt:lpstr>Elements of complexity </vt:lpstr>
      <vt:lpstr>Threats to compliance with the FPs</vt:lpstr>
      <vt:lpstr>Is complexity missing from the CF?</vt:lpstr>
      <vt:lpstr>Four non-mutually exclusive options</vt:lpstr>
      <vt:lpstr>Transparency</vt:lpstr>
      <vt:lpstr>Transparency</vt:lpstr>
      <vt:lpstr>Accountability</vt:lpstr>
      <vt:lpstr>Accountability</vt:lpstr>
      <vt:lpstr>Privacy/Security</vt:lpstr>
      <vt:lpstr>Enabling Competencies and Skills </vt:lpstr>
      <vt:lpstr>Enabling competencies and skills </vt:lpstr>
      <vt:lpstr>Critical Role of Ethics and Professional Judgment – Promoting ethical behavior </vt:lpstr>
      <vt:lpstr>Critical Role of Ethics and Professional Judgment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dc:title>
  <dc:creator>Misha Pieters</dc:creator>
  <cp:lastModifiedBy>Sylvia van Dyk</cp:lastModifiedBy>
  <cp:revision>41</cp:revision>
  <dcterms:created xsi:type="dcterms:W3CDTF">2020-08-19T01:50:07Z</dcterms:created>
  <dcterms:modified xsi:type="dcterms:W3CDTF">2020-08-25T05:52:05Z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0x0101007F55D9E324541740BF6388CE6442715061006431EBF462C5F94885194BAE371C2F30</vt:lpwstr>
  </property>
</Properties>
</file>