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4" r:id="rId6"/>
  </p:sldMasterIdLst>
  <p:notesMasterIdLst>
    <p:notesMasterId r:id="rId65"/>
  </p:notesMasterIdLst>
  <p:handoutMasterIdLst>
    <p:handoutMasterId r:id="rId66"/>
  </p:handoutMasterIdLst>
  <p:sldIdLst>
    <p:sldId id="326" r:id="rId7"/>
    <p:sldId id="344" r:id="rId8"/>
    <p:sldId id="369" r:id="rId9"/>
    <p:sldId id="371" r:id="rId10"/>
    <p:sldId id="372" r:id="rId11"/>
    <p:sldId id="368" r:id="rId12"/>
    <p:sldId id="759" r:id="rId13"/>
    <p:sldId id="760" r:id="rId14"/>
    <p:sldId id="792" r:id="rId15"/>
    <p:sldId id="337" r:id="rId16"/>
    <p:sldId id="332" r:id="rId17"/>
    <p:sldId id="796" r:id="rId18"/>
    <p:sldId id="333" r:id="rId19"/>
    <p:sldId id="799" r:id="rId20"/>
    <p:sldId id="764" r:id="rId21"/>
    <p:sldId id="351" r:id="rId22"/>
    <p:sldId id="780" r:id="rId23"/>
    <p:sldId id="352" r:id="rId24"/>
    <p:sldId id="353" r:id="rId25"/>
    <p:sldId id="354" r:id="rId26"/>
    <p:sldId id="800" r:id="rId27"/>
    <p:sldId id="347" r:id="rId28"/>
    <p:sldId id="788" r:id="rId29"/>
    <p:sldId id="781" r:id="rId30"/>
    <p:sldId id="782" r:id="rId31"/>
    <p:sldId id="784" r:id="rId32"/>
    <p:sldId id="785" r:id="rId33"/>
    <p:sldId id="783" r:id="rId34"/>
    <p:sldId id="349" r:id="rId35"/>
    <p:sldId id="355" r:id="rId36"/>
    <p:sldId id="356" r:id="rId37"/>
    <p:sldId id="357" r:id="rId38"/>
    <p:sldId id="360" r:id="rId39"/>
    <p:sldId id="358" r:id="rId40"/>
    <p:sldId id="359" r:id="rId41"/>
    <p:sldId id="789" r:id="rId42"/>
    <p:sldId id="361" r:id="rId43"/>
    <p:sldId id="362" r:id="rId44"/>
    <p:sldId id="790" r:id="rId45"/>
    <p:sldId id="363" r:id="rId46"/>
    <p:sldId id="364" r:id="rId47"/>
    <p:sldId id="365" r:id="rId48"/>
    <p:sldId id="366" r:id="rId49"/>
    <p:sldId id="367" r:id="rId50"/>
    <p:sldId id="762" r:id="rId51"/>
    <p:sldId id="330" r:id="rId52"/>
    <p:sldId id="765" r:id="rId53"/>
    <p:sldId id="767" r:id="rId54"/>
    <p:sldId id="772" r:id="rId55"/>
    <p:sldId id="771" r:id="rId56"/>
    <p:sldId id="777" r:id="rId57"/>
    <p:sldId id="773" r:id="rId58"/>
    <p:sldId id="774" r:id="rId59"/>
    <p:sldId id="775" r:id="rId60"/>
    <p:sldId id="778" r:id="rId61"/>
    <p:sldId id="345" r:id="rId62"/>
    <p:sldId id="779" r:id="rId63"/>
    <p:sldId id="343" r:id="rId64"/>
  </p:sldIdLst>
  <p:sldSz cx="9144000" cy="5143500" type="screen16x9"/>
  <p:notesSz cx="6888163" cy="10020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F34"/>
    <a:srgbClr val="23500B"/>
    <a:srgbClr val="D59D43"/>
    <a:srgbClr val="FDCD25"/>
    <a:srgbClr val="E29B29"/>
    <a:srgbClr val="DBD8CC"/>
    <a:srgbClr val="DBD851"/>
    <a:srgbClr val="FDD123"/>
    <a:srgbClr val="F1D92D"/>
    <a:srgbClr val="8493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36044" autoAdjust="0"/>
  </p:normalViewPr>
  <p:slideViewPr>
    <p:cSldViewPr snapToGrid="0">
      <p:cViewPr varScale="1">
        <p:scale>
          <a:sx n="116" d="100"/>
          <a:sy n="116" d="100"/>
        </p:scale>
        <p:origin x="75" y="18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2676" y="6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ha Pieters" userId="6962b603-e177-4c05-931a-4d39626761d7" providerId="ADAL" clId="{932DB34B-890C-427F-A1AE-898DB34ABE4D}"/>
    <pc:docChg chg="modSld">
      <pc:chgData name="Misha Pieters" userId="6962b603-e177-4c05-931a-4d39626761d7" providerId="ADAL" clId="{932DB34B-890C-427F-A1AE-898DB34ABE4D}" dt="2022-04-11T22:25:49.616" v="19" actId="6549"/>
      <pc:docMkLst>
        <pc:docMk/>
      </pc:docMkLst>
      <pc:sldChg chg="modNotesTx">
        <pc:chgData name="Misha Pieters" userId="6962b603-e177-4c05-931a-4d39626761d7" providerId="ADAL" clId="{932DB34B-890C-427F-A1AE-898DB34ABE4D}" dt="2022-04-11T22:23:30.194" v="0" actId="20577"/>
        <pc:sldMkLst>
          <pc:docMk/>
          <pc:sldMk cId="1341723855" sldId="326"/>
        </pc:sldMkLst>
      </pc:sldChg>
      <pc:sldChg chg="modNotesTx">
        <pc:chgData name="Misha Pieters" userId="6962b603-e177-4c05-931a-4d39626761d7" providerId="ADAL" clId="{932DB34B-890C-427F-A1AE-898DB34ABE4D}" dt="2022-04-11T22:24:54.344" v="8" actId="20577"/>
        <pc:sldMkLst>
          <pc:docMk/>
          <pc:sldMk cId="701620432" sldId="330"/>
        </pc:sldMkLst>
      </pc:sldChg>
      <pc:sldChg chg="modNotesTx">
        <pc:chgData name="Misha Pieters" userId="6962b603-e177-4c05-931a-4d39626761d7" providerId="ADAL" clId="{932DB34B-890C-427F-A1AE-898DB34ABE4D}" dt="2022-04-11T22:23:59.660" v="6" actId="20577"/>
        <pc:sldMkLst>
          <pc:docMk/>
          <pc:sldMk cId="525725638" sldId="337"/>
        </pc:sldMkLst>
      </pc:sldChg>
      <pc:sldChg chg="modNotesTx">
        <pc:chgData name="Misha Pieters" userId="6962b603-e177-4c05-931a-4d39626761d7" providerId="ADAL" clId="{932DB34B-890C-427F-A1AE-898DB34ABE4D}" dt="2022-04-11T22:23:33.374" v="1" actId="20577"/>
        <pc:sldMkLst>
          <pc:docMk/>
          <pc:sldMk cId="2882152766" sldId="344"/>
        </pc:sldMkLst>
      </pc:sldChg>
      <pc:sldChg chg="modNotesTx">
        <pc:chgData name="Misha Pieters" userId="6962b603-e177-4c05-931a-4d39626761d7" providerId="ADAL" clId="{932DB34B-890C-427F-A1AE-898DB34ABE4D}" dt="2022-04-11T22:25:44.036" v="18" actId="6549"/>
        <pc:sldMkLst>
          <pc:docMk/>
          <pc:sldMk cId="3173454799" sldId="345"/>
        </pc:sldMkLst>
      </pc:sldChg>
      <pc:sldChg chg="modNotesTx">
        <pc:chgData name="Misha Pieters" userId="6962b603-e177-4c05-931a-4d39626761d7" providerId="ADAL" clId="{932DB34B-890C-427F-A1AE-898DB34ABE4D}" dt="2022-04-11T22:23:39.998" v="2" actId="20577"/>
        <pc:sldMkLst>
          <pc:docMk/>
          <pc:sldMk cId="228507828" sldId="368"/>
        </pc:sldMkLst>
      </pc:sldChg>
      <pc:sldChg chg="modNotesTx">
        <pc:chgData name="Misha Pieters" userId="6962b603-e177-4c05-931a-4d39626761d7" providerId="ADAL" clId="{932DB34B-890C-427F-A1AE-898DB34ABE4D}" dt="2022-04-11T22:23:47.265" v="3" actId="20577"/>
        <pc:sldMkLst>
          <pc:docMk/>
          <pc:sldMk cId="1833450303" sldId="759"/>
        </pc:sldMkLst>
      </pc:sldChg>
      <pc:sldChg chg="modNotesTx">
        <pc:chgData name="Misha Pieters" userId="6962b603-e177-4c05-931a-4d39626761d7" providerId="ADAL" clId="{932DB34B-890C-427F-A1AE-898DB34ABE4D}" dt="2022-04-11T22:23:50.752" v="4" actId="20577"/>
        <pc:sldMkLst>
          <pc:docMk/>
          <pc:sldMk cId="2099467639" sldId="760"/>
        </pc:sldMkLst>
      </pc:sldChg>
      <pc:sldChg chg="modNotesTx">
        <pc:chgData name="Misha Pieters" userId="6962b603-e177-4c05-931a-4d39626761d7" providerId="ADAL" clId="{932DB34B-890C-427F-A1AE-898DB34ABE4D}" dt="2022-04-11T22:24:49.017" v="7" actId="20577"/>
        <pc:sldMkLst>
          <pc:docMk/>
          <pc:sldMk cId="1589450050" sldId="762"/>
        </pc:sldMkLst>
      </pc:sldChg>
      <pc:sldChg chg="modNotesTx">
        <pc:chgData name="Misha Pieters" userId="6962b603-e177-4c05-931a-4d39626761d7" providerId="ADAL" clId="{932DB34B-890C-427F-A1AE-898DB34ABE4D}" dt="2022-04-11T22:24:58.598" v="9" actId="20577"/>
        <pc:sldMkLst>
          <pc:docMk/>
          <pc:sldMk cId="2834354432" sldId="765"/>
        </pc:sldMkLst>
      </pc:sldChg>
      <pc:sldChg chg="modNotesTx">
        <pc:chgData name="Misha Pieters" userId="6962b603-e177-4c05-931a-4d39626761d7" providerId="ADAL" clId="{932DB34B-890C-427F-A1AE-898DB34ABE4D}" dt="2022-04-11T22:25:01.644" v="10" actId="20577"/>
        <pc:sldMkLst>
          <pc:docMk/>
          <pc:sldMk cId="2038507521" sldId="767"/>
        </pc:sldMkLst>
      </pc:sldChg>
      <pc:sldChg chg="modNotesTx">
        <pc:chgData name="Misha Pieters" userId="6962b603-e177-4c05-931a-4d39626761d7" providerId="ADAL" clId="{932DB34B-890C-427F-A1AE-898DB34ABE4D}" dt="2022-04-11T22:25:10.302" v="12" actId="20577"/>
        <pc:sldMkLst>
          <pc:docMk/>
          <pc:sldMk cId="4155873015" sldId="771"/>
        </pc:sldMkLst>
      </pc:sldChg>
      <pc:sldChg chg="modNotesTx">
        <pc:chgData name="Misha Pieters" userId="6962b603-e177-4c05-931a-4d39626761d7" providerId="ADAL" clId="{932DB34B-890C-427F-A1AE-898DB34ABE4D}" dt="2022-04-11T22:25:05.876" v="11" actId="20577"/>
        <pc:sldMkLst>
          <pc:docMk/>
          <pc:sldMk cId="2190899283" sldId="772"/>
        </pc:sldMkLst>
      </pc:sldChg>
      <pc:sldChg chg="modNotesTx">
        <pc:chgData name="Misha Pieters" userId="6962b603-e177-4c05-931a-4d39626761d7" providerId="ADAL" clId="{932DB34B-890C-427F-A1AE-898DB34ABE4D}" dt="2022-04-11T22:25:18.619" v="14" actId="20577"/>
        <pc:sldMkLst>
          <pc:docMk/>
          <pc:sldMk cId="826398909" sldId="773"/>
        </pc:sldMkLst>
      </pc:sldChg>
      <pc:sldChg chg="modNotesTx">
        <pc:chgData name="Misha Pieters" userId="6962b603-e177-4c05-931a-4d39626761d7" providerId="ADAL" clId="{932DB34B-890C-427F-A1AE-898DB34ABE4D}" dt="2022-04-11T22:25:21.480" v="15" actId="20577"/>
        <pc:sldMkLst>
          <pc:docMk/>
          <pc:sldMk cId="1409269214" sldId="774"/>
        </pc:sldMkLst>
      </pc:sldChg>
      <pc:sldChg chg="modNotesTx">
        <pc:chgData name="Misha Pieters" userId="6962b603-e177-4c05-931a-4d39626761d7" providerId="ADAL" clId="{932DB34B-890C-427F-A1AE-898DB34ABE4D}" dt="2022-04-11T22:25:24.376" v="16" actId="20577"/>
        <pc:sldMkLst>
          <pc:docMk/>
          <pc:sldMk cId="3371251194" sldId="775"/>
        </pc:sldMkLst>
      </pc:sldChg>
      <pc:sldChg chg="modNotesTx">
        <pc:chgData name="Misha Pieters" userId="6962b603-e177-4c05-931a-4d39626761d7" providerId="ADAL" clId="{932DB34B-890C-427F-A1AE-898DB34ABE4D}" dt="2022-04-11T22:25:14.460" v="13" actId="20577"/>
        <pc:sldMkLst>
          <pc:docMk/>
          <pc:sldMk cId="4004283179" sldId="777"/>
        </pc:sldMkLst>
      </pc:sldChg>
      <pc:sldChg chg="modNotesTx">
        <pc:chgData name="Misha Pieters" userId="6962b603-e177-4c05-931a-4d39626761d7" providerId="ADAL" clId="{932DB34B-890C-427F-A1AE-898DB34ABE4D}" dt="2022-04-11T22:25:27.191" v="17" actId="20577"/>
        <pc:sldMkLst>
          <pc:docMk/>
          <pc:sldMk cId="3651756850" sldId="778"/>
        </pc:sldMkLst>
      </pc:sldChg>
      <pc:sldChg chg="modNotesTx">
        <pc:chgData name="Misha Pieters" userId="6962b603-e177-4c05-931a-4d39626761d7" providerId="ADAL" clId="{932DB34B-890C-427F-A1AE-898DB34ABE4D}" dt="2022-04-11T22:25:49.616" v="19" actId="6549"/>
        <pc:sldMkLst>
          <pc:docMk/>
          <pc:sldMk cId="3329924670" sldId="779"/>
        </pc:sldMkLst>
      </pc:sldChg>
      <pc:sldChg chg="modNotesTx">
        <pc:chgData name="Misha Pieters" userId="6962b603-e177-4c05-931a-4d39626761d7" providerId="ADAL" clId="{932DB34B-890C-427F-A1AE-898DB34ABE4D}" dt="2022-04-11T22:23:53.778" v="5" actId="20577"/>
        <pc:sldMkLst>
          <pc:docMk/>
          <pc:sldMk cId="790549123" sldId="792"/>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xrb.govt.nz/standards/assurance-standards/professional-and-ethical-standards-2/professional-and-ethical-standards/pes-1-revised/"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xrb.govt.nz/standards/assurance-standards/professional-and-ethical-standards-2/professional-and-ethical-standards/pes-1-revised/"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AE0A0-BA35-492D-AEBC-D64288BEAA24}"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5A5C6FE4-5708-4980-8763-9C9FDBAD79FD}">
      <dgm:prSet/>
      <dgm:spPr/>
      <dgm:t>
        <a:bodyPr/>
        <a:lstStyle/>
        <a:p>
          <a:r>
            <a:rPr lang="en-US"/>
            <a:t>Revisions to PES 1 issued March 2022</a:t>
          </a:r>
        </a:p>
      </dgm:t>
    </dgm:pt>
    <dgm:pt modelId="{96873050-D99C-4327-BCA2-219049E8C43B}" type="parTrans" cxnId="{2BB46FF1-DB15-4FB6-BD4F-4CA1A7DBB64F}">
      <dgm:prSet/>
      <dgm:spPr/>
      <dgm:t>
        <a:bodyPr/>
        <a:lstStyle/>
        <a:p>
          <a:endParaRPr lang="en-US"/>
        </a:p>
      </dgm:t>
    </dgm:pt>
    <dgm:pt modelId="{A999C8C1-6DF0-460A-A37F-7CCE1D174022}" type="sibTrans" cxnId="{2BB46FF1-DB15-4FB6-BD4F-4CA1A7DBB64F}">
      <dgm:prSet/>
      <dgm:spPr/>
      <dgm:t>
        <a:bodyPr/>
        <a:lstStyle/>
        <a:p>
          <a:endParaRPr lang="en-US"/>
        </a:p>
      </dgm:t>
    </dgm:pt>
    <dgm:pt modelId="{D9B4DEA6-6CC9-4484-B794-DDD9DE2FE7A6}">
      <dgm:prSet/>
      <dgm:spPr/>
      <dgm:t>
        <a:bodyPr/>
        <a:lstStyle/>
        <a:p>
          <a:r>
            <a:rPr lang="en-US"/>
            <a:t>Part 4A, Section 410</a:t>
          </a:r>
        </a:p>
      </dgm:t>
    </dgm:pt>
    <dgm:pt modelId="{6BC6C3AE-7E92-400A-AB7A-3DDBD1A0F68D}" type="parTrans" cxnId="{B6E32775-CB1F-454F-B4E9-8F673451FC73}">
      <dgm:prSet/>
      <dgm:spPr/>
      <dgm:t>
        <a:bodyPr/>
        <a:lstStyle/>
        <a:p>
          <a:endParaRPr lang="en-US"/>
        </a:p>
      </dgm:t>
    </dgm:pt>
    <dgm:pt modelId="{82D94899-AB3A-4FF4-AE44-F43E4064704C}" type="sibTrans" cxnId="{B6E32775-CB1F-454F-B4E9-8F673451FC73}">
      <dgm:prSet/>
      <dgm:spPr/>
      <dgm:t>
        <a:bodyPr/>
        <a:lstStyle/>
        <a:p>
          <a:endParaRPr lang="en-US"/>
        </a:p>
      </dgm:t>
    </dgm:pt>
    <dgm:pt modelId="{9B3531AF-9428-4B1E-9FD9-342811390EE8}">
      <dgm:prSet/>
      <dgm:spPr/>
      <dgm:t>
        <a:bodyPr/>
        <a:lstStyle/>
        <a:p>
          <a:r>
            <a:rPr lang="en-US"/>
            <a:t>Part 4B, Section 905</a:t>
          </a:r>
        </a:p>
      </dgm:t>
    </dgm:pt>
    <dgm:pt modelId="{7A902902-7E9B-4C2E-A22A-C8AC22E19574}" type="parTrans" cxnId="{9D5B913E-C370-42CB-A16F-44BC1E1E4EF0}">
      <dgm:prSet/>
      <dgm:spPr/>
      <dgm:t>
        <a:bodyPr/>
        <a:lstStyle/>
        <a:p>
          <a:endParaRPr lang="en-US"/>
        </a:p>
      </dgm:t>
    </dgm:pt>
    <dgm:pt modelId="{80D8F24A-9CD3-4461-9324-75685B6A5897}" type="sibTrans" cxnId="{9D5B913E-C370-42CB-A16F-44BC1E1E4EF0}">
      <dgm:prSet/>
      <dgm:spPr/>
      <dgm:t>
        <a:bodyPr/>
        <a:lstStyle/>
        <a:p>
          <a:endParaRPr lang="en-US"/>
        </a:p>
      </dgm:t>
    </dgm:pt>
    <dgm:pt modelId="{C21CC21A-AACA-4245-92A6-F422014A2F20}">
      <dgm:prSet/>
      <dgm:spPr/>
      <dgm:t>
        <a:bodyPr/>
        <a:lstStyle/>
        <a:p>
          <a:r>
            <a:rPr lang="en-US"/>
            <a:t>Conforming and consequential amendments </a:t>
          </a:r>
        </a:p>
      </dgm:t>
    </dgm:pt>
    <dgm:pt modelId="{F52AE697-A4A1-44C6-B72A-FE47730C8A73}" type="parTrans" cxnId="{F2E6BD80-7626-4828-9117-2D7B2A6073D6}">
      <dgm:prSet/>
      <dgm:spPr/>
      <dgm:t>
        <a:bodyPr/>
        <a:lstStyle/>
        <a:p>
          <a:endParaRPr lang="en-US"/>
        </a:p>
      </dgm:t>
    </dgm:pt>
    <dgm:pt modelId="{5B52336A-52F9-4B7A-95E7-52005EFC316F}" type="sibTrans" cxnId="{F2E6BD80-7626-4828-9117-2D7B2A6073D6}">
      <dgm:prSet/>
      <dgm:spPr/>
      <dgm:t>
        <a:bodyPr/>
        <a:lstStyle/>
        <a:p>
          <a:endParaRPr lang="en-US"/>
        </a:p>
      </dgm:t>
    </dgm:pt>
    <dgm:pt modelId="{4A6BB7B1-61E6-4C07-8A44-3047126A749F}">
      <dgm:prSet/>
      <dgm:spPr/>
      <dgm:t>
        <a:bodyPr/>
        <a:lstStyle/>
        <a:p>
          <a:r>
            <a:rPr lang="en-US"/>
            <a:t>Effective</a:t>
          </a:r>
        </a:p>
      </dgm:t>
    </dgm:pt>
    <dgm:pt modelId="{CD921FC0-1044-4C37-AD70-D98BD60FEA1F}" type="parTrans" cxnId="{29ADE476-4C2B-4AAB-803E-2AFD6C661E87}">
      <dgm:prSet/>
      <dgm:spPr/>
      <dgm:t>
        <a:bodyPr/>
        <a:lstStyle/>
        <a:p>
          <a:endParaRPr lang="en-US"/>
        </a:p>
      </dgm:t>
    </dgm:pt>
    <dgm:pt modelId="{36DE0597-2535-4EA8-BEA0-3581E6147083}" type="sibTrans" cxnId="{29ADE476-4C2B-4AAB-803E-2AFD6C661E87}">
      <dgm:prSet/>
      <dgm:spPr/>
      <dgm:t>
        <a:bodyPr/>
        <a:lstStyle/>
        <a:p>
          <a:endParaRPr lang="en-US"/>
        </a:p>
      </dgm:t>
    </dgm:pt>
    <dgm:pt modelId="{F9C4CBF8-81BD-4626-BD01-5B90F5E7A539}">
      <dgm:prSet/>
      <dgm:spPr/>
      <dgm:t>
        <a:bodyPr/>
        <a:lstStyle/>
        <a:p>
          <a:r>
            <a:rPr lang="en-US"/>
            <a:t>For audits of financial statements for periods beginning on or after 15 December 2022</a:t>
          </a:r>
        </a:p>
      </dgm:t>
    </dgm:pt>
    <dgm:pt modelId="{6EE07F9F-6246-482E-94C4-72E65EB06621}" type="parTrans" cxnId="{31A2C0B4-3FAB-49AA-A388-001C79AEAD87}">
      <dgm:prSet/>
      <dgm:spPr/>
      <dgm:t>
        <a:bodyPr/>
        <a:lstStyle/>
        <a:p>
          <a:endParaRPr lang="en-US"/>
        </a:p>
      </dgm:t>
    </dgm:pt>
    <dgm:pt modelId="{B07340B5-2AF9-4B24-B4BE-2321EEF2AD87}" type="sibTrans" cxnId="{31A2C0B4-3FAB-49AA-A388-001C79AEAD87}">
      <dgm:prSet/>
      <dgm:spPr/>
      <dgm:t>
        <a:bodyPr/>
        <a:lstStyle/>
        <a:p>
          <a:endParaRPr lang="en-US"/>
        </a:p>
      </dgm:t>
    </dgm:pt>
    <dgm:pt modelId="{BF4262DC-BDFC-4384-A5DE-1FFE992111EA}">
      <dgm:prSet/>
      <dgm:spPr/>
      <dgm:t>
        <a:bodyPr/>
        <a:lstStyle/>
        <a:p>
          <a:r>
            <a:rPr lang="en-US"/>
            <a:t>In relation to assurance engagements for underlying subject matters covering periods of time, for periods beginning on or after 15 December 2022</a:t>
          </a:r>
        </a:p>
      </dgm:t>
    </dgm:pt>
    <dgm:pt modelId="{8212B864-C76E-4EC3-9DB7-0A96D13DF355}" type="parTrans" cxnId="{3A8810A3-DED0-4F5A-AED6-6964F45452A4}">
      <dgm:prSet/>
      <dgm:spPr/>
      <dgm:t>
        <a:bodyPr/>
        <a:lstStyle/>
        <a:p>
          <a:endParaRPr lang="en-US"/>
        </a:p>
      </dgm:t>
    </dgm:pt>
    <dgm:pt modelId="{E53C30FF-904C-40E3-84E3-8B13C98F390A}" type="sibTrans" cxnId="{3A8810A3-DED0-4F5A-AED6-6964F45452A4}">
      <dgm:prSet/>
      <dgm:spPr/>
      <dgm:t>
        <a:bodyPr/>
        <a:lstStyle/>
        <a:p>
          <a:endParaRPr lang="en-US"/>
        </a:p>
      </dgm:t>
    </dgm:pt>
    <dgm:pt modelId="{39A6429F-74C7-482E-AB1C-5A01E161E200}">
      <dgm:prSet/>
      <dgm:spPr/>
      <dgm:t>
        <a:bodyPr/>
        <a:lstStyle/>
        <a:p>
          <a:r>
            <a:rPr lang="en-US"/>
            <a:t>Otherwise from 15 December 2022</a:t>
          </a:r>
        </a:p>
      </dgm:t>
    </dgm:pt>
    <dgm:pt modelId="{9724771F-5ABA-4C94-AF61-310FD64E6723}" type="parTrans" cxnId="{7D6DE71D-29E2-4DF5-993A-4D980B47ACFE}">
      <dgm:prSet/>
      <dgm:spPr/>
      <dgm:t>
        <a:bodyPr/>
        <a:lstStyle/>
        <a:p>
          <a:endParaRPr lang="en-US"/>
        </a:p>
      </dgm:t>
    </dgm:pt>
    <dgm:pt modelId="{419CC243-E535-4CB1-AE46-CD25F2713964}" type="sibTrans" cxnId="{7D6DE71D-29E2-4DF5-993A-4D980B47ACFE}">
      <dgm:prSet/>
      <dgm:spPr/>
      <dgm:t>
        <a:bodyPr/>
        <a:lstStyle/>
        <a:p>
          <a:endParaRPr lang="en-US"/>
        </a:p>
      </dgm:t>
    </dgm:pt>
    <dgm:pt modelId="{8BA9A562-154F-4A85-A983-56F9E0B514F3}">
      <dgm:prSet/>
      <dgm:spPr/>
      <dgm:t>
        <a:bodyPr/>
        <a:lstStyle/>
        <a:p>
          <a:r>
            <a:rPr lang="en-US">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Revisions to the Fee-Related Provisions of the Code</a:t>
          </a:r>
          <a:endParaRPr lang="en-US">
            <a:solidFill>
              <a:schemeClr val="bg1"/>
            </a:solidFill>
          </a:endParaRPr>
        </a:p>
      </dgm:t>
    </dgm:pt>
    <dgm:pt modelId="{E0E3339C-8785-4CFB-A43A-D77E095795C1}" type="parTrans" cxnId="{75E8F579-FBEB-41B9-B3B5-7228C4BF102D}">
      <dgm:prSet/>
      <dgm:spPr/>
      <dgm:t>
        <a:bodyPr/>
        <a:lstStyle/>
        <a:p>
          <a:endParaRPr lang="en-US"/>
        </a:p>
      </dgm:t>
    </dgm:pt>
    <dgm:pt modelId="{57E3C7C2-3596-4B2C-955E-E77EA34F86C3}" type="sibTrans" cxnId="{75E8F579-FBEB-41B9-B3B5-7228C4BF102D}">
      <dgm:prSet/>
      <dgm:spPr/>
      <dgm:t>
        <a:bodyPr/>
        <a:lstStyle/>
        <a:p>
          <a:endParaRPr lang="en-US"/>
        </a:p>
      </dgm:t>
    </dgm:pt>
    <dgm:pt modelId="{C1A3168E-86F8-4D3D-BE4C-7DCACBC9AB23}" type="pres">
      <dgm:prSet presAssocID="{924AE0A0-BA35-492D-AEBC-D64288BEAA24}" presName="linear" presStyleCnt="0">
        <dgm:presLayoutVars>
          <dgm:dir/>
          <dgm:animLvl val="lvl"/>
          <dgm:resizeHandles val="exact"/>
        </dgm:presLayoutVars>
      </dgm:prSet>
      <dgm:spPr/>
    </dgm:pt>
    <dgm:pt modelId="{242ECB92-4C35-4FDE-A9DF-68B6483ACCC6}" type="pres">
      <dgm:prSet presAssocID="{5A5C6FE4-5708-4980-8763-9C9FDBAD79FD}" presName="parentLin" presStyleCnt="0"/>
      <dgm:spPr/>
    </dgm:pt>
    <dgm:pt modelId="{7CE6481C-00A6-4263-A133-8C5C816475B2}" type="pres">
      <dgm:prSet presAssocID="{5A5C6FE4-5708-4980-8763-9C9FDBAD79FD}" presName="parentLeftMargin" presStyleLbl="node1" presStyleIdx="0" presStyleCnt="3"/>
      <dgm:spPr/>
    </dgm:pt>
    <dgm:pt modelId="{F3BCCED7-7FB7-460D-8309-53DDAF280484}" type="pres">
      <dgm:prSet presAssocID="{5A5C6FE4-5708-4980-8763-9C9FDBAD79FD}" presName="parentText" presStyleLbl="node1" presStyleIdx="0" presStyleCnt="3">
        <dgm:presLayoutVars>
          <dgm:chMax val="0"/>
          <dgm:bulletEnabled val="1"/>
        </dgm:presLayoutVars>
      </dgm:prSet>
      <dgm:spPr/>
    </dgm:pt>
    <dgm:pt modelId="{F10B7892-B1AC-4816-B36D-47F15CFFEC2F}" type="pres">
      <dgm:prSet presAssocID="{5A5C6FE4-5708-4980-8763-9C9FDBAD79FD}" presName="negativeSpace" presStyleCnt="0"/>
      <dgm:spPr/>
    </dgm:pt>
    <dgm:pt modelId="{CDACCF44-1C91-4EAD-9729-D1543A2EB6E0}" type="pres">
      <dgm:prSet presAssocID="{5A5C6FE4-5708-4980-8763-9C9FDBAD79FD}" presName="childText" presStyleLbl="conFgAcc1" presStyleIdx="0" presStyleCnt="3">
        <dgm:presLayoutVars>
          <dgm:bulletEnabled val="1"/>
        </dgm:presLayoutVars>
      </dgm:prSet>
      <dgm:spPr/>
    </dgm:pt>
    <dgm:pt modelId="{BA67AA5A-7405-4313-B52A-BE68DFDE6A90}" type="pres">
      <dgm:prSet presAssocID="{A999C8C1-6DF0-460A-A37F-7CCE1D174022}" presName="spaceBetweenRectangles" presStyleCnt="0"/>
      <dgm:spPr/>
    </dgm:pt>
    <dgm:pt modelId="{DA9829B7-29FE-4750-ACA7-C79ECD02CBE4}" type="pres">
      <dgm:prSet presAssocID="{4A6BB7B1-61E6-4C07-8A44-3047126A749F}" presName="parentLin" presStyleCnt="0"/>
      <dgm:spPr/>
    </dgm:pt>
    <dgm:pt modelId="{FD2E54B6-BA48-43A8-A700-A8A9EA72A001}" type="pres">
      <dgm:prSet presAssocID="{4A6BB7B1-61E6-4C07-8A44-3047126A749F}" presName="parentLeftMargin" presStyleLbl="node1" presStyleIdx="0" presStyleCnt="3"/>
      <dgm:spPr/>
    </dgm:pt>
    <dgm:pt modelId="{58D6648A-04E0-4E0C-9A21-946984F7FF4A}" type="pres">
      <dgm:prSet presAssocID="{4A6BB7B1-61E6-4C07-8A44-3047126A749F}" presName="parentText" presStyleLbl="node1" presStyleIdx="1" presStyleCnt="3">
        <dgm:presLayoutVars>
          <dgm:chMax val="0"/>
          <dgm:bulletEnabled val="1"/>
        </dgm:presLayoutVars>
      </dgm:prSet>
      <dgm:spPr/>
    </dgm:pt>
    <dgm:pt modelId="{EF72C10D-CC94-46D8-9D56-A1ADC48D6A6C}" type="pres">
      <dgm:prSet presAssocID="{4A6BB7B1-61E6-4C07-8A44-3047126A749F}" presName="negativeSpace" presStyleCnt="0"/>
      <dgm:spPr/>
    </dgm:pt>
    <dgm:pt modelId="{5CE1F8C7-67EB-40B6-958D-C9CE6A251C90}" type="pres">
      <dgm:prSet presAssocID="{4A6BB7B1-61E6-4C07-8A44-3047126A749F}" presName="childText" presStyleLbl="conFgAcc1" presStyleIdx="1" presStyleCnt="3">
        <dgm:presLayoutVars>
          <dgm:bulletEnabled val="1"/>
        </dgm:presLayoutVars>
      </dgm:prSet>
      <dgm:spPr/>
    </dgm:pt>
    <dgm:pt modelId="{A9AF8038-8EB9-409E-B6E8-928F7FA7C965}" type="pres">
      <dgm:prSet presAssocID="{36DE0597-2535-4EA8-BEA0-3581E6147083}" presName="spaceBetweenRectangles" presStyleCnt="0"/>
      <dgm:spPr/>
    </dgm:pt>
    <dgm:pt modelId="{EE6E3304-B874-4417-AD30-C3F3D3303F24}" type="pres">
      <dgm:prSet presAssocID="{8BA9A562-154F-4A85-A983-56F9E0B514F3}" presName="parentLin" presStyleCnt="0"/>
      <dgm:spPr/>
    </dgm:pt>
    <dgm:pt modelId="{30475693-3BD0-4AA8-80BD-7F89D318DE42}" type="pres">
      <dgm:prSet presAssocID="{8BA9A562-154F-4A85-A983-56F9E0B514F3}" presName="parentLeftMargin" presStyleLbl="node1" presStyleIdx="1" presStyleCnt="3"/>
      <dgm:spPr/>
    </dgm:pt>
    <dgm:pt modelId="{ACAA46DA-BECE-42C9-8B1F-876DF5F51951}" type="pres">
      <dgm:prSet presAssocID="{8BA9A562-154F-4A85-A983-56F9E0B514F3}" presName="parentText" presStyleLbl="node1" presStyleIdx="2" presStyleCnt="3">
        <dgm:presLayoutVars>
          <dgm:chMax val="0"/>
          <dgm:bulletEnabled val="1"/>
        </dgm:presLayoutVars>
      </dgm:prSet>
      <dgm:spPr/>
    </dgm:pt>
    <dgm:pt modelId="{C6CAF218-09D6-4ECE-9181-2D48BDDF123C}" type="pres">
      <dgm:prSet presAssocID="{8BA9A562-154F-4A85-A983-56F9E0B514F3}" presName="negativeSpace" presStyleCnt="0"/>
      <dgm:spPr/>
    </dgm:pt>
    <dgm:pt modelId="{B62338F2-DA32-4D09-BC3C-F29D5EB72C36}" type="pres">
      <dgm:prSet presAssocID="{8BA9A562-154F-4A85-A983-56F9E0B514F3}" presName="childText" presStyleLbl="conFgAcc1" presStyleIdx="2" presStyleCnt="3">
        <dgm:presLayoutVars>
          <dgm:bulletEnabled val="1"/>
        </dgm:presLayoutVars>
      </dgm:prSet>
      <dgm:spPr/>
    </dgm:pt>
  </dgm:ptLst>
  <dgm:cxnLst>
    <dgm:cxn modelId="{7D6DE71D-29E2-4DF5-993A-4D980B47ACFE}" srcId="{4A6BB7B1-61E6-4C07-8A44-3047126A749F}" destId="{39A6429F-74C7-482E-AB1C-5A01E161E200}" srcOrd="2" destOrd="0" parTransId="{9724771F-5ABA-4C94-AF61-310FD64E6723}" sibTransId="{419CC243-E535-4CB1-AE46-CD25F2713964}"/>
    <dgm:cxn modelId="{27C06333-5F15-43E6-8FC8-4D7029F33F92}" type="presOf" srcId="{5A5C6FE4-5708-4980-8763-9C9FDBAD79FD}" destId="{7CE6481C-00A6-4263-A133-8C5C816475B2}" srcOrd="0" destOrd="0" presId="urn:microsoft.com/office/officeart/2005/8/layout/list1"/>
    <dgm:cxn modelId="{9D5B913E-C370-42CB-A16F-44BC1E1E4EF0}" srcId="{5A5C6FE4-5708-4980-8763-9C9FDBAD79FD}" destId="{9B3531AF-9428-4B1E-9FD9-342811390EE8}" srcOrd="1" destOrd="0" parTransId="{7A902902-7E9B-4C2E-A22A-C8AC22E19574}" sibTransId="{80D8F24A-9CD3-4461-9324-75685B6A5897}"/>
    <dgm:cxn modelId="{77A6B95F-8109-4BD1-B573-FB7855EA90F4}" type="presOf" srcId="{D9B4DEA6-6CC9-4484-B794-DDD9DE2FE7A6}" destId="{CDACCF44-1C91-4EAD-9729-D1543A2EB6E0}" srcOrd="0" destOrd="0" presId="urn:microsoft.com/office/officeart/2005/8/layout/list1"/>
    <dgm:cxn modelId="{B3FAF54C-E8B3-4A75-9159-7E5471F57011}" type="presOf" srcId="{8BA9A562-154F-4A85-A983-56F9E0B514F3}" destId="{30475693-3BD0-4AA8-80BD-7F89D318DE42}" srcOrd="0" destOrd="0" presId="urn:microsoft.com/office/officeart/2005/8/layout/list1"/>
    <dgm:cxn modelId="{2087CA4D-31BB-4F7F-8BA9-1D3E634E493E}" type="presOf" srcId="{39A6429F-74C7-482E-AB1C-5A01E161E200}" destId="{5CE1F8C7-67EB-40B6-958D-C9CE6A251C90}" srcOrd="0" destOrd="2" presId="urn:microsoft.com/office/officeart/2005/8/layout/list1"/>
    <dgm:cxn modelId="{0BB5E46F-2D54-4757-B577-F993B15E676A}" type="presOf" srcId="{4A6BB7B1-61E6-4C07-8A44-3047126A749F}" destId="{FD2E54B6-BA48-43A8-A700-A8A9EA72A001}" srcOrd="0" destOrd="0" presId="urn:microsoft.com/office/officeart/2005/8/layout/list1"/>
    <dgm:cxn modelId="{B6E32775-CB1F-454F-B4E9-8F673451FC73}" srcId="{5A5C6FE4-5708-4980-8763-9C9FDBAD79FD}" destId="{D9B4DEA6-6CC9-4484-B794-DDD9DE2FE7A6}" srcOrd="0" destOrd="0" parTransId="{6BC6C3AE-7E92-400A-AB7A-3DDBD1A0F68D}" sibTransId="{82D94899-AB3A-4FF4-AE44-F43E4064704C}"/>
    <dgm:cxn modelId="{29ADE476-4C2B-4AAB-803E-2AFD6C661E87}" srcId="{924AE0A0-BA35-492D-AEBC-D64288BEAA24}" destId="{4A6BB7B1-61E6-4C07-8A44-3047126A749F}" srcOrd="1" destOrd="0" parTransId="{CD921FC0-1044-4C37-AD70-D98BD60FEA1F}" sibTransId="{36DE0597-2535-4EA8-BEA0-3581E6147083}"/>
    <dgm:cxn modelId="{75E8F579-FBEB-41B9-B3B5-7228C4BF102D}" srcId="{924AE0A0-BA35-492D-AEBC-D64288BEAA24}" destId="{8BA9A562-154F-4A85-A983-56F9E0B514F3}" srcOrd="2" destOrd="0" parTransId="{E0E3339C-8785-4CFB-A43A-D77E095795C1}" sibTransId="{57E3C7C2-3596-4B2C-955E-E77EA34F86C3}"/>
    <dgm:cxn modelId="{F2E6BD80-7626-4828-9117-2D7B2A6073D6}" srcId="{5A5C6FE4-5708-4980-8763-9C9FDBAD79FD}" destId="{C21CC21A-AACA-4245-92A6-F422014A2F20}" srcOrd="2" destOrd="0" parTransId="{F52AE697-A4A1-44C6-B72A-FE47730C8A73}" sibTransId="{5B52336A-52F9-4B7A-95E7-52005EFC316F}"/>
    <dgm:cxn modelId="{560A42A0-0D43-4529-9EF0-97A715CAE783}" type="presOf" srcId="{F9C4CBF8-81BD-4626-BD01-5B90F5E7A539}" destId="{5CE1F8C7-67EB-40B6-958D-C9CE6A251C90}" srcOrd="0" destOrd="0" presId="urn:microsoft.com/office/officeart/2005/8/layout/list1"/>
    <dgm:cxn modelId="{3A8810A3-DED0-4F5A-AED6-6964F45452A4}" srcId="{4A6BB7B1-61E6-4C07-8A44-3047126A749F}" destId="{BF4262DC-BDFC-4384-A5DE-1FFE992111EA}" srcOrd="1" destOrd="0" parTransId="{8212B864-C76E-4EC3-9DB7-0A96D13DF355}" sibTransId="{E53C30FF-904C-40E3-84E3-8B13C98F390A}"/>
    <dgm:cxn modelId="{EE298FA4-21D9-4F9F-80C0-910A887E8723}" type="presOf" srcId="{9B3531AF-9428-4B1E-9FD9-342811390EE8}" destId="{CDACCF44-1C91-4EAD-9729-D1543A2EB6E0}" srcOrd="0" destOrd="1" presId="urn:microsoft.com/office/officeart/2005/8/layout/list1"/>
    <dgm:cxn modelId="{8FF608A9-A0DC-4F75-A138-E85FC57A29F7}" type="presOf" srcId="{924AE0A0-BA35-492D-AEBC-D64288BEAA24}" destId="{C1A3168E-86F8-4D3D-BE4C-7DCACBC9AB23}" srcOrd="0" destOrd="0" presId="urn:microsoft.com/office/officeart/2005/8/layout/list1"/>
    <dgm:cxn modelId="{31A2C0B4-3FAB-49AA-A388-001C79AEAD87}" srcId="{4A6BB7B1-61E6-4C07-8A44-3047126A749F}" destId="{F9C4CBF8-81BD-4626-BD01-5B90F5E7A539}" srcOrd="0" destOrd="0" parTransId="{6EE07F9F-6246-482E-94C4-72E65EB06621}" sibTransId="{B07340B5-2AF9-4B24-B4BE-2321EEF2AD87}"/>
    <dgm:cxn modelId="{DC7EE9B4-7674-4A64-91DC-A7FEACD9BC24}" type="presOf" srcId="{8BA9A562-154F-4A85-A983-56F9E0B514F3}" destId="{ACAA46DA-BECE-42C9-8B1F-876DF5F51951}" srcOrd="1" destOrd="0" presId="urn:microsoft.com/office/officeart/2005/8/layout/list1"/>
    <dgm:cxn modelId="{F284BDC3-52B2-4AA7-BFB8-79732D4DA0CA}" type="presOf" srcId="{5A5C6FE4-5708-4980-8763-9C9FDBAD79FD}" destId="{F3BCCED7-7FB7-460D-8309-53DDAF280484}" srcOrd="1" destOrd="0" presId="urn:microsoft.com/office/officeart/2005/8/layout/list1"/>
    <dgm:cxn modelId="{639ECECB-7D92-44AF-B7B6-B81A11B663D9}" type="presOf" srcId="{4A6BB7B1-61E6-4C07-8A44-3047126A749F}" destId="{58D6648A-04E0-4E0C-9A21-946984F7FF4A}" srcOrd="1" destOrd="0" presId="urn:microsoft.com/office/officeart/2005/8/layout/list1"/>
    <dgm:cxn modelId="{778737CD-91DF-4A09-B800-3009941F9F4B}" type="presOf" srcId="{C21CC21A-AACA-4245-92A6-F422014A2F20}" destId="{CDACCF44-1C91-4EAD-9729-D1543A2EB6E0}" srcOrd="0" destOrd="2" presId="urn:microsoft.com/office/officeart/2005/8/layout/list1"/>
    <dgm:cxn modelId="{2BB46FF1-DB15-4FB6-BD4F-4CA1A7DBB64F}" srcId="{924AE0A0-BA35-492D-AEBC-D64288BEAA24}" destId="{5A5C6FE4-5708-4980-8763-9C9FDBAD79FD}" srcOrd="0" destOrd="0" parTransId="{96873050-D99C-4327-BCA2-219049E8C43B}" sibTransId="{A999C8C1-6DF0-460A-A37F-7CCE1D174022}"/>
    <dgm:cxn modelId="{DC5EBBF6-5754-4EFD-B402-35FC6E0991FD}" type="presOf" srcId="{BF4262DC-BDFC-4384-A5DE-1FFE992111EA}" destId="{5CE1F8C7-67EB-40B6-958D-C9CE6A251C90}" srcOrd="0" destOrd="1" presId="urn:microsoft.com/office/officeart/2005/8/layout/list1"/>
    <dgm:cxn modelId="{F7E05388-FD0E-4648-9898-395CAEE8390E}" type="presParOf" srcId="{C1A3168E-86F8-4D3D-BE4C-7DCACBC9AB23}" destId="{242ECB92-4C35-4FDE-A9DF-68B6483ACCC6}" srcOrd="0" destOrd="0" presId="urn:microsoft.com/office/officeart/2005/8/layout/list1"/>
    <dgm:cxn modelId="{36E68122-59F6-4689-AAE4-D8EA00C6F63F}" type="presParOf" srcId="{242ECB92-4C35-4FDE-A9DF-68B6483ACCC6}" destId="{7CE6481C-00A6-4263-A133-8C5C816475B2}" srcOrd="0" destOrd="0" presId="urn:microsoft.com/office/officeart/2005/8/layout/list1"/>
    <dgm:cxn modelId="{3428558D-AE0E-497A-A59D-10DA32025C52}" type="presParOf" srcId="{242ECB92-4C35-4FDE-A9DF-68B6483ACCC6}" destId="{F3BCCED7-7FB7-460D-8309-53DDAF280484}" srcOrd="1" destOrd="0" presId="urn:microsoft.com/office/officeart/2005/8/layout/list1"/>
    <dgm:cxn modelId="{D1839B68-C1B0-43EA-A64D-244C9E233DB8}" type="presParOf" srcId="{C1A3168E-86F8-4D3D-BE4C-7DCACBC9AB23}" destId="{F10B7892-B1AC-4816-B36D-47F15CFFEC2F}" srcOrd="1" destOrd="0" presId="urn:microsoft.com/office/officeart/2005/8/layout/list1"/>
    <dgm:cxn modelId="{D372040B-8FE2-4D52-BC02-F80714A8B0BB}" type="presParOf" srcId="{C1A3168E-86F8-4D3D-BE4C-7DCACBC9AB23}" destId="{CDACCF44-1C91-4EAD-9729-D1543A2EB6E0}" srcOrd="2" destOrd="0" presId="urn:microsoft.com/office/officeart/2005/8/layout/list1"/>
    <dgm:cxn modelId="{114B59F9-FDAB-4882-AE88-9885D3F46C50}" type="presParOf" srcId="{C1A3168E-86F8-4D3D-BE4C-7DCACBC9AB23}" destId="{BA67AA5A-7405-4313-B52A-BE68DFDE6A90}" srcOrd="3" destOrd="0" presId="urn:microsoft.com/office/officeart/2005/8/layout/list1"/>
    <dgm:cxn modelId="{AB76A5FC-32E8-4635-9A76-ED50B4BDEA95}" type="presParOf" srcId="{C1A3168E-86F8-4D3D-BE4C-7DCACBC9AB23}" destId="{DA9829B7-29FE-4750-ACA7-C79ECD02CBE4}" srcOrd="4" destOrd="0" presId="urn:microsoft.com/office/officeart/2005/8/layout/list1"/>
    <dgm:cxn modelId="{E1B0306A-8863-437D-98C7-7BBD0484AC4B}" type="presParOf" srcId="{DA9829B7-29FE-4750-ACA7-C79ECD02CBE4}" destId="{FD2E54B6-BA48-43A8-A700-A8A9EA72A001}" srcOrd="0" destOrd="0" presId="urn:microsoft.com/office/officeart/2005/8/layout/list1"/>
    <dgm:cxn modelId="{142151C2-2B2A-4845-BEFE-0019B5D4A489}" type="presParOf" srcId="{DA9829B7-29FE-4750-ACA7-C79ECD02CBE4}" destId="{58D6648A-04E0-4E0C-9A21-946984F7FF4A}" srcOrd="1" destOrd="0" presId="urn:microsoft.com/office/officeart/2005/8/layout/list1"/>
    <dgm:cxn modelId="{B57C10FC-90EF-4373-BBB8-23FDC04A7515}" type="presParOf" srcId="{C1A3168E-86F8-4D3D-BE4C-7DCACBC9AB23}" destId="{EF72C10D-CC94-46D8-9D56-A1ADC48D6A6C}" srcOrd="5" destOrd="0" presId="urn:microsoft.com/office/officeart/2005/8/layout/list1"/>
    <dgm:cxn modelId="{1991AF40-53FC-4244-BED6-F8C262603192}" type="presParOf" srcId="{C1A3168E-86F8-4D3D-BE4C-7DCACBC9AB23}" destId="{5CE1F8C7-67EB-40B6-958D-C9CE6A251C90}" srcOrd="6" destOrd="0" presId="urn:microsoft.com/office/officeart/2005/8/layout/list1"/>
    <dgm:cxn modelId="{90993381-A52B-49E5-A99E-61E79F4101C1}" type="presParOf" srcId="{C1A3168E-86F8-4D3D-BE4C-7DCACBC9AB23}" destId="{A9AF8038-8EB9-409E-B6E8-928F7FA7C965}" srcOrd="7" destOrd="0" presId="urn:microsoft.com/office/officeart/2005/8/layout/list1"/>
    <dgm:cxn modelId="{32494945-4A75-44E8-886C-F14282157B3C}" type="presParOf" srcId="{C1A3168E-86F8-4D3D-BE4C-7DCACBC9AB23}" destId="{EE6E3304-B874-4417-AD30-C3F3D3303F24}" srcOrd="8" destOrd="0" presId="urn:microsoft.com/office/officeart/2005/8/layout/list1"/>
    <dgm:cxn modelId="{2FEDA3AF-428C-446F-ADC4-8DB6233A8D61}" type="presParOf" srcId="{EE6E3304-B874-4417-AD30-C3F3D3303F24}" destId="{30475693-3BD0-4AA8-80BD-7F89D318DE42}" srcOrd="0" destOrd="0" presId="urn:microsoft.com/office/officeart/2005/8/layout/list1"/>
    <dgm:cxn modelId="{76B8C467-76EA-4857-9F82-A70AECC570C0}" type="presParOf" srcId="{EE6E3304-B874-4417-AD30-C3F3D3303F24}" destId="{ACAA46DA-BECE-42C9-8B1F-876DF5F51951}" srcOrd="1" destOrd="0" presId="urn:microsoft.com/office/officeart/2005/8/layout/list1"/>
    <dgm:cxn modelId="{C4FFB533-86B1-450B-A5FF-D868359FDC53}" type="presParOf" srcId="{C1A3168E-86F8-4D3D-BE4C-7DCACBC9AB23}" destId="{C6CAF218-09D6-4ECE-9181-2D48BDDF123C}" srcOrd="9" destOrd="0" presId="urn:microsoft.com/office/officeart/2005/8/layout/list1"/>
    <dgm:cxn modelId="{B0071737-3206-47F7-BBC7-29529BEBAFA7}" type="presParOf" srcId="{C1A3168E-86F8-4D3D-BE4C-7DCACBC9AB23}" destId="{B62338F2-DA32-4D09-BC3C-F29D5EB72C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AE0A0-BA35-492D-AEBC-D64288BEAA24}"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5A5C6FE4-5708-4980-8763-9C9FDBAD79FD}">
      <dgm:prSet/>
      <dgm:spPr/>
      <dgm:t>
        <a:bodyPr/>
        <a:lstStyle/>
        <a:p>
          <a:r>
            <a:rPr lang="en-US"/>
            <a:t>Key features of the revisions </a:t>
          </a:r>
        </a:p>
      </dgm:t>
    </dgm:pt>
    <dgm:pt modelId="{96873050-D99C-4327-BCA2-219049E8C43B}" type="parTrans" cxnId="{2BB46FF1-DB15-4FB6-BD4F-4CA1A7DBB64F}">
      <dgm:prSet/>
      <dgm:spPr/>
      <dgm:t>
        <a:bodyPr/>
        <a:lstStyle/>
        <a:p>
          <a:endParaRPr lang="en-US"/>
        </a:p>
      </dgm:t>
    </dgm:pt>
    <dgm:pt modelId="{A999C8C1-6DF0-460A-A37F-7CCE1D174022}" type="sibTrans" cxnId="{2BB46FF1-DB15-4FB6-BD4F-4CA1A7DBB64F}">
      <dgm:prSet/>
      <dgm:spPr/>
      <dgm:t>
        <a:bodyPr/>
        <a:lstStyle/>
        <a:p>
          <a:endParaRPr lang="en-US"/>
        </a:p>
      </dgm:t>
    </dgm:pt>
    <dgm:pt modelId="{D9B4DEA6-6CC9-4484-B794-DDD9DE2FE7A6}">
      <dgm:prSet/>
      <dgm:spPr/>
      <dgm:t>
        <a:bodyPr/>
        <a:lstStyle/>
        <a:p>
          <a:r>
            <a:rPr lang="en-US"/>
            <a:t>Premise: inherent self-interest threat to independence</a:t>
          </a:r>
        </a:p>
      </dgm:t>
    </dgm:pt>
    <dgm:pt modelId="{6BC6C3AE-7E92-400A-AB7A-3DDBD1A0F68D}" type="parTrans" cxnId="{B6E32775-CB1F-454F-B4E9-8F673451FC73}">
      <dgm:prSet/>
      <dgm:spPr/>
      <dgm:t>
        <a:bodyPr/>
        <a:lstStyle/>
        <a:p>
          <a:endParaRPr lang="en-US"/>
        </a:p>
      </dgm:t>
    </dgm:pt>
    <dgm:pt modelId="{82D94899-AB3A-4FF4-AE44-F43E4064704C}" type="sibTrans" cxnId="{B6E32775-CB1F-454F-B4E9-8F673451FC73}">
      <dgm:prSet/>
      <dgm:spPr/>
      <dgm:t>
        <a:bodyPr/>
        <a:lstStyle/>
        <a:p>
          <a:endParaRPr lang="en-US"/>
        </a:p>
      </dgm:t>
    </dgm:pt>
    <dgm:pt modelId="{2638F1EC-211A-40BD-9E23-2D2EE0EFF293}">
      <dgm:prSet/>
      <dgm:spPr/>
      <dgm:t>
        <a:bodyPr/>
        <a:lstStyle/>
        <a:p>
          <a:r>
            <a:rPr lang="en-US"/>
            <a:t>Strengthened provisions to address undue fee dependency</a:t>
          </a:r>
        </a:p>
      </dgm:t>
    </dgm:pt>
    <dgm:pt modelId="{6627DDA4-E96A-4364-A63B-9DD8AF957F2C}" type="parTrans" cxnId="{42A9BCFE-4A10-4B79-A8BD-AE301329A20E}">
      <dgm:prSet/>
      <dgm:spPr/>
      <dgm:t>
        <a:bodyPr/>
        <a:lstStyle/>
        <a:p>
          <a:endParaRPr lang="en-NZ"/>
        </a:p>
      </dgm:t>
    </dgm:pt>
    <dgm:pt modelId="{4C3AA8E7-702A-4180-BF6E-0D55E30BF810}" type="sibTrans" cxnId="{42A9BCFE-4A10-4B79-A8BD-AE301329A20E}">
      <dgm:prSet/>
      <dgm:spPr/>
      <dgm:t>
        <a:bodyPr/>
        <a:lstStyle/>
        <a:p>
          <a:endParaRPr lang="en-NZ"/>
        </a:p>
      </dgm:t>
    </dgm:pt>
    <dgm:pt modelId="{A7011A49-7231-4C0C-A808-EF20C31FD128}">
      <dgm:prSet/>
      <dgm:spPr/>
      <dgm:t>
        <a:bodyPr/>
        <a:lstStyle/>
        <a:p>
          <a:r>
            <a:rPr lang="en-US"/>
            <a:t>More robust engagement with those charged with governance about fees (PIE audit clients)</a:t>
          </a:r>
        </a:p>
      </dgm:t>
    </dgm:pt>
    <dgm:pt modelId="{522C6E78-2666-49F3-9466-1E40ED34627A}" type="parTrans" cxnId="{CF41CD8D-4FC1-4560-80A1-990B38D3EDD9}">
      <dgm:prSet/>
      <dgm:spPr/>
      <dgm:t>
        <a:bodyPr/>
        <a:lstStyle/>
        <a:p>
          <a:endParaRPr lang="en-NZ"/>
        </a:p>
      </dgm:t>
    </dgm:pt>
    <dgm:pt modelId="{7F81F096-543E-4FEC-BB4B-6011DEAC0ECC}" type="sibTrans" cxnId="{CF41CD8D-4FC1-4560-80A1-990B38D3EDD9}">
      <dgm:prSet/>
      <dgm:spPr/>
      <dgm:t>
        <a:bodyPr/>
        <a:lstStyle/>
        <a:p>
          <a:endParaRPr lang="en-NZ"/>
        </a:p>
      </dgm:t>
    </dgm:pt>
    <dgm:pt modelId="{DB1C28A9-C971-4622-A298-9C73D7B3B2E4}">
      <dgm:prSet/>
      <dgm:spPr/>
      <dgm:t>
        <a:bodyPr/>
        <a:lstStyle/>
        <a:p>
          <a:r>
            <a:rPr lang="en-US"/>
            <a:t>Enhanced transparency regarding fees paid (PIE audit clients)</a:t>
          </a:r>
          <a:endParaRPr lang="en-NZ"/>
        </a:p>
      </dgm:t>
    </dgm:pt>
    <dgm:pt modelId="{4FC524D1-4715-412A-8874-9AE975717771}" type="parTrans" cxnId="{9344A6C7-A0CE-4E05-AD4B-4A59037B94CD}">
      <dgm:prSet/>
      <dgm:spPr/>
      <dgm:t>
        <a:bodyPr/>
        <a:lstStyle/>
        <a:p>
          <a:endParaRPr lang="en-NZ"/>
        </a:p>
      </dgm:t>
    </dgm:pt>
    <dgm:pt modelId="{3DCED2AE-C434-4E08-A7E7-83174E926C25}" type="sibTrans" cxnId="{9344A6C7-A0CE-4E05-AD4B-4A59037B94CD}">
      <dgm:prSet/>
      <dgm:spPr/>
      <dgm:t>
        <a:bodyPr/>
        <a:lstStyle/>
        <a:p>
          <a:endParaRPr lang="en-NZ"/>
        </a:p>
      </dgm:t>
    </dgm:pt>
    <dgm:pt modelId="{C1A3168E-86F8-4D3D-BE4C-7DCACBC9AB23}" type="pres">
      <dgm:prSet presAssocID="{924AE0A0-BA35-492D-AEBC-D64288BEAA24}" presName="linear" presStyleCnt="0">
        <dgm:presLayoutVars>
          <dgm:dir/>
          <dgm:animLvl val="lvl"/>
          <dgm:resizeHandles val="exact"/>
        </dgm:presLayoutVars>
      </dgm:prSet>
      <dgm:spPr/>
    </dgm:pt>
    <dgm:pt modelId="{242ECB92-4C35-4FDE-A9DF-68B6483ACCC6}" type="pres">
      <dgm:prSet presAssocID="{5A5C6FE4-5708-4980-8763-9C9FDBAD79FD}" presName="parentLin" presStyleCnt="0"/>
      <dgm:spPr/>
    </dgm:pt>
    <dgm:pt modelId="{7CE6481C-00A6-4263-A133-8C5C816475B2}" type="pres">
      <dgm:prSet presAssocID="{5A5C6FE4-5708-4980-8763-9C9FDBAD79FD}" presName="parentLeftMargin" presStyleLbl="node1" presStyleIdx="0" presStyleCnt="1"/>
      <dgm:spPr/>
    </dgm:pt>
    <dgm:pt modelId="{F3BCCED7-7FB7-460D-8309-53DDAF280484}" type="pres">
      <dgm:prSet presAssocID="{5A5C6FE4-5708-4980-8763-9C9FDBAD79FD}" presName="parentText" presStyleLbl="node1" presStyleIdx="0" presStyleCnt="1">
        <dgm:presLayoutVars>
          <dgm:chMax val="0"/>
          <dgm:bulletEnabled val="1"/>
        </dgm:presLayoutVars>
      </dgm:prSet>
      <dgm:spPr/>
    </dgm:pt>
    <dgm:pt modelId="{F10B7892-B1AC-4816-B36D-47F15CFFEC2F}" type="pres">
      <dgm:prSet presAssocID="{5A5C6FE4-5708-4980-8763-9C9FDBAD79FD}" presName="negativeSpace" presStyleCnt="0"/>
      <dgm:spPr/>
    </dgm:pt>
    <dgm:pt modelId="{CDACCF44-1C91-4EAD-9729-D1543A2EB6E0}" type="pres">
      <dgm:prSet presAssocID="{5A5C6FE4-5708-4980-8763-9C9FDBAD79FD}" presName="childText" presStyleLbl="conFgAcc1" presStyleIdx="0" presStyleCnt="1">
        <dgm:presLayoutVars>
          <dgm:bulletEnabled val="1"/>
        </dgm:presLayoutVars>
      </dgm:prSet>
      <dgm:spPr/>
    </dgm:pt>
  </dgm:ptLst>
  <dgm:cxnLst>
    <dgm:cxn modelId="{8484E75E-6CD2-4B7D-BF54-239B9DF12F6B}" type="presOf" srcId="{A7011A49-7231-4C0C-A808-EF20C31FD128}" destId="{CDACCF44-1C91-4EAD-9729-D1543A2EB6E0}" srcOrd="0" destOrd="2" presId="urn:microsoft.com/office/officeart/2005/8/layout/list1"/>
    <dgm:cxn modelId="{EB27C543-5028-4483-B218-663D9FEB1A1A}" type="presOf" srcId="{5A5C6FE4-5708-4980-8763-9C9FDBAD79FD}" destId="{F3BCCED7-7FB7-460D-8309-53DDAF280484}" srcOrd="1" destOrd="0" presId="urn:microsoft.com/office/officeart/2005/8/layout/list1"/>
    <dgm:cxn modelId="{B6E32775-CB1F-454F-B4E9-8F673451FC73}" srcId="{5A5C6FE4-5708-4980-8763-9C9FDBAD79FD}" destId="{D9B4DEA6-6CC9-4484-B794-DDD9DE2FE7A6}" srcOrd="0" destOrd="0" parTransId="{6BC6C3AE-7E92-400A-AB7A-3DDBD1A0F68D}" sibTransId="{82D94899-AB3A-4FF4-AE44-F43E4064704C}"/>
    <dgm:cxn modelId="{65D5307D-F1C4-45D7-A392-4C9CC80F439E}" type="presOf" srcId="{DB1C28A9-C971-4622-A298-9C73D7B3B2E4}" destId="{CDACCF44-1C91-4EAD-9729-D1543A2EB6E0}" srcOrd="0" destOrd="3" presId="urn:microsoft.com/office/officeart/2005/8/layout/list1"/>
    <dgm:cxn modelId="{CF41CD8D-4FC1-4560-80A1-990B38D3EDD9}" srcId="{5A5C6FE4-5708-4980-8763-9C9FDBAD79FD}" destId="{A7011A49-7231-4C0C-A808-EF20C31FD128}" srcOrd="2" destOrd="0" parTransId="{522C6E78-2666-49F3-9466-1E40ED34627A}" sibTransId="{7F81F096-543E-4FEC-BB4B-6011DEAC0ECC}"/>
    <dgm:cxn modelId="{0F13E7AB-F3FC-4D2C-9662-D818C768C2B8}" type="presOf" srcId="{2638F1EC-211A-40BD-9E23-2D2EE0EFF293}" destId="{CDACCF44-1C91-4EAD-9729-D1543A2EB6E0}" srcOrd="0" destOrd="1" presId="urn:microsoft.com/office/officeart/2005/8/layout/list1"/>
    <dgm:cxn modelId="{16AA82C2-FA42-4930-BBA9-ABA66AC12C2E}" type="presOf" srcId="{D9B4DEA6-6CC9-4484-B794-DDD9DE2FE7A6}" destId="{CDACCF44-1C91-4EAD-9729-D1543A2EB6E0}" srcOrd="0" destOrd="0" presId="urn:microsoft.com/office/officeart/2005/8/layout/list1"/>
    <dgm:cxn modelId="{89747DC4-E06F-464A-BAEB-3353614CB839}" type="presOf" srcId="{5A5C6FE4-5708-4980-8763-9C9FDBAD79FD}" destId="{7CE6481C-00A6-4263-A133-8C5C816475B2}" srcOrd="0" destOrd="0" presId="urn:microsoft.com/office/officeart/2005/8/layout/list1"/>
    <dgm:cxn modelId="{9344A6C7-A0CE-4E05-AD4B-4A59037B94CD}" srcId="{5A5C6FE4-5708-4980-8763-9C9FDBAD79FD}" destId="{DB1C28A9-C971-4622-A298-9C73D7B3B2E4}" srcOrd="3" destOrd="0" parTransId="{4FC524D1-4715-412A-8874-9AE975717771}" sibTransId="{3DCED2AE-C434-4E08-A7E7-83174E926C25}"/>
    <dgm:cxn modelId="{71CD24DB-DDD0-478D-BA70-734D50E17263}" type="presOf" srcId="{924AE0A0-BA35-492D-AEBC-D64288BEAA24}" destId="{C1A3168E-86F8-4D3D-BE4C-7DCACBC9AB23}" srcOrd="0" destOrd="0" presId="urn:microsoft.com/office/officeart/2005/8/layout/list1"/>
    <dgm:cxn modelId="{2BB46FF1-DB15-4FB6-BD4F-4CA1A7DBB64F}" srcId="{924AE0A0-BA35-492D-AEBC-D64288BEAA24}" destId="{5A5C6FE4-5708-4980-8763-9C9FDBAD79FD}" srcOrd="0" destOrd="0" parTransId="{96873050-D99C-4327-BCA2-219049E8C43B}" sibTransId="{A999C8C1-6DF0-460A-A37F-7CCE1D174022}"/>
    <dgm:cxn modelId="{42A9BCFE-4A10-4B79-A8BD-AE301329A20E}" srcId="{5A5C6FE4-5708-4980-8763-9C9FDBAD79FD}" destId="{2638F1EC-211A-40BD-9E23-2D2EE0EFF293}" srcOrd="1" destOrd="0" parTransId="{6627DDA4-E96A-4364-A63B-9DD8AF957F2C}" sibTransId="{4C3AA8E7-702A-4180-BF6E-0D55E30BF810}"/>
    <dgm:cxn modelId="{7752606B-4D98-4F33-B074-DEDE19197779}" type="presParOf" srcId="{C1A3168E-86F8-4D3D-BE4C-7DCACBC9AB23}" destId="{242ECB92-4C35-4FDE-A9DF-68B6483ACCC6}" srcOrd="0" destOrd="0" presId="urn:microsoft.com/office/officeart/2005/8/layout/list1"/>
    <dgm:cxn modelId="{2C67D0D2-9968-4112-9D86-83A82F06E1E9}" type="presParOf" srcId="{242ECB92-4C35-4FDE-A9DF-68B6483ACCC6}" destId="{7CE6481C-00A6-4263-A133-8C5C816475B2}" srcOrd="0" destOrd="0" presId="urn:microsoft.com/office/officeart/2005/8/layout/list1"/>
    <dgm:cxn modelId="{19403E45-0770-494D-83E8-380E49B9A7AF}" type="presParOf" srcId="{242ECB92-4C35-4FDE-A9DF-68B6483ACCC6}" destId="{F3BCCED7-7FB7-460D-8309-53DDAF280484}" srcOrd="1" destOrd="0" presId="urn:microsoft.com/office/officeart/2005/8/layout/list1"/>
    <dgm:cxn modelId="{148C4027-B0CE-48F9-ABED-5EB8D37CDC12}" type="presParOf" srcId="{C1A3168E-86F8-4D3D-BE4C-7DCACBC9AB23}" destId="{F10B7892-B1AC-4816-B36D-47F15CFFEC2F}" srcOrd="1" destOrd="0" presId="urn:microsoft.com/office/officeart/2005/8/layout/list1"/>
    <dgm:cxn modelId="{0D6718C8-1D50-48C2-A4B7-AE4E3B206A73}" type="presParOf" srcId="{C1A3168E-86F8-4D3D-BE4C-7DCACBC9AB23}" destId="{CDACCF44-1C91-4EAD-9729-D1543A2EB6E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699BB5-4F88-40A4-BC68-98BEA56A01CE}" type="doc">
      <dgm:prSet loTypeId="urn:microsoft.com/office/officeart/2005/8/layout/hList1" loCatId="list" qsTypeId="urn:microsoft.com/office/officeart/2005/8/quickstyle/simple2" qsCatId="simple" csTypeId="urn:microsoft.com/office/officeart/2005/8/colors/accent2_2" csCatId="accent2"/>
      <dgm:spPr/>
      <dgm:t>
        <a:bodyPr/>
        <a:lstStyle/>
        <a:p>
          <a:endParaRPr lang="en-US"/>
        </a:p>
      </dgm:t>
    </dgm:pt>
    <dgm:pt modelId="{32EB9C60-2983-4289-BBC0-A42D586BD313}">
      <dgm:prSet/>
      <dgm:spPr/>
      <dgm:t>
        <a:bodyPr/>
        <a:lstStyle/>
        <a:p>
          <a:r>
            <a:rPr lang="en-NZ" b="1"/>
            <a:t>Non-PIE audit client</a:t>
          </a:r>
          <a:endParaRPr lang="en-US"/>
        </a:p>
      </dgm:t>
    </dgm:pt>
    <dgm:pt modelId="{60A1256E-0F82-4F85-BDB2-74567493B46A}" type="parTrans" cxnId="{E15AD3A2-C513-4CC7-A327-164AF36F4807}">
      <dgm:prSet/>
      <dgm:spPr/>
      <dgm:t>
        <a:bodyPr/>
        <a:lstStyle/>
        <a:p>
          <a:endParaRPr lang="en-US"/>
        </a:p>
      </dgm:t>
    </dgm:pt>
    <dgm:pt modelId="{9575860B-EDB4-41D1-99E9-6CFCBB052CDE}" type="sibTrans" cxnId="{E15AD3A2-C513-4CC7-A327-164AF36F4807}">
      <dgm:prSet/>
      <dgm:spPr/>
      <dgm:t>
        <a:bodyPr/>
        <a:lstStyle/>
        <a:p>
          <a:endParaRPr lang="en-US"/>
        </a:p>
      </dgm:t>
    </dgm:pt>
    <dgm:pt modelId="{7180332A-72A2-49AC-BC55-074773C442B9}">
      <dgm:prSet/>
      <dgm:spPr/>
      <dgm:t>
        <a:bodyPr/>
        <a:lstStyle/>
        <a:p>
          <a:r>
            <a:rPr lang="en-NZ"/>
            <a:t>Fees from client &gt;30% total fees of firm</a:t>
          </a:r>
          <a:endParaRPr lang="en-US"/>
        </a:p>
      </dgm:t>
    </dgm:pt>
    <dgm:pt modelId="{8A2FF798-4851-4E3A-902E-FA064EA3FF0D}" type="parTrans" cxnId="{F3D967DF-6A00-4167-A31A-B2C6E24A5AD0}">
      <dgm:prSet/>
      <dgm:spPr/>
      <dgm:t>
        <a:bodyPr/>
        <a:lstStyle/>
        <a:p>
          <a:endParaRPr lang="en-US"/>
        </a:p>
      </dgm:t>
    </dgm:pt>
    <dgm:pt modelId="{5DCED898-2826-4B1F-9AE5-CA828D1C4DEE}" type="sibTrans" cxnId="{F3D967DF-6A00-4167-A31A-B2C6E24A5AD0}">
      <dgm:prSet/>
      <dgm:spPr/>
      <dgm:t>
        <a:bodyPr/>
        <a:lstStyle/>
        <a:p>
          <a:endParaRPr lang="en-US"/>
        </a:p>
      </dgm:t>
    </dgm:pt>
    <dgm:pt modelId="{66781E8F-B869-48BF-AB02-AD4AA850AAD1}">
      <dgm:prSet/>
      <dgm:spPr/>
      <dgm:t>
        <a:bodyPr/>
        <a:lstStyle/>
        <a:p>
          <a:r>
            <a:rPr lang="en-NZ"/>
            <a:t>5 consecutive years</a:t>
          </a:r>
          <a:endParaRPr lang="en-US"/>
        </a:p>
      </dgm:t>
    </dgm:pt>
    <dgm:pt modelId="{D6AA7051-4E1F-40BA-A02A-9B2DAD5FFEB6}" type="parTrans" cxnId="{271F9C22-8F06-444F-AB51-CECD61CECAB4}">
      <dgm:prSet/>
      <dgm:spPr/>
      <dgm:t>
        <a:bodyPr/>
        <a:lstStyle/>
        <a:p>
          <a:endParaRPr lang="en-US"/>
        </a:p>
      </dgm:t>
    </dgm:pt>
    <dgm:pt modelId="{198092CF-41B6-4291-9453-6A712C0CBA99}" type="sibTrans" cxnId="{271F9C22-8F06-444F-AB51-CECD61CECAB4}">
      <dgm:prSet/>
      <dgm:spPr/>
      <dgm:t>
        <a:bodyPr/>
        <a:lstStyle/>
        <a:p>
          <a:endParaRPr lang="en-US"/>
        </a:p>
      </dgm:t>
    </dgm:pt>
    <dgm:pt modelId="{E47AE9AC-FCAF-4393-ACFA-48891A6885B6}">
      <dgm:prSet/>
      <dgm:spPr/>
      <dgm:t>
        <a:bodyPr/>
        <a:lstStyle/>
        <a:p>
          <a:r>
            <a:rPr lang="en-NZ"/>
            <a:t>As a safeguard to the threat to independence</a:t>
          </a:r>
          <a:endParaRPr lang="en-US"/>
        </a:p>
      </dgm:t>
    </dgm:pt>
    <dgm:pt modelId="{F7B6B3A5-11F9-4B81-8240-FA49802A1B3F}" type="parTrans" cxnId="{6DFEAD9B-C6F0-425B-95B5-51E484340C8C}">
      <dgm:prSet/>
      <dgm:spPr/>
      <dgm:t>
        <a:bodyPr/>
        <a:lstStyle/>
        <a:p>
          <a:endParaRPr lang="en-US"/>
        </a:p>
      </dgm:t>
    </dgm:pt>
    <dgm:pt modelId="{69A846BC-279D-4DFC-9DBB-604D0DE8ED1C}" type="sibTrans" cxnId="{6DFEAD9B-C6F0-425B-95B5-51E484340C8C}">
      <dgm:prSet/>
      <dgm:spPr/>
      <dgm:t>
        <a:bodyPr/>
        <a:lstStyle/>
        <a:p>
          <a:endParaRPr lang="en-US"/>
        </a:p>
      </dgm:t>
    </dgm:pt>
    <dgm:pt modelId="{09E3CFDB-CA21-44D0-BFF5-0066152FB80D}">
      <dgm:prSet/>
      <dgm:spPr/>
      <dgm:t>
        <a:bodyPr/>
        <a:lstStyle/>
        <a:p>
          <a:r>
            <a:rPr lang="en-NZ"/>
            <a:t>Prior to the audit opinion being issued on the 5</a:t>
          </a:r>
          <a:r>
            <a:rPr lang="en-NZ" baseline="30000"/>
            <a:t>th</a:t>
          </a:r>
          <a:r>
            <a:rPr lang="en-NZ"/>
            <a:t> year’s financial statements have a review of the audit work performed </a:t>
          </a:r>
          <a:endParaRPr lang="en-US"/>
        </a:p>
      </dgm:t>
    </dgm:pt>
    <dgm:pt modelId="{6B7A6DBD-18B5-40C9-9D4E-DF953A4A2CB2}" type="parTrans" cxnId="{1E4E1B48-5F25-438D-B26F-459E8768C9C9}">
      <dgm:prSet/>
      <dgm:spPr/>
      <dgm:t>
        <a:bodyPr/>
        <a:lstStyle/>
        <a:p>
          <a:endParaRPr lang="en-US"/>
        </a:p>
      </dgm:t>
    </dgm:pt>
    <dgm:pt modelId="{B675FE86-07D0-44A2-906F-F76018E534D2}" type="sibTrans" cxnId="{1E4E1B48-5F25-438D-B26F-459E8768C9C9}">
      <dgm:prSet/>
      <dgm:spPr/>
      <dgm:t>
        <a:bodyPr/>
        <a:lstStyle/>
        <a:p>
          <a:endParaRPr lang="en-US"/>
        </a:p>
      </dgm:t>
    </dgm:pt>
    <dgm:pt modelId="{57AF0810-081D-44A4-BD8F-83835DABA03B}">
      <dgm:prSet/>
      <dgm:spPr/>
      <dgm:t>
        <a:bodyPr/>
        <a:lstStyle/>
        <a:p>
          <a:r>
            <a:rPr lang="en-NZ"/>
            <a:t>After the audit opinion has been issued on the 5</a:t>
          </a:r>
          <a:r>
            <a:rPr lang="en-NZ" baseline="30000"/>
            <a:t>th</a:t>
          </a:r>
          <a:r>
            <a:rPr lang="en-NZ"/>
            <a:t> year’s financial statements have a review of the audit work performed</a:t>
          </a:r>
          <a:endParaRPr lang="en-US"/>
        </a:p>
      </dgm:t>
    </dgm:pt>
    <dgm:pt modelId="{A48B18C5-B506-4363-85DB-B2EE16B3AD13}" type="parTrans" cxnId="{6DDBB201-5316-4D3E-AABF-6E389B93156A}">
      <dgm:prSet/>
      <dgm:spPr/>
      <dgm:t>
        <a:bodyPr/>
        <a:lstStyle/>
        <a:p>
          <a:endParaRPr lang="en-US"/>
        </a:p>
      </dgm:t>
    </dgm:pt>
    <dgm:pt modelId="{1D7D17FC-460E-4EC0-A22B-DF4985C7ED55}" type="sibTrans" cxnId="{6DDBB201-5316-4D3E-AABF-6E389B93156A}">
      <dgm:prSet/>
      <dgm:spPr/>
      <dgm:t>
        <a:bodyPr/>
        <a:lstStyle/>
        <a:p>
          <a:endParaRPr lang="en-US"/>
        </a:p>
      </dgm:t>
    </dgm:pt>
    <dgm:pt modelId="{6352BCB7-5425-4DCB-8AD5-09198E1E79FE}">
      <dgm:prSet/>
      <dgm:spPr/>
      <dgm:t>
        <a:bodyPr/>
        <a:lstStyle/>
        <a:p>
          <a:r>
            <a:rPr lang="en-NZ"/>
            <a:t>By an assurance practitioner who is not a member of the firm</a:t>
          </a:r>
          <a:endParaRPr lang="en-US"/>
        </a:p>
      </dgm:t>
    </dgm:pt>
    <dgm:pt modelId="{76026AFB-37CE-43D7-BF1B-2C4C295DEA5E}" type="parTrans" cxnId="{8330782D-F107-42A6-831A-074604BE9AC4}">
      <dgm:prSet/>
      <dgm:spPr/>
      <dgm:t>
        <a:bodyPr/>
        <a:lstStyle/>
        <a:p>
          <a:endParaRPr lang="en-US"/>
        </a:p>
      </dgm:t>
    </dgm:pt>
    <dgm:pt modelId="{FCF193AD-EDB9-4A68-B4F8-D28810D068AB}" type="sibTrans" cxnId="{8330782D-F107-42A6-831A-074604BE9AC4}">
      <dgm:prSet/>
      <dgm:spPr/>
      <dgm:t>
        <a:bodyPr/>
        <a:lstStyle/>
        <a:p>
          <a:endParaRPr lang="en-US"/>
        </a:p>
      </dgm:t>
    </dgm:pt>
    <dgm:pt modelId="{12E94D3B-BF79-4572-962A-A055E55592FF}">
      <dgm:prSet/>
      <dgm:spPr/>
      <dgm:t>
        <a:bodyPr/>
        <a:lstStyle/>
        <a:p>
          <a:r>
            <a:rPr lang="en-NZ" b="1"/>
            <a:t>PIE audit client</a:t>
          </a:r>
          <a:endParaRPr lang="en-US"/>
        </a:p>
      </dgm:t>
    </dgm:pt>
    <dgm:pt modelId="{98D968F7-3E93-48CF-80E1-F45C59C08D6F}" type="parTrans" cxnId="{4F354555-871D-4966-82D8-D1A72E05C128}">
      <dgm:prSet/>
      <dgm:spPr/>
      <dgm:t>
        <a:bodyPr/>
        <a:lstStyle/>
        <a:p>
          <a:endParaRPr lang="en-US"/>
        </a:p>
      </dgm:t>
    </dgm:pt>
    <dgm:pt modelId="{26423985-F782-4ED8-9073-AF8F31B1C796}" type="sibTrans" cxnId="{4F354555-871D-4966-82D8-D1A72E05C128}">
      <dgm:prSet/>
      <dgm:spPr/>
      <dgm:t>
        <a:bodyPr/>
        <a:lstStyle/>
        <a:p>
          <a:endParaRPr lang="en-US"/>
        </a:p>
      </dgm:t>
    </dgm:pt>
    <dgm:pt modelId="{F4F454AA-FCA6-437A-88DA-3E9A8650477A}">
      <dgm:prSet/>
      <dgm:spPr/>
      <dgm:t>
        <a:bodyPr/>
        <a:lstStyle/>
        <a:p>
          <a:r>
            <a:rPr lang="en-NZ"/>
            <a:t>Fees from audit client &gt;15% total fees of the firm</a:t>
          </a:r>
          <a:endParaRPr lang="en-US"/>
        </a:p>
      </dgm:t>
    </dgm:pt>
    <dgm:pt modelId="{E56AD730-97AC-49FC-BB40-740098E16607}" type="parTrans" cxnId="{0336393C-7A25-4126-8B2B-F84AFA1E705E}">
      <dgm:prSet/>
      <dgm:spPr/>
      <dgm:t>
        <a:bodyPr/>
        <a:lstStyle/>
        <a:p>
          <a:endParaRPr lang="en-US"/>
        </a:p>
      </dgm:t>
    </dgm:pt>
    <dgm:pt modelId="{D5B93CFE-2360-4B96-B8AC-A9F00283BD31}" type="sibTrans" cxnId="{0336393C-7A25-4126-8B2B-F84AFA1E705E}">
      <dgm:prSet/>
      <dgm:spPr/>
      <dgm:t>
        <a:bodyPr/>
        <a:lstStyle/>
        <a:p>
          <a:endParaRPr lang="en-US"/>
        </a:p>
      </dgm:t>
    </dgm:pt>
    <dgm:pt modelId="{C00DD24E-0912-4562-BDA2-7841B1975152}">
      <dgm:prSet/>
      <dgm:spPr/>
      <dgm:t>
        <a:bodyPr/>
        <a:lstStyle/>
        <a:p>
          <a:r>
            <a:rPr lang="en-NZ"/>
            <a:t>2 consecutive years</a:t>
          </a:r>
          <a:endParaRPr lang="en-US"/>
        </a:p>
      </dgm:t>
    </dgm:pt>
    <dgm:pt modelId="{CD56A62A-B582-44E4-9721-7A741D43F5D9}" type="parTrans" cxnId="{63776EB3-786C-4D73-B73D-2C753A3DBFCA}">
      <dgm:prSet/>
      <dgm:spPr/>
      <dgm:t>
        <a:bodyPr/>
        <a:lstStyle/>
        <a:p>
          <a:endParaRPr lang="en-US"/>
        </a:p>
      </dgm:t>
    </dgm:pt>
    <dgm:pt modelId="{BFED408D-6775-40B5-8012-A308D8E9D758}" type="sibTrans" cxnId="{63776EB3-786C-4D73-B73D-2C753A3DBFCA}">
      <dgm:prSet/>
      <dgm:spPr/>
      <dgm:t>
        <a:bodyPr/>
        <a:lstStyle/>
        <a:p>
          <a:endParaRPr lang="en-US"/>
        </a:p>
      </dgm:t>
    </dgm:pt>
    <dgm:pt modelId="{0AE7ACED-D95A-49A2-9BE1-F831E01B8F07}">
      <dgm:prSet/>
      <dgm:spPr/>
      <dgm:t>
        <a:bodyPr/>
        <a:lstStyle/>
        <a:p>
          <a:r>
            <a:rPr lang="en-NZ"/>
            <a:t>As a safeguard to the threat to independence, prior to the audit opinion being issued on the 2</a:t>
          </a:r>
          <a:r>
            <a:rPr lang="en-NZ" baseline="30000"/>
            <a:t>nd</a:t>
          </a:r>
          <a:r>
            <a:rPr lang="en-NZ"/>
            <a:t> year’s financial statements, have a review, consistent with an EQR performed by an assurance practitioner that is not a member of the firm. </a:t>
          </a:r>
          <a:endParaRPr lang="en-US"/>
        </a:p>
      </dgm:t>
    </dgm:pt>
    <dgm:pt modelId="{E084C83D-B74A-4527-A67A-76CE4E97CDDF}" type="parTrans" cxnId="{F72CC86A-3ADA-48DF-B778-EAEC0ACE51E8}">
      <dgm:prSet/>
      <dgm:spPr/>
      <dgm:t>
        <a:bodyPr/>
        <a:lstStyle/>
        <a:p>
          <a:endParaRPr lang="en-US"/>
        </a:p>
      </dgm:t>
    </dgm:pt>
    <dgm:pt modelId="{CF7450F8-902C-473E-B164-9293A5F56C53}" type="sibTrans" cxnId="{F72CC86A-3ADA-48DF-B778-EAEC0ACE51E8}">
      <dgm:prSet/>
      <dgm:spPr/>
      <dgm:t>
        <a:bodyPr/>
        <a:lstStyle/>
        <a:p>
          <a:endParaRPr lang="en-US"/>
        </a:p>
      </dgm:t>
    </dgm:pt>
    <dgm:pt modelId="{2EF043E6-04CF-4647-9100-868B302EF3A1}">
      <dgm:prSet/>
      <dgm:spPr/>
      <dgm:t>
        <a:bodyPr/>
        <a:lstStyle/>
        <a:p>
          <a:r>
            <a:rPr lang="en-NZ"/>
            <a:t>If fee dependency continues, cease to be auditor after 5 consecutive years</a:t>
          </a:r>
          <a:endParaRPr lang="en-US"/>
        </a:p>
      </dgm:t>
    </dgm:pt>
    <dgm:pt modelId="{CD696A36-142E-434B-B55A-4A409B40ED5D}" type="parTrans" cxnId="{BD758B4A-9A52-416F-8D7B-2BE9B2209105}">
      <dgm:prSet/>
      <dgm:spPr/>
      <dgm:t>
        <a:bodyPr/>
        <a:lstStyle/>
        <a:p>
          <a:endParaRPr lang="en-US"/>
        </a:p>
      </dgm:t>
    </dgm:pt>
    <dgm:pt modelId="{3280807B-8A32-48C0-8D7D-F863C8B9DD76}" type="sibTrans" cxnId="{BD758B4A-9A52-416F-8D7B-2BE9B2209105}">
      <dgm:prSet/>
      <dgm:spPr/>
      <dgm:t>
        <a:bodyPr/>
        <a:lstStyle/>
        <a:p>
          <a:endParaRPr lang="en-US"/>
        </a:p>
      </dgm:t>
    </dgm:pt>
    <dgm:pt modelId="{A3CE3C80-1372-43E4-930E-73843B25755D}">
      <dgm:prSet/>
      <dgm:spPr/>
      <dgm:t>
        <a:bodyPr/>
        <a:lstStyle/>
        <a:p>
          <a:r>
            <a:rPr lang="en-NZ"/>
            <a:t>Exception in the public interest</a:t>
          </a:r>
          <a:endParaRPr lang="en-US"/>
        </a:p>
      </dgm:t>
    </dgm:pt>
    <dgm:pt modelId="{AE8A02A4-7153-43D7-B3B8-F2EAA3E808FD}" type="parTrans" cxnId="{5DE4A699-D7C4-48BF-9DC5-4C5E34DED368}">
      <dgm:prSet/>
      <dgm:spPr/>
      <dgm:t>
        <a:bodyPr/>
        <a:lstStyle/>
        <a:p>
          <a:endParaRPr lang="en-US"/>
        </a:p>
      </dgm:t>
    </dgm:pt>
    <dgm:pt modelId="{F106AF21-FE29-445F-BB06-92776F646795}" type="sibTrans" cxnId="{5DE4A699-D7C4-48BF-9DC5-4C5E34DED368}">
      <dgm:prSet/>
      <dgm:spPr/>
      <dgm:t>
        <a:bodyPr/>
        <a:lstStyle/>
        <a:p>
          <a:endParaRPr lang="en-US"/>
        </a:p>
      </dgm:t>
    </dgm:pt>
    <dgm:pt modelId="{52B5ACE1-C1F7-4D57-8718-DC93A67EA339}" type="pres">
      <dgm:prSet presAssocID="{78699BB5-4F88-40A4-BC68-98BEA56A01CE}" presName="Name0" presStyleCnt="0">
        <dgm:presLayoutVars>
          <dgm:dir/>
          <dgm:animLvl val="lvl"/>
          <dgm:resizeHandles val="exact"/>
        </dgm:presLayoutVars>
      </dgm:prSet>
      <dgm:spPr/>
    </dgm:pt>
    <dgm:pt modelId="{1CF15D28-7FCD-46CF-855A-57ADF22C7722}" type="pres">
      <dgm:prSet presAssocID="{32EB9C60-2983-4289-BBC0-A42D586BD313}" presName="composite" presStyleCnt="0"/>
      <dgm:spPr/>
    </dgm:pt>
    <dgm:pt modelId="{7A73F4CD-B573-48DB-A358-224EE67BA88A}" type="pres">
      <dgm:prSet presAssocID="{32EB9C60-2983-4289-BBC0-A42D586BD313}" presName="parTx" presStyleLbl="alignNode1" presStyleIdx="0" presStyleCnt="2">
        <dgm:presLayoutVars>
          <dgm:chMax val="0"/>
          <dgm:chPref val="0"/>
          <dgm:bulletEnabled val="1"/>
        </dgm:presLayoutVars>
      </dgm:prSet>
      <dgm:spPr/>
    </dgm:pt>
    <dgm:pt modelId="{76BF7EA1-9E40-4A9F-AF37-5CDF08EA8111}" type="pres">
      <dgm:prSet presAssocID="{32EB9C60-2983-4289-BBC0-A42D586BD313}" presName="desTx" presStyleLbl="alignAccFollowNode1" presStyleIdx="0" presStyleCnt="2">
        <dgm:presLayoutVars>
          <dgm:bulletEnabled val="1"/>
        </dgm:presLayoutVars>
      </dgm:prSet>
      <dgm:spPr/>
    </dgm:pt>
    <dgm:pt modelId="{9B7D8596-21C2-4993-B8E0-73D072793911}" type="pres">
      <dgm:prSet presAssocID="{9575860B-EDB4-41D1-99E9-6CFCBB052CDE}" presName="space" presStyleCnt="0"/>
      <dgm:spPr/>
    </dgm:pt>
    <dgm:pt modelId="{4903A5FE-AFE1-422C-9137-1668555A965A}" type="pres">
      <dgm:prSet presAssocID="{12E94D3B-BF79-4572-962A-A055E55592FF}" presName="composite" presStyleCnt="0"/>
      <dgm:spPr/>
    </dgm:pt>
    <dgm:pt modelId="{9D27E7CC-0864-472E-A6B0-978094FC36D2}" type="pres">
      <dgm:prSet presAssocID="{12E94D3B-BF79-4572-962A-A055E55592FF}" presName="parTx" presStyleLbl="alignNode1" presStyleIdx="1" presStyleCnt="2">
        <dgm:presLayoutVars>
          <dgm:chMax val="0"/>
          <dgm:chPref val="0"/>
          <dgm:bulletEnabled val="1"/>
        </dgm:presLayoutVars>
      </dgm:prSet>
      <dgm:spPr/>
    </dgm:pt>
    <dgm:pt modelId="{B78FD14A-5B25-4245-BB86-F4BF5FAE1B9F}" type="pres">
      <dgm:prSet presAssocID="{12E94D3B-BF79-4572-962A-A055E55592FF}" presName="desTx" presStyleLbl="alignAccFollowNode1" presStyleIdx="1" presStyleCnt="2">
        <dgm:presLayoutVars>
          <dgm:bulletEnabled val="1"/>
        </dgm:presLayoutVars>
      </dgm:prSet>
      <dgm:spPr/>
    </dgm:pt>
  </dgm:ptLst>
  <dgm:cxnLst>
    <dgm:cxn modelId="{6DDBB201-5316-4D3E-AABF-6E389B93156A}" srcId="{E47AE9AC-FCAF-4393-ACFA-48891A6885B6}" destId="{57AF0810-081D-44A4-BD8F-83835DABA03B}" srcOrd="1" destOrd="0" parTransId="{A48B18C5-B506-4363-85DB-B2EE16B3AD13}" sibTransId="{1D7D17FC-460E-4EC0-A22B-DF4985C7ED55}"/>
    <dgm:cxn modelId="{57C3A604-6096-41B4-8E39-C72E56C1365A}" type="presOf" srcId="{12E94D3B-BF79-4572-962A-A055E55592FF}" destId="{9D27E7CC-0864-472E-A6B0-978094FC36D2}" srcOrd="0" destOrd="0" presId="urn:microsoft.com/office/officeart/2005/8/layout/hList1"/>
    <dgm:cxn modelId="{1FFEA506-5A23-4129-8317-433EC1C72B86}" type="presOf" srcId="{09E3CFDB-CA21-44D0-BFF5-0066152FB80D}" destId="{76BF7EA1-9E40-4A9F-AF37-5CDF08EA8111}" srcOrd="0" destOrd="3" presId="urn:microsoft.com/office/officeart/2005/8/layout/hList1"/>
    <dgm:cxn modelId="{3A21960A-5459-4362-A548-19768E251D6A}" type="presOf" srcId="{57AF0810-081D-44A4-BD8F-83835DABA03B}" destId="{76BF7EA1-9E40-4A9F-AF37-5CDF08EA8111}" srcOrd="0" destOrd="4" presId="urn:microsoft.com/office/officeart/2005/8/layout/hList1"/>
    <dgm:cxn modelId="{A85A511E-94EA-4891-8092-78547282403D}" type="presOf" srcId="{C00DD24E-0912-4562-BDA2-7841B1975152}" destId="{B78FD14A-5B25-4245-BB86-F4BF5FAE1B9F}" srcOrd="0" destOrd="1" presId="urn:microsoft.com/office/officeart/2005/8/layout/hList1"/>
    <dgm:cxn modelId="{271F9C22-8F06-444F-AB51-CECD61CECAB4}" srcId="{32EB9C60-2983-4289-BBC0-A42D586BD313}" destId="{66781E8F-B869-48BF-AB02-AD4AA850AAD1}" srcOrd="1" destOrd="0" parTransId="{D6AA7051-4E1F-40BA-A02A-9B2DAD5FFEB6}" sibTransId="{198092CF-41B6-4291-9453-6A712C0CBA99}"/>
    <dgm:cxn modelId="{8330782D-F107-42A6-831A-074604BE9AC4}" srcId="{32EB9C60-2983-4289-BBC0-A42D586BD313}" destId="{6352BCB7-5425-4DCB-8AD5-09198E1E79FE}" srcOrd="3" destOrd="0" parTransId="{76026AFB-37CE-43D7-BF1B-2C4C295DEA5E}" sibTransId="{FCF193AD-EDB9-4A68-B4F8-D28810D068AB}"/>
    <dgm:cxn modelId="{84BFCD2E-DB1C-4497-9E8D-5EAD44F714A1}" type="presOf" srcId="{F4F454AA-FCA6-437A-88DA-3E9A8650477A}" destId="{B78FD14A-5B25-4245-BB86-F4BF5FAE1B9F}" srcOrd="0" destOrd="0" presId="urn:microsoft.com/office/officeart/2005/8/layout/hList1"/>
    <dgm:cxn modelId="{57EE2534-1D0C-4D52-847C-E820FCBAB37A}" type="presOf" srcId="{6352BCB7-5425-4DCB-8AD5-09198E1E79FE}" destId="{76BF7EA1-9E40-4A9F-AF37-5CDF08EA8111}" srcOrd="0" destOrd="5" presId="urn:microsoft.com/office/officeart/2005/8/layout/hList1"/>
    <dgm:cxn modelId="{0336393C-7A25-4126-8B2B-F84AFA1E705E}" srcId="{12E94D3B-BF79-4572-962A-A055E55592FF}" destId="{F4F454AA-FCA6-437A-88DA-3E9A8650477A}" srcOrd="0" destOrd="0" parTransId="{E56AD730-97AC-49FC-BB40-740098E16607}" sibTransId="{D5B93CFE-2360-4B96-B8AC-A9F00283BD31}"/>
    <dgm:cxn modelId="{EEA16D40-9050-4A29-A595-7CFB0F05046F}" type="presOf" srcId="{A3CE3C80-1372-43E4-930E-73843B25755D}" destId="{B78FD14A-5B25-4245-BB86-F4BF5FAE1B9F}" srcOrd="0" destOrd="4" presId="urn:microsoft.com/office/officeart/2005/8/layout/hList1"/>
    <dgm:cxn modelId="{84C04A5C-B224-4FA8-BA2B-96F444C63CF5}" type="presOf" srcId="{66781E8F-B869-48BF-AB02-AD4AA850AAD1}" destId="{76BF7EA1-9E40-4A9F-AF37-5CDF08EA8111}" srcOrd="0" destOrd="1" presId="urn:microsoft.com/office/officeart/2005/8/layout/hList1"/>
    <dgm:cxn modelId="{1E4E1B48-5F25-438D-B26F-459E8768C9C9}" srcId="{E47AE9AC-FCAF-4393-ACFA-48891A6885B6}" destId="{09E3CFDB-CA21-44D0-BFF5-0066152FB80D}" srcOrd="0" destOrd="0" parTransId="{6B7A6DBD-18B5-40C9-9D4E-DF953A4A2CB2}" sibTransId="{B675FE86-07D0-44A2-906F-F76018E534D2}"/>
    <dgm:cxn modelId="{61801F4A-1270-40C8-B092-755E530D5800}" type="presOf" srcId="{E47AE9AC-FCAF-4393-ACFA-48891A6885B6}" destId="{76BF7EA1-9E40-4A9F-AF37-5CDF08EA8111}" srcOrd="0" destOrd="2" presId="urn:microsoft.com/office/officeart/2005/8/layout/hList1"/>
    <dgm:cxn modelId="{BD758B4A-9A52-416F-8D7B-2BE9B2209105}" srcId="{12E94D3B-BF79-4572-962A-A055E55592FF}" destId="{2EF043E6-04CF-4647-9100-868B302EF3A1}" srcOrd="3" destOrd="0" parTransId="{CD696A36-142E-434B-B55A-4A409B40ED5D}" sibTransId="{3280807B-8A32-48C0-8D7D-F863C8B9DD76}"/>
    <dgm:cxn modelId="{F72CC86A-3ADA-48DF-B778-EAEC0ACE51E8}" srcId="{12E94D3B-BF79-4572-962A-A055E55592FF}" destId="{0AE7ACED-D95A-49A2-9BE1-F831E01B8F07}" srcOrd="2" destOrd="0" parTransId="{E084C83D-B74A-4527-A67A-76CE4E97CDDF}" sibTransId="{CF7450F8-902C-473E-B164-9293A5F56C53}"/>
    <dgm:cxn modelId="{4F354555-871D-4966-82D8-D1A72E05C128}" srcId="{78699BB5-4F88-40A4-BC68-98BEA56A01CE}" destId="{12E94D3B-BF79-4572-962A-A055E55592FF}" srcOrd="1" destOrd="0" parTransId="{98D968F7-3E93-48CF-80E1-F45C59C08D6F}" sibTransId="{26423985-F782-4ED8-9073-AF8F31B1C796}"/>
    <dgm:cxn modelId="{6361C390-9246-4783-9AA5-3098435F62D2}" type="presOf" srcId="{0AE7ACED-D95A-49A2-9BE1-F831E01B8F07}" destId="{B78FD14A-5B25-4245-BB86-F4BF5FAE1B9F}" srcOrd="0" destOrd="2" presId="urn:microsoft.com/office/officeart/2005/8/layout/hList1"/>
    <dgm:cxn modelId="{CABFF991-0AD0-4481-ACE6-F1C7EA0F5841}" type="presOf" srcId="{78699BB5-4F88-40A4-BC68-98BEA56A01CE}" destId="{52B5ACE1-C1F7-4D57-8718-DC93A67EA339}" srcOrd="0" destOrd="0" presId="urn:microsoft.com/office/officeart/2005/8/layout/hList1"/>
    <dgm:cxn modelId="{5DE4A699-D7C4-48BF-9DC5-4C5E34DED368}" srcId="{12E94D3B-BF79-4572-962A-A055E55592FF}" destId="{A3CE3C80-1372-43E4-930E-73843B25755D}" srcOrd="4" destOrd="0" parTransId="{AE8A02A4-7153-43D7-B3B8-F2EAA3E808FD}" sibTransId="{F106AF21-FE29-445F-BB06-92776F646795}"/>
    <dgm:cxn modelId="{6DFEAD9B-C6F0-425B-95B5-51E484340C8C}" srcId="{32EB9C60-2983-4289-BBC0-A42D586BD313}" destId="{E47AE9AC-FCAF-4393-ACFA-48891A6885B6}" srcOrd="2" destOrd="0" parTransId="{F7B6B3A5-11F9-4B81-8240-FA49802A1B3F}" sibTransId="{69A846BC-279D-4DFC-9DBB-604D0DE8ED1C}"/>
    <dgm:cxn modelId="{372DCCA1-6D62-4ADC-9193-7AF1602F54C5}" type="presOf" srcId="{2EF043E6-04CF-4647-9100-868B302EF3A1}" destId="{B78FD14A-5B25-4245-BB86-F4BF5FAE1B9F}" srcOrd="0" destOrd="3" presId="urn:microsoft.com/office/officeart/2005/8/layout/hList1"/>
    <dgm:cxn modelId="{E15AD3A2-C513-4CC7-A327-164AF36F4807}" srcId="{78699BB5-4F88-40A4-BC68-98BEA56A01CE}" destId="{32EB9C60-2983-4289-BBC0-A42D586BD313}" srcOrd="0" destOrd="0" parTransId="{60A1256E-0F82-4F85-BDB2-74567493B46A}" sibTransId="{9575860B-EDB4-41D1-99E9-6CFCBB052CDE}"/>
    <dgm:cxn modelId="{63776EB3-786C-4D73-B73D-2C753A3DBFCA}" srcId="{12E94D3B-BF79-4572-962A-A055E55592FF}" destId="{C00DD24E-0912-4562-BDA2-7841B1975152}" srcOrd="1" destOrd="0" parTransId="{CD56A62A-B582-44E4-9721-7A741D43F5D9}" sibTransId="{BFED408D-6775-40B5-8012-A308D8E9D758}"/>
    <dgm:cxn modelId="{6B2085CD-4E9C-48EA-A265-C5EC5BCD1704}" type="presOf" srcId="{32EB9C60-2983-4289-BBC0-A42D586BD313}" destId="{7A73F4CD-B573-48DB-A358-224EE67BA88A}" srcOrd="0" destOrd="0" presId="urn:microsoft.com/office/officeart/2005/8/layout/hList1"/>
    <dgm:cxn modelId="{ECB19ACD-BA29-4217-83AB-308437BEBBCA}" type="presOf" srcId="{7180332A-72A2-49AC-BC55-074773C442B9}" destId="{76BF7EA1-9E40-4A9F-AF37-5CDF08EA8111}" srcOrd="0" destOrd="0" presId="urn:microsoft.com/office/officeart/2005/8/layout/hList1"/>
    <dgm:cxn modelId="{F3D967DF-6A00-4167-A31A-B2C6E24A5AD0}" srcId="{32EB9C60-2983-4289-BBC0-A42D586BD313}" destId="{7180332A-72A2-49AC-BC55-074773C442B9}" srcOrd="0" destOrd="0" parTransId="{8A2FF798-4851-4E3A-902E-FA064EA3FF0D}" sibTransId="{5DCED898-2826-4B1F-9AE5-CA828D1C4DEE}"/>
    <dgm:cxn modelId="{AC978924-9388-4B20-B1A8-297A679BE7B7}" type="presParOf" srcId="{52B5ACE1-C1F7-4D57-8718-DC93A67EA339}" destId="{1CF15D28-7FCD-46CF-855A-57ADF22C7722}" srcOrd="0" destOrd="0" presId="urn:microsoft.com/office/officeart/2005/8/layout/hList1"/>
    <dgm:cxn modelId="{E77C3E63-F3AC-42C2-A217-3CE257B835F0}" type="presParOf" srcId="{1CF15D28-7FCD-46CF-855A-57ADF22C7722}" destId="{7A73F4CD-B573-48DB-A358-224EE67BA88A}" srcOrd="0" destOrd="0" presId="urn:microsoft.com/office/officeart/2005/8/layout/hList1"/>
    <dgm:cxn modelId="{BEE1EBE5-D6B5-42B8-88E3-218794521E2F}" type="presParOf" srcId="{1CF15D28-7FCD-46CF-855A-57ADF22C7722}" destId="{76BF7EA1-9E40-4A9F-AF37-5CDF08EA8111}" srcOrd="1" destOrd="0" presId="urn:microsoft.com/office/officeart/2005/8/layout/hList1"/>
    <dgm:cxn modelId="{0760A5BA-E3D9-42C2-A5A3-F3FD7B518E9B}" type="presParOf" srcId="{52B5ACE1-C1F7-4D57-8718-DC93A67EA339}" destId="{9B7D8596-21C2-4993-B8E0-73D072793911}" srcOrd="1" destOrd="0" presId="urn:microsoft.com/office/officeart/2005/8/layout/hList1"/>
    <dgm:cxn modelId="{333719DA-0C97-4D89-A99F-4F1BB6D5E76B}" type="presParOf" srcId="{52B5ACE1-C1F7-4D57-8718-DC93A67EA339}" destId="{4903A5FE-AFE1-422C-9137-1668555A965A}" srcOrd="2" destOrd="0" presId="urn:microsoft.com/office/officeart/2005/8/layout/hList1"/>
    <dgm:cxn modelId="{58C568B1-93F8-4ECC-BBB8-61C7D75A5ACA}" type="presParOf" srcId="{4903A5FE-AFE1-422C-9137-1668555A965A}" destId="{9D27E7CC-0864-472E-A6B0-978094FC36D2}" srcOrd="0" destOrd="0" presId="urn:microsoft.com/office/officeart/2005/8/layout/hList1"/>
    <dgm:cxn modelId="{0B13BDFC-D4B8-41FB-87B5-7B284B8BE65F}" type="presParOf" srcId="{4903A5FE-AFE1-422C-9137-1668555A965A}" destId="{B78FD14A-5B25-4245-BB86-F4BF5FAE1B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4AE0A0-BA35-492D-AEBC-D64288BEAA24}"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5A5C6FE4-5708-4980-8763-9C9FDBAD79FD}">
      <dgm:prSet/>
      <dgm:spPr/>
      <dgm:t>
        <a:bodyPr/>
        <a:lstStyle/>
        <a:p>
          <a:r>
            <a:rPr lang="en-US" b="1"/>
            <a:t>Communication with Those Charged With Governance (PIE audit client)</a:t>
          </a:r>
          <a:endParaRPr lang="en-US"/>
        </a:p>
      </dgm:t>
    </dgm:pt>
    <dgm:pt modelId="{96873050-D99C-4327-BCA2-219049E8C43B}" type="parTrans" cxnId="{2BB46FF1-DB15-4FB6-BD4F-4CA1A7DBB64F}">
      <dgm:prSet/>
      <dgm:spPr/>
      <dgm:t>
        <a:bodyPr/>
        <a:lstStyle/>
        <a:p>
          <a:endParaRPr lang="en-US"/>
        </a:p>
      </dgm:t>
    </dgm:pt>
    <dgm:pt modelId="{A999C8C1-6DF0-460A-A37F-7CCE1D174022}" type="sibTrans" cxnId="{2BB46FF1-DB15-4FB6-BD4F-4CA1A7DBB64F}">
      <dgm:prSet/>
      <dgm:spPr/>
      <dgm:t>
        <a:bodyPr/>
        <a:lstStyle/>
        <a:p>
          <a:endParaRPr lang="en-US"/>
        </a:p>
      </dgm:t>
    </dgm:pt>
    <dgm:pt modelId="{D9B4DEA6-6CC9-4484-B794-DDD9DE2FE7A6}">
      <dgm:prSet/>
      <dgm:spPr/>
      <dgm:t>
        <a:bodyPr/>
        <a:lstStyle/>
        <a:p>
          <a:r>
            <a:rPr lang="en-US"/>
            <a:t>Communication in a timely manner with TCWG of an audit client that is a PIE</a:t>
          </a:r>
        </a:p>
      </dgm:t>
    </dgm:pt>
    <dgm:pt modelId="{6BC6C3AE-7E92-400A-AB7A-3DDBD1A0F68D}" type="parTrans" cxnId="{B6E32775-CB1F-454F-B4E9-8F673451FC73}">
      <dgm:prSet/>
      <dgm:spPr/>
      <dgm:t>
        <a:bodyPr/>
        <a:lstStyle/>
        <a:p>
          <a:endParaRPr lang="en-US"/>
        </a:p>
      </dgm:t>
    </dgm:pt>
    <dgm:pt modelId="{82D94899-AB3A-4FF4-AE44-F43E4064704C}" type="sibTrans" cxnId="{B6E32775-CB1F-454F-B4E9-8F673451FC73}">
      <dgm:prSet/>
      <dgm:spPr/>
      <dgm:t>
        <a:bodyPr/>
        <a:lstStyle/>
        <a:p>
          <a:endParaRPr lang="en-US"/>
        </a:p>
      </dgm:t>
    </dgm:pt>
    <dgm:pt modelId="{4A6BB7B1-61E6-4C07-8A44-3047126A749F}">
      <dgm:prSet/>
      <dgm:spPr/>
      <dgm:t>
        <a:bodyPr/>
        <a:lstStyle/>
        <a:p>
          <a:r>
            <a:rPr lang="en-US" b="1"/>
            <a:t>Public Disclosure of Fee-related Information (PIE audit client)</a:t>
          </a:r>
          <a:endParaRPr lang="en-US"/>
        </a:p>
      </dgm:t>
    </dgm:pt>
    <dgm:pt modelId="{CD921FC0-1044-4C37-AD70-D98BD60FEA1F}" type="parTrans" cxnId="{29ADE476-4C2B-4AAB-803E-2AFD6C661E87}">
      <dgm:prSet/>
      <dgm:spPr/>
      <dgm:t>
        <a:bodyPr/>
        <a:lstStyle/>
        <a:p>
          <a:endParaRPr lang="en-US"/>
        </a:p>
      </dgm:t>
    </dgm:pt>
    <dgm:pt modelId="{36DE0597-2535-4EA8-BEA0-3581E6147083}" type="sibTrans" cxnId="{29ADE476-4C2B-4AAB-803E-2AFD6C661E87}">
      <dgm:prSet/>
      <dgm:spPr/>
      <dgm:t>
        <a:bodyPr/>
        <a:lstStyle/>
        <a:p>
          <a:endParaRPr lang="en-US"/>
        </a:p>
      </dgm:t>
    </dgm:pt>
    <dgm:pt modelId="{F9C4CBF8-81BD-4626-BD01-5B90F5E7A539}">
      <dgm:prSet/>
      <dgm:spPr/>
      <dgm:t>
        <a:bodyPr/>
        <a:lstStyle/>
        <a:p>
          <a:r>
            <a:rPr lang="en-US"/>
            <a:t>NZASB project enhancements to disclosure of fees paid</a:t>
          </a:r>
        </a:p>
      </dgm:t>
    </dgm:pt>
    <dgm:pt modelId="{6EE07F9F-6246-482E-94C4-72E65EB06621}" type="parTrans" cxnId="{31A2C0B4-3FAB-49AA-A388-001C79AEAD87}">
      <dgm:prSet/>
      <dgm:spPr/>
      <dgm:t>
        <a:bodyPr/>
        <a:lstStyle/>
        <a:p>
          <a:endParaRPr lang="en-US"/>
        </a:p>
      </dgm:t>
    </dgm:pt>
    <dgm:pt modelId="{B07340B5-2AF9-4B24-B4BE-2321EEF2AD87}" type="sibTrans" cxnId="{31A2C0B4-3FAB-49AA-A388-001C79AEAD87}">
      <dgm:prSet/>
      <dgm:spPr/>
      <dgm:t>
        <a:bodyPr/>
        <a:lstStyle/>
        <a:p>
          <a:endParaRPr lang="en-US"/>
        </a:p>
      </dgm:t>
    </dgm:pt>
    <dgm:pt modelId="{39A6429F-74C7-482E-AB1C-5A01E161E200}">
      <dgm:prSet/>
      <dgm:spPr/>
      <dgm:t>
        <a:bodyPr/>
        <a:lstStyle/>
        <a:p>
          <a:endParaRPr lang="en-US"/>
        </a:p>
      </dgm:t>
    </dgm:pt>
    <dgm:pt modelId="{9724771F-5ABA-4C94-AF61-310FD64E6723}" type="parTrans" cxnId="{7D6DE71D-29E2-4DF5-993A-4D980B47ACFE}">
      <dgm:prSet/>
      <dgm:spPr/>
      <dgm:t>
        <a:bodyPr/>
        <a:lstStyle/>
        <a:p>
          <a:endParaRPr lang="en-US"/>
        </a:p>
      </dgm:t>
    </dgm:pt>
    <dgm:pt modelId="{419CC243-E535-4CB1-AE46-CD25F2713964}" type="sibTrans" cxnId="{7D6DE71D-29E2-4DF5-993A-4D980B47ACFE}">
      <dgm:prSet/>
      <dgm:spPr/>
      <dgm:t>
        <a:bodyPr/>
        <a:lstStyle/>
        <a:p>
          <a:endParaRPr lang="en-US"/>
        </a:p>
      </dgm:t>
    </dgm:pt>
    <dgm:pt modelId="{3459E576-72D5-4F72-80DF-997EAEF201FF}">
      <dgm:prSet/>
      <dgm:spPr/>
      <dgm:t>
        <a:bodyPr/>
        <a:lstStyle/>
        <a:p>
          <a:r>
            <a:rPr lang="en-US"/>
            <a:t>Fees paid/payable to the firm or network firms for the </a:t>
          </a:r>
          <a:r>
            <a:rPr lang="en-US" b="1"/>
            <a:t>audit of the financial statements</a:t>
          </a:r>
          <a:endParaRPr lang="en-US"/>
        </a:p>
      </dgm:t>
    </dgm:pt>
    <dgm:pt modelId="{DAE57BDF-90D7-4EED-B019-9E0C5A6EB35D}" type="parTrans" cxnId="{42B7A248-3A04-4270-9159-A27856CC2B8D}">
      <dgm:prSet/>
      <dgm:spPr/>
      <dgm:t>
        <a:bodyPr/>
        <a:lstStyle/>
        <a:p>
          <a:endParaRPr lang="en-NZ"/>
        </a:p>
      </dgm:t>
    </dgm:pt>
    <dgm:pt modelId="{633BD06A-8F82-4C64-92C9-F2E201E53F29}" type="sibTrans" cxnId="{42B7A248-3A04-4270-9159-A27856CC2B8D}">
      <dgm:prSet/>
      <dgm:spPr/>
      <dgm:t>
        <a:bodyPr/>
        <a:lstStyle/>
        <a:p>
          <a:endParaRPr lang="en-NZ"/>
        </a:p>
      </dgm:t>
    </dgm:pt>
    <dgm:pt modelId="{23FEDF20-4DA1-4635-A2B9-C60BD76DB118}">
      <dgm:prSet/>
      <dgm:spPr/>
      <dgm:t>
        <a:bodyPr/>
        <a:lstStyle/>
        <a:p>
          <a:r>
            <a:rPr lang="en-US" b="1"/>
            <a:t>Other fees </a:t>
          </a:r>
          <a:r>
            <a:rPr lang="en-US"/>
            <a:t>charged to the PIE audit client for the provision of services by the firm or a network firm in the reporting period</a:t>
          </a:r>
        </a:p>
      </dgm:t>
    </dgm:pt>
    <dgm:pt modelId="{7B7497A3-3203-4F8B-84E7-7225AAECE4F9}" type="parTrans" cxnId="{41BB563D-4CF9-4F5C-9ECE-991585394DDD}">
      <dgm:prSet/>
      <dgm:spPr/>
      <dgm:t>
        <a:bodyPr/>
        <a:lstStyle/>
        <a:p>
          <a:endParaRPr lang="en-NZ"/>
        </a:p>
      </dgm:t>
    </dgm:pt>
    <dgm:pt modelId="{38CA218D-3ECE-4DDF-B9A3-E45BA06CD00A}" type="sibTrans" cxnId="{41BB563D-4CF9-4F5C-9ECE-991585394DDD}">
      <dgm:prSet/>
      <dgm:spPr/>
      <dgm:t>
        <a:bodyPr/>
        <a:lstStyle/>
        <a:p>
          <a:endParaRPr lang="en-NZ"/>
        </a:p>
      </dgm:t>
    </dgm:pt>
    <dgm:pt modelId="{F39EE28C-84D2-4831-AF5B-C9AFA868F90D}">
      <dgm:prSet/>
      <dgm:spPr/>
      <dgm:t>
        <a:bodyPr/>
        <a:lstStyle/>
        <a:p>
          <a:r>
            <a:rPr lang="en-US"/>
            <a:t>Whether threats created by the level of those fees are at an acceptable level and, if not, actions taken to reduced threats to an acceptable level. </a:t>
          </a:r>
        </a:p>
      </dgm:t>
    </dgm:pt>
    <dgm:pt modelId="{6D1BB30F-C393-4608-9B43-0532B7CA0F38}" type="parTrans" cxnId="{F1E0E93F-FC6C-4E0C-956D-11EB94BE9B4B}">
      <dgm:prSet/>
      <dgm:spPr/>
      <dgm:t>
        <a:bodyPr/>
        <a:lstStyle/>
        <a:p>
          <a:endParaRPr lang="en-NZ"/>
        </a:p>
      </dgm:t>
    </dgm:pt>
    <dgm:pt modelId="{6E66725D-59FC-4BD8-ABE5-A31E80CA1EF5}" type="sibTrans" cxnId="{F1E0E93F-FC6C-4E0C-956D-11EB94BE9B4B}">
      <dgm:prSet/>
      <dgm:spPr/>
      <dgm:t>
        <a:bodyPr/>
        <a:lstStyle/>
        <a:p>
          <a:endParaRPr lang="en-NZ"/>
        </a:p>
      </dgm:t>
    </dgm:pt>
    <dgm:pt modelId="{BDC38D68-4B34-4A2E-9226-F3F97D44B002}">
      <dgm:prSet/>
      <dgm:spPr/>
      <dgm:t>
        <a:bodyPr/>
        <a:lstStyle/>
        <a:p>
          <a:r>
            <a:rPr lang="en-US"/>
            <a:t>Where total fees for audit client &gt;15% of total fees received by the firm</a:t>
          </a:r>
        </a:p>
      </dgm:t>
    </dgm:pt>
    <dgm:pt modelId="{C2CE985D-FDA9-44CE-95E1-1827033FAF9D}" type="parTrans" cxnId="{5553A8A7-CA53-4333-8687-FD3C579C624A}">
      <dgm:prSet/>
      <dgm:spPr/>
      <dgm:t>
        <a:bodyPr/>
        <a:lstStyle/>
        <a:p>
          <a:endParaRPr lang="en-NZ"/>
        </a:p>
      </dgm:t>
    </dgm:pt>
    <dgm:pt modelId="{24F174F9-17D7-4099-9A90-E94D0391AB7B}" type="sibTrans" cxnId="{5553A8A7-CA53-4333-8687-FD3C579C624A}">
      <dgm:prSet/>
      <dgm:spPr/>
      <dgm:t>
        <a:bodyPr/>
        <a:lstStyle/>
        <a:p>
          <a:endParaRPr lang="en-NZ"/>
        </a:p>
      </dgm:t>
    </dgm:pt>
    <dgm:pt modelId="{DAFB183A-29C0-4885-9DA0-58168826767C}">
      <dgm:prSet/>
      <dgm:spPr/>
      <dgm:t>
        <a:bodyPr/>
        <a:lstStyle/>
        <a:p>
          <a:r>
            <a:rPr lang="en-US"/>
            <a:t>That fact and whether this situation is likely to continue;</a:t>
          </a:r>
        </a:p>
      </dgm:t>
    </dgm:pt>
    <dgm:pt modelId="{07051A60-33B4-413F-92AA-FF8BB9349F66}" type="parTrans" cxnId="{9EBC30AC-3171-4C6B-8E2B-E3C1E59CE49E}">
      <dgm:prSet/>
      <dgm:spPr/>
      <dgm:t>
        <a:bodyPr/>
        <a:lstStyle/>
        <a:p>
          <a:endParaRPr lang="en-NZ"/>
        </a:p>
      </dgm:t>
    </dgm:pt>
    <dgm:pt modelId="{36F2D137-E75B-4B28-864E-A9CCF4AC7905}" type="sibTrans" cxnId="{9EBC30AC-3171-4C6B-8E2B-E3C1E59CE49E}">
      <dgm:prSet/>
      <dgm:spPr/>
      <dgm:t>
        <a:bodyPr/>
        <a:lstStyle/>
        <a:p>
          <a:endParaRPr lang="en-NZ"/>
        </a:p>
      </dgm:t>
    </dgm:pt>
    <dgm:pt modelId="{594769E5-FCBD-4AD0-BD15-6AB34FFF4D00}">
      <dgm:prSet/>
      <dgm:spPr/>
      <dgm:t>
        <a:bodyPr/>
        <a:lstStyle/>
        <a:p>
          <a:r>
            <a:rPr lang="en-US"/>
            <a:t>The safeguards applied to address the threats created, including, where relevant, the use of a pre-issuance review</a:t>
          </a:r>
        </a:p>
      </dgm:t>
    </dgm:pt>
    <dgm:pt modelId="{2577A2F9-60C6-496D-9ADB-761A96320219}" type="parTrans" cxnId="{B254227E-D3F2-4877-9D71-7B2DA6573AE6}">
      <dgm:prSet/>
      <dgm:spPr/>
      <dgm:t>
        <a:bodyPr/>
        <a:lstStyle/>
        <a:p>
          <a:endParaRPr lang="en-NZ"/>
        </a:p>
      </dgm:t>
    </dgm:pt>
    <dgm:pt modelId="{979E1999-85FB-4F8D-AF4E-F39308CFFA18}" type="sibTrans" cxnId="{B254227E-D3F2-4877-9D71-7B2DA6573AE6}">
      <dgm:prSet/>
      <dgm:spPr/>
      <dgm:t>
        <a:bodyPr/>
        <a:lstStyle/>
        <a:p>
          <a:endParaRPr lang="en-NZ"/>
        </a:p>
      </dgm:t>
    </dgm:pt>
    <dgm:pt modelId="{BBC7D500-D00E-46DF-9F3A-DB899E675AF9}">
      <dgm:prSet/>
      <dgm:spPr/>
      <dgm:t>
        <a:bodyPr/>
        <a:lstStyle/>
        <a:p>
          <a:r>
            <a:rPr lang="en-US"/>
            <a:t>Any proposal to continue as the auditor</a:t>
          </a:r>
        </a:p>
      </dgm:t>
    </dgm:pt>
    <dgm:pt modelId="{6D6729C0-CE91-479D-BDDE-6A12C7604BB7}" type="parTrans" cxnId="{A99F2F1B-1032-4E14-9F94-623950DA94B2}">
      <dgm:prSet/>
      <dgm:spPr/>
      <dgm:t>
        <a:bodyPr/>
        <a:lstStyle/>
        <a:p>
          <a:endParaRPr lang="en-NZ"/>
        </a:p>
      </dgm:t>
    </dgm:pt>
    <dgm:pt modelId="{4CB65D91-FD8B-486A-A674-77B51E8F547B}" type="sibTrans" cxnId="{A99F2F1B-1032-4E14-9F94-623950DA94B2}">
      <dgm:prSet/>
      <dgm:spPr/>
      <dgm:t>
        <a:bodyPr/>
        <a:lstStyle/>
        <a:p>
          <a:endParaRPr lang="en-NZ"/>
        </a:p>
      </dgm:t>
    </dgm:pt>
    <dgm:pt modelId="{C1A3168E-86F8-4D3D-BE4C-7DCACBC9AB23}" type="pres">
      <dgm:prSet presAssocID="{924AE0A0-BA35-492D-AEBC-D64288BEAA24}" presName="linear" presStyleCnt="0">
        <dgm:presLayoutVars>
          <dgm:dir/>
          <dgm:animLvl val="lvl"/>
          <dgm:resizeHandles val="exact"/>
        </dgm:presLayoutVars>
      </dgm:prSet>
      <dgm:spPr/>
    </dgm:pt>
    <dgm:pt modelId="{242ECB92-4C35-4FDE-A9DF-68B6483ACCC6}" type="pres">
      <dgm:prSet presAssocID="{5A5C6FE4-5708-4980-8763-9C9FDBAD79FD}" presName="parentLin" presStyleCnt="0"/>
      <dgm:spPr/>
    </dgm:pt>
    <dgm:pt modelId="{7CE6481C-00A6-4263-A133-8C5C816475B2}" type="pres">
      <dgm:prSet presAssocID="{5A5C6FE4-5708-4980-8763-9C9FDBAD79FD}" presName="parentLeftMargin" presStyleLbl="node1" presStyleIdx="0" presStyleCnt="2"/>
      <dgm:spPr/>
    </dgm:pt>
    <dgm:pt modelId="{F3BCCED7-7FB7-460D-8309-53DDAF280484}" type="pres">
      <dgm:prSet presAssocID="{5A5C6FE4-5708-4980-8763-9C9FDBAD79FD}" presName="parentText" presStyleLbl="node1" presStyleIdx="0" presStyleCnt="2">
        <dgm:presLayoutVars>
          <dgm:chMax val="0"/>
          <dgm:bulletEnabled val="1"/>
        </dgm:presLayoutVars>
      </dgm:prSet>
      <dgm:spPr/>
    </dgm:pt>
    <dgm:pt modelId="{F10B7892-B1AC-4816-B36D-47F15CFFEC2F}" type="pres">
      <dgm:prSet presAssocID="{5A5C6FE4-5708-4980-8763-9C9FDBAD79FD}" presName="negativeSpace" presStyleCnt="0"/>
      <dgm:spPr/>
    </dgm:pt>
    <dgm:pt modelId="{CDACCF44-1C91-4EAD-9729-D1543A2EB6E0}" type="pres">
      <dgm:prSet presAssocID="{5A5C6FE4-5708-4980-8763-9C9FDBAD79FD}" presName="childText" presStyleLbl="conFgAcc1" presStyleIdx="0" presStyleCnt="2">
        <dgm:presLayoutVars>
          <dgm:bulletEnabled val="1"/>
        </dgm:presLayoutVars>
      </dgm:prSet>
      <dgm:spPr/>
    </dgm:pt>
    <dgm:pt modelId="{BA67AA5A-7405-4313-B52A-BE68DFDE6A90}" type="pres">
      <dgm:prSet presAssocID="{A999C8C1-6DF0-460A-A37F-7CCE1D174022}" presName="spaceBetweenRectangles" presStyleCnt="0"/>
      <dgm:spPr/>
    </dgm:pt>
    <dgm:pt modelId="{DA9829B7-29FE-4750-ACA7-C79ECD02CBE4}" type="pres">
      <dgm:prSet presAssocID="{4A6BB7B1-61E6-4C07-8A44-3047126A749F}" presName="parentLin" presStyleCnt="0"/>
      <dgm:spPr/>
    </dgm:pt>
    <dgm:pt modelId="{FD2E54B6-BA48-43A8-A700-A8A9EA72A001}" type="pres">
      <dgm:prSet presAssocID="{4A6BB7B1-61E6-4C07-8A44-3047126A749F}" presName="parentLeftMargin" presStyleLbl="node1" presStyleIdx="0" presStyleCnt="2"/>
      <dgm:spPr/>
    </dgm:pt>
    <dgm:pt modelId="{58D6648A-04E0-4E0C-9A21-946984F7FF4A}" type="pres">
      <dgm:prSet presAssocID="{4A6BB7B1-61E6-4C07-8A44-3047126A749F}" presName="parentText" presStyleLbl="node1" presStyleIdx="1" presStyleCnt="2">
        <dgm:presLayoutVars>
          <dgm:chMax val="0"/>
          <dgm:bulletEnabled val="1"/>
        </dgm:presLayoutVars>
      </dgm:prSet>
      <dgm:spPr/>
    </dgm:pt>
    <dgm:pt modelId="{EF72C10D-CC94-46D8-9D56-A1ADC48D6A6C}" type="pres">
      <dgm:prSet presAssocID="{4A6BB7B1-61E6-4C07-8A44-3047126A749F}" presName="negativeSpace" presStyleCnt="0"/>
      <dgm:spPr/>
    </dgm:pt>
    <dgm:pt modelId="{5CE1F8C7-67EB-40B6-958D-C9CE6A251C90}" type="pres">
      <dgm:prSet presAssocID="{4A6BB7B1-61E6-4C07-8A44-3047126A749F}" presName="childText" presStyleLbl="conFgAcc1" presStyleIdx="1" presStyleCnt="2">
        <dgm:presLayoutVars>
          <dgm:bulletEnabled val="1"/>
        </dgm:presLayoutVars>
      </dgm:prSet>
      <dgm:spPr/>
    </dgm:pt>
  </dgm:ptLst>
  <dgm:cxnLst>
    <dgm:cxn modelId="{D5CBBE02-E997-4EB9-82A6-119FDFC17246}" type="presOf" srcId="{F9C4CBF8-81BD-4626-BD01-5B90F5E7A539}" destId="{5CE1F8C7-67EB-40B6-958D-C9CE6A251C90}" srcOrd="0" destOrd="0" presId="urn:microsoft.com/office/officeart/2005/8/layout/list1"/>
    <dgm:cxn modelId="{37199116-4C3F-4C6A-884F-D08BBE321FA7}" type="presOf" srcId="{39A6429F-74C7-482E-AB1C-5A01E161E200}" destId="{5CE1F8C7-67EB-40B6-958D-C9CE6A251C90}" srcOrd="0" destOrd="1" presId="urn:microsoft.com/office/officeart/2005/8/layout/list1"/>
    <dgm:cxn modelId="{A99F2F1B-1032-4E14-9F94-623950DA94B2}" srcId="{BDC38D68-4B34-4A2E-9226-F3F97D44B002}" destId="{BBC7D500-D00E-46DF-9F3A-DB899E675AF9}" srcOrd="2" destOrd="0" parTransId="{6D6729C0-CE91-479D-BDDE-6A12C7604BB7}" sibTransId="{4CB65D91-FD8B-486A-A674-77B51E8F547B}"/>
    <dgm:cxn modelId="{7D6DE71D-29E2-4DF5-993A-4D980B47ACFE}" srcId="{4A6BB7B1-61E6-4C07-8A44-3047126A749F}" destId="{39A6429F-74C7-482E-AB1C-5A01E161E200}" srcOrd="1" destOrd="0" parTransId="{9724771F-5ABA-4C94-AF61-310FD64E6723}" sibTransId="{419CC243-E535-4CB1-AE46-CD25F2713964}"/>
    <dgm:cxn modelId="{41BB563D-4CF9-4F5C-9ECE-991585394DDD}" srcId="{D9B4DEA6-6CC9-4484-B794-DDD9DE2FE7A6}" destId="{23FEDF20-4DA1-4635-A2B9-C60BD76DB118}" srcOrd="1" destOrd="0" parTransId="{7B7497A3-3203-4F8B-84E7-7225AAECE4F9}" sibTransId="{38CA218D-3ECE-4DDF-B9A3-E45BA06CD00A}"/>
    <dgm:cxn modelId="{F1E0E93F-FC6C-4E0C-956D-11EB94BE9B4B}" srcId="{D9B4DEA6-6CC9-4484-B794-DDD9DE2FE7A6}" destId="{F39EE28C-84D2-4831-AF5B-C9AFA868F90D}" srcOrd="2" destOrd="0" parTransId="{6D1BB30F-C393-4608-9B43-0532B7CA0F38}" sibTransId="{6E66725D-59FC-4BD8-ABE5-A31E80CA1EF5}"/>
    <dgm:cxn modelId="{EB27C543-5028-4483-B218-663D9FEB1A1A}" type="presOf" srcId="{5A5C6FE4-5708-4980-8763-9C9FDBAD79FD}" destId="{F3BCCED7-7FB7-460D-8309-53DDAF280484}" srcOrd="1" destOrd="0" presId="urn:microsoft.com/office/officeart/2005/8/layout/list1"/>
    <dgm:cxn modelId="{42B7A248-3A04-4270-9159-A27856CC2B8D}" srcId="{D9B4DEA6-6CC9-4484-B794-DDD9DE2FE7A6}" destId="{3459E576-72D5-4F72-80DF-997EAEF201FF}" srcOrd="0" destOrd="0" parTransId="{DAE57BDF-90D7-4EED-B019-9E0C5A6EB35D}" sibTransId="{633BD06A-8F82-4C64-92C9-F2E201E53F29}"/>
    <dgm:cxn modelId="{3442AC68-4C6E-42BF-AB94-96B4A48445A9}" type="presOf" srcId="{BBC7D500-D00E-46DF-9F3A-DB899E675AF9}" destId="{CDACCF44-1C91-4EAD-9729-D1543A2EB6E0}" srcOrd="0" destOrd="7" presId="urn:microsoft.com/office/officeart/2005/8/layout/list1"/>
    <dgm:cxn modelId="{43DFA96F-3585-47AB-A12D-A3D5499F5D49}" type="presOf" srcId="{BDC38D68-4B34-4A2E-9226-F3F97D44B002}" destId="{CDACCF44-1C91-4EAD-9729-D1543A2EB6E0}" srcOrd="0" destOrd="4" presId="urn:microsoft.com/office/officeart/2005/8/layout/list1"/>
    <dgm:cxn modelId="{CB0DD373-3CDD-481E-A7D0-CCE9192BE17C}" type="presOf" srcId="{4A6BB7B1-61E6-4C07-8A44-3047126A749F}" destId="{58D6648A-04E0-4E0C-9A21-946984F7FF4A}" srcOrd="1" destOrd="0" presId="urn:microsoft.com/office/officeart/2005/8/layout/list1"/>
    <dgm:cxn modelId="{B6E32775-CB1F-454F-B4E9-8F673451FC73}" srcId="{5A5C6FE4-5708-4980-8763-9C9FDBAD79FD}" destId="{D9B4DEA6-6CC9-4484-B794-DDD9DE2FE7A6}" srcOrd="0" destOrd="0" parTransId="{6BC6C3AE-7E92-400A-AB7A-3DDBD1A0F68D}" sibTransId="{82D94899-AB3A-4FF4-AE44-F43E4064704C}"/>
    <dgm:cxn modelId="{29ADE476-4C2B-4AAB-803E-2AFD6C661E87}" srcId="{924AE0A0-BA35-492D-AEBC-D64288BEAA24}" destId="{4A6BB7B1-61E6-4C07-8A44-3047126A749F}" srcOrd="1" destOrd="0" parTransId="{CD921FC0-1044-4C37-AD70-D98BD60FEA1F}" sibTransId="{36DE0597-2535-4EA8-BEA0-3581E6147083}"/>
    <dgm:cxn modelId="{101A727C-5192-4A68-970B-BD126802C809}" type="presOf" srcId="{23FEDF20-4DA1-4635-A2B9-C60BD76DB118}" destId="{CDACCF44-1C91-4EAD-9729-D1543A2EB6E0}" srcOrd="0" destOrd="2" presId="urn:microsoft.com/office/officeart/2005/8/layout/list1"/>
    <dgm:cxn modelId="{B254227E-D3F2-4877-9D71-7B2DA6573AE6}" srcId="{BDC38D68-4B34-4A2E-9226-F3F97D44B002}" destId="{594769E5-FCBD-4AD0-BD15-6AB34FFF4D00}" srcOrd="1" destOrd="0" parTransId="{2577A2F9-60C6-496D-9ADB-761A96320219}" sibTransId="{979E1999-85FB-4F8D-AF4E-F39308CFFA18}"/>
    <dgm:cxn modelId="{2159229F-A1AD-46D9-A7D4-3E8F292BCAEC}" type="presOf" srcId="{3459E576-72D5-4F72-80DF-997EAEF201FF}" destId="{CDACCF44-1C91-4EAD-9729-D1543A2EB6E0}" srcOrd="0" destOrd="1" presId="urn:microsoft.com/office/officeart/2005/8/layout/list1"/>
    <dgm:cxn modelId="{5553A8A7-CA53-4333-8687-FD3C579C624A}" srcId="{5A5C6FE4-5708-4980-8763-9C9FDBAD79FD}" destId="{BDC38D68-4B34-4A2E-9226-F3F97D44B002}" srcOrd="1" destOrd="0" parTransId="{C2CE985D-FDA9-44CE-95E1-1827033FAF9D}" sibTransId="{24F174F9-17D7-4099-9A90-E94D0391AB7B}"/>
    <dgm:cxn modelId="{9EBC30AC-3171-4C6B-8E2B-E3C1E59CE49E}" srcId="{BDC38D68-4B34-4A2E-9226-F3F97D44B002}" destId="{DAFB183A-29C0-4885-9DA0-58168826767C}" srcOrd="0" destOrd="0" parTransId="{07051A60-33B4-413F-92AA-FF8BB9349F66}" sibTransId="{36F2D137-E75B-4B28-864E-A9CCF4AC7905}"/>
    <dgm:cxn modelId="{31A2C0B4-3FAB-49AA-A388-001C79AEAD87}" srcId="{4A6BB7B1-61E6-4C07-8A44-3047126A749F}" destId="{F9C4CBF8-81BD-4626-BD01-5B90F5E7A539}" srcOrd="0" destOrd="0" parTransId="{6EE07F9F-6246-482E-94C4-72E65EB06621}" sibTransId="{B07340B5-2AF9-4B24-B4BE-2321EEF2AD87}"/>
    <dgm:cxn modelId="{1E8AA1B8-FB6A-48DF-BE92-824B0FF267B4}" type="presOf" srcId="{F39EE28C-84D2-4831-AF5B-C9AFA868F90D}" destId="{CDACCF44-1C91-4EAD-9729-D1543A2EB6E0}" srcOrd="0" destOrd="3" presId="urn:microsoft.com/office/officeart/2005/8/layout/list1"/>
    <dgm:cxn modelId="{16AA82C2-FA42-4930-BBA9-ABA66AC12C2E}" type="presOf" srcId="{D9B4DEA6-6CC9-4484-B794-DDD9DE2FE7A6}" destId="{CDACCF44-1C91-4EAD-9729-D1543A2EB6E0}" srcOrd="0" destOrd="0" presId="urn:microsoft.com/office/officeart/2005/8/layout/list1"/>
    <dgm:cxn modelId="{89747DC4-E06F-464A-BAEB-3353614CB839}" type="presOf" srcId="{5A5C6FE4-5708-4980-8763-9C9FDBAD79FD}" destId="{7CE6481C-00A6-4263-A133-8C5C816475B2}" srcOrd="0" destOrd="0" presId="urn:microsoft.com/office/officeart/2005/8/layout/list1"/>
    <dgm:cxn modelId="{4A7DE4D2-3F38-4D82-9D36-28DE8A2769FF}" type="presOf" srcId="{4A6BB7B1-61E6-4C07-8A44-3047126A749F}" destId="{FD2E54B6-BA48-43A8-A700-A8A9EA72A001}" srcOrd="0" destOrd="0" presId="urn:microsoft.com/office/officeart/2005/8/layout/list1"/>
    <dgm:cxn modelId="{798011D3-0391-4B35-B529-6D0130A7EDEA}" type="presOf" srcId="{594769E5-FCBD-4AD0-BD15-6AB34FFF4D00}" destId="{CDACCF44-1C91-4EAD-9729-D1543A2EB6E0}" srcOrd="0" destOrd="6" presId="urn:microsoft.com/office/officeart/2005/8/layout/list1"/>
    <dgm:cxn modelId="{71CD24DB-DDD0-478D-BA70-734D50E17263}" type="presOf" srcId="{924AE0A0-BA35-492D-AEBC-D64288BEAA24}" destId="{C1A3168E-86F8-4D3D-BE4C-7DCACBC9AB23}" srcOrd="0" destOrd="0" presId="urn:microsoft.com/office/officeart/2005/8/layout/list1"/>
    <dgm:cxn modelId="{2BB46FF1-DB15-4FB6-BD4F-4CA1A7DBB64F}" srcId="{924AE0A0-BA35-492D-AEBC-D64288BEAA24}" destId="{5A5C6FE4-5708-4980-8763-9C9FDBAD79FD}" srcOrd="0" destOrd="0" parTransId="{96873050-D99C-4327-BCA2-219049E8C43B}" sibTransId="{A999C8C1-6DF0-460A-A37F-7CCE1D174022}"/>
    <dgm:cxn modelId="{E95FE1F5-5FC0-4453-8023-59D4D68E4432}" type="presOf" srcId="{DAFB183A-29C0-4885-9DA0-58168826767C}" destId="{CDACCF44-1C91-4EAD-9729-D1543A2EB6E0}" srcOrd="0" destOrd="5" presId="urn:microsoft.com/office/officeart/2005/8/layout/list1"/>
    <dgm:cxn modelId="{7752606B-4D98-4F33-B074-DEDE19197779}" type="presParOf" srcId="{C1A3168E-86F8-4D3D-BE4C-7DCACBC9AB23}" destId="{242ECB92-4C35-4FDE-A9DF-68B6483ACCC6}" srcOrd="0" destOrd="0" presId="urn:microsoft.com/office/officeart/2005/8/layout/list1"/>
    <dgm:cxn modelId="{2C67D0D2-9968-4112-9D86-83A82F06E1E9}" type="presParOf" srcId="{242ECB92-4C35-4FDE-A9DF-68B6483ACCC6}" destId="{7CE6481C-00A6-4263-A133-8C5C816475B2}" srcOrd="0" destOrd="0" presId="urn:microsoft.com/office/officeart/2005/8/layout/list1"/>
    <dgm:cxn modelId="{19403E45-0770-494D-83E8-380E49B9A7AF}" type="presParOf" srcId="{242ECB92-4C35-4FDE-A9DF-68B6483ACCC6}" destId="{F3BCCED7-7FB7-460D-8309-53DDAF280484}" srcOrd="1" destOrd="0" presId="urn:microsoft.com/office/officeart/2005/8/layout/list1"/>
    <dgm:cxn modelId="{148C4027-B0CE-48F9-ABED-5EB8D37CDC12}" type="presParOf" srcId="{C1A3168E-86F8-4D3D-BE4C-7DCACBC9AB23}" destId="{F10B7892-B1AC-4816-B36D-47F15CFFEC2F}" srcOrd="1" destOrd="0" presId="urn:microsoft.com/office/officeart/2005/8/layout/list1"/>
    <dgm:cxn modelId="{0D6718C8-1D50-48C2-A4B7-AE4E3B206A73}" type="presParOf" srcId="{C1A3168E-86F8-4D3D-BE4C-7DCACBC9AB23}" destId="{CDACCF44-1C91-4EAD-9729-D1543A2EB6E0}" srcOrd="2" destOrd="0" presId="urn:microsoft.com/office/officeart/2005/8/layout/list1"/>
    <dgm:cxn modelId="{0A1FB7DA-D03B-4390-B508-14FE8DD26B0E}" type="presParOf" srcId="{C1A3168E-86F8-4D3D-BE4C-7DCACBC9AB23}" destId="{BA67AA5A-7405-4313-B52A-BE68DFDE6A90}" srcOrd="3" destOrd="0" presId="urn:microsoft.com/office/officeart/2005/8/layout/list1"/>
    <dgm:cxn modelId="{4E4EFFD8-27C6-4020-B37D-75BF7EFDDD8E}" type="presParOf" srcId="{C1A3168E-86F8-4D3D-BE4C-7DCACBC9AB23}" destId="{DA9829B7-29FE-4750-ACA7-C79ECD02CBE4}" srcOrd="4" destOrd="0" presId="urn:microsoft.com/office/officeart/2005/8/layout/list1"/>
    <dgm:cxn modelId="{FED98A73-1DCD-4F86-AE49-782B6B3094D0}" type="presParOf" srcId="{DA9829B7-29FE-4750-ACA7-C79ECD02CBE4}" destId="{FD2E54B6-BA48-43A8-A700-A8A9EA72A001}" srcOrd="0" destOrd="0" presId="urn:microsoft.com/office/officeart/2005/8/layout/list1"/>
    <dgm:cxn modelId="{DEB8AE4A-3B20-48AB-8BCA-FC178ECD75E2}" type="presParOf" srcId="{DA9829B7-29FE-4750-ACA7-C79ECD02CBE4}" destId="{58D6648A-04E0-4E0C-9A21-946984F7FF4A}" srcOrd="1" destOrd="0" presId="urn:microsoft.com/office/officeart/2005/8/layout/list1"/>
    <dgm:cxn modelId="{B65D3790-FA50-4BC5-8064-4A9BA2F11354}" type="presParOf" srcId="{C1A3168E-86F8-4D3D-BE4C-7DCACBC9AB23}" destId="{EF72C10D-CC94-46D8-9D56-A1ADC48D6A6C}" srcOrd="5" destOrd="0" presId="urn:microsoft.com/office/officeart/2005/8/layout/list1"/>
    <dgm:cxn modelId="{7C998856-FFFA-4474-85C9-8D2F150A6AA7}" type="presParOf" srcId="{C1A3168E-86F8-4D3D-BE4C-7DCACBC9AB23}" destId="{5CE1F8C7-67EB-40B6-958D-C9CE6A251C9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CF44-1C91-4EAD-9729-D1543A2EB6E0}">
      <dsp:nvSpPr>
        <dsp:cNvPr id="0" name=""/>
        <dsp:cNvSpPr/>
      </dsp:nvSpPr>
      <dsp:spPr>
        <a:xfrm>
          <a:off x="0" y="284024"/>
          <a:ext cx="7938581" cy="98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122" tIns="270764" rIns="61612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Part 4A, Section 410</a:t>
          </a:r>
        </a:p>
        <a:p>
          <a:pPr marL="114300" lvl="1" indent="-114300" algn="l" defTabSz="577850">
            <a:lnSpc>
              <a:spcPct val="90000"/>
            </a:lnSpc>
            <a:spcBef>
              <a:spcPct val="0"/>
            </a:spcBef>
            <a:spcAft>
              <a:spcPct val="15000"/>
            </a:spcAft>
            <a:buChar char="•"/>
          </a:pPr>
          <a:r>
            <a:rPr lang="en-US" sz="1300" kern="1200"/>
            <a:t>Part 4B, Section 905</a:t>
          </a:r>
        </a:p>
        <a:p>
          <a:pPr marL="114300" lvl="1" indent="-114300" algn="l" defTabSz="577850">
            <a:lnSpc>
              <a:spcPct val="90000"/>
            </a:lnSpc>
            <a:spcBef>
              <a:spcPct val="0"/>
            </a:spcBef>
            <a:spcAft>
              <a:spcPct val="15000"/>
            </a:spcAft>
            <a:buChar char="•"/>
          </a:pPr>
          <a:r>
            <a:rPr lang="en-US" sz="1300" kern="1200"/>
            <a:t>Conforming and consequential amendments </a:t>
          </a:r>
        </a:p>
      </dsp:txBody>
      <dsp:txXfrm>
        <a:off x="0" y="284024"/>
        <a:ext cx="7938581" cy="982800"/>
      </dsp:txXfrm>
    </dsp:sp>
    <dsp:sp modelId="{F3BCCED7-7FB7-460D-8309-53DDAF280484}">
      <dsp:nvSpPr>
        <dsp:cNvPr id="0" name=""/>
        <dsp:cNvSpPr/>
      </dsp:nvSpPr>
      <dsp:spPr>
        <a:xfrm>
          <a:off x="396929" y="92144"/>
          <a:ext cx="555700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42" tIns="0" rIns="210042" bIns="0" numCol="1" spcCol="1270" anchor="ctr" anchorCtr="0">
          <a:noAutofit/>
        </a:bodyPr>
        <a:lstStyle/>
        <a:p>
          <a:pPr marL="0" lvl="0" indent="0" algn="l" defTabSz="577850">
            <a:lnSpc>
              <a:spcPct val="90000"/>
            </a:lnSpc>
            <a:spcBef>
              <a:spcPct val="0"/>
            </a:spcBef>
            <a:spcAft>
              <a:spcPct val="35000"/>
            </a:spcAft>
            <a:buNone/>
          </a:pPr>
          <a:r>
            <a:rPr lang="en-US" sz="1300" kern="1200"/>
            <a:t>Revisions to PES 1 issued March 2022</a:t>
          </a:r>
        </a:p>
      </dsp:txBody>
      <dsp:txXfrm>
        <a:off x="415663" y="110878"/>
        <a:ext cx="5519538" cy="346292"/>
      </dsp:txXfrm>
    </dsp:sp>
    <dsp:sp modelId="{5CE1F8C7-67EB-40B6-958D-C9CE6A251C90}">
      <dsp:nvSpPr>
        <dsp:cNvPr id="0" name=""/>
        <dsp:cNvSpPr/>
      </dsp:nvSpPr>
      <dsp:spPr>
        <a:xfrm>
          <a:off x="0" y="1528904"/>
          <a:ext cx="7938581" cy="11670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122" tIns="270764" rIns="61612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For audits of financial statements for periods beginning on or after 15 December 2022</a:t>
          </a:r>
        </a:p>
        <a:p>
          <a:pPr marL="114300" lvl="1" indent="-114300" algn="l" defTabSz="577850">
            <a:lnSpc>
              <a:spcPct val="90000"/>
            </a:lnSpc>
            <a:spcBef>
              <a:spcPct val="0"/>
            </a:spcBef>
            <a:spcAft>
              <a:spcPct val="15000"/>
            </a:spcAft>
            <a:buChar char="•"/>
          </a:pPr>
          <a:r>
            <a:rPr lang="en-US" sz="1300" kern="1200"/>
            <a:t>In relation to assurance engagements for underlying subject matters covering periods of time, for periods beginning on or after 15 December 2022</a:t>
          </a:r>
        </a:p>
        <a:p>
          <a:pPr marL="114300" lvl="1" indent="-114300" algn="l" defTabSz="577850">
            <a:lnSpc>
              <a:spcPct val="90000"/>
            </a:lnSpc>
            <a:spcBef>
              <a:spcPct val="0"/>
            </a:spcBef>
            <a:spcAft>
              <a:spcPct val="15000"/>
            </a:spcAft>
            <a:buChar char="•"/>
          </a:pPr>
          <a:r>
            <a:rPr lang="en-US" sz="1300" kern="1200"/>
            <a:t>Otherwise from 15 December 2022</a:t>
          </a:r>
        </a:p>
      </dsp:txBody>
      <dsp:txXfrm>
        <a:off x="0" y="1528904"/>
        <a:ext cx="7938581" cy="1167075"/>
      </dsp:txXfrm>
    </dsp:sp>
    <dsp:sp modelId="{58D6648A-04E0-4E0C-9A21-946984F7FF4A}">
      <dsp:nvSpPr>
        <dsp:cNvPr id="0" name=""/>
        <dsp:cNvSpPr/>
      </dsp:nvSpPr>
      <dsp:spPr>
        <a:xfrm>
          <a:off x="396929" y="1337024"/>
          <a:ext cx="555700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42" tIns="0" rIns="210042" bIns="0" numCol="1" spcCol="1270" anchor="ctr" anchorCtr="0">
          <a:noAutofit/>
        </a:bodyPr>
        <a:lstStyle/>
        <a:p>
          <a:pPr marL="0" lvl="0" indent="0" algn="l" defTabSz="577850">
            <a:lnSpc>
              <a:spcPct val="90000"/>
            </a:lnSpc>
            <a:spcBef>
              <a:spcPct val="0"/>
            </a:spcBef>
            <a:spcAft>
              <a:spcPct val="35000"/>
            </a:spcAft>
            <a:buNone/>
          </a:pPr>
          <a:r>
            <a:rPr lang="en-US" sz="1300" kern="1200"/>
            <a:t>Effective</a:t>
          </a:r>
        </a:p>
      </dsp:txBody>
      <dsp:txXfrm>
        <a:off x="415663" y="1355758"/>
        <a:ext cx="5519538" cy="346292"/>
      </dsp:txXfrm>
    </dsp:sp>
    <dsp:sp modelId="{B62338F2-DA32-4D09-BC3C-F29D5EB72C36}">
      <dsp:nvSpPr>
        <dsp:cNvPr id="0" name=""/>
        <dsp:cNvSpPr/>
      </dsp:nvSpPr>
      <dsp:spPr>
        <a:xfrm>
          <a:off x="0" y="2958059"/>
          <a:ext cx="7938581"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A46DA-BECE-42C9-8B1F-876DF5F51951}">
      <dsp:nvSpPr>
        <dsp:cNvPr id="0" name=""/>
        <dsp:cNvSpPr/>
      </dsp:nvSpPr>
      <dsp:spPr>
        <a:xfrm>
          <a:off x="396929" y="2766179"/>
          <a:ext cx="555700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42" tIns="0" rIns="210042"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Revisions to the Fee-Related Provisions of the Code</a:t>
          </a:r>
          <a:endParaRPr lang="en-US" sz="1300" kern="1200">
            <a:solidFill>
              <a:schemeClr val="bg1"/>
            </a:solidFill>
          </a:endParaRPr>
        </a:p>
      </dsp:txBody>
      <dsp:txXfrm>
        <a:off x="415663" y="2784913"/>
        <a:ext cx="5519538"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CF44-1C91-4EAD-9729-D1543A2EB6E0}">
      <dsp:nvSpPr>
        <dsp:cNvPr id="0" name=""/>
        <dsp:cNvSpPr/>
      </dsp:nvSpPr>
      <dsp:spPr>
        <a:xfrm>
          <a:off x="0" y="361312"/>
          <a:ext cx="7938581" cy="29799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122" tIns="458216" rIns="616122"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Premise: inherent self-interest threat to independence</a:t>
          </a:r>
        </a:p>
        <a:p>
          <a:pPr marL="228600" lvl="1" indent="-228600" algn="l" defTabSz="977900">
            <a:lnSpc>
              <a:spcPct val="90000"/>
            </a:lnSpc>
            <a:spcBef>
              <a:spcPct val="0"/>
            </a:spcBef>
            <a:spcAft>
              <a:spcPct val="15000"/>
            </a:spcAft>
            <a:buChar char="•"/>
          </a:pPr>
          <a:r>
            <a:rPr lang="en-US" sz="2200" kern="1200"/>
            <a:t>Strengthened provisions to address undue fee dependency</a:t>
          </a:r>
        </a:p>
        <a:p>
          <a:pPr marL="228600" lvl="1" indent="-228600" algn="l" defTabSz="977900">
            <a:lnSpc>
              <a:spcPct val="90000"/>
            </a:lnSpc>
            <a:spcBef>
              <a:spcPct val="0"/>
            </a:spcBef>
            <a:spcAft>
              <a:spcPct val="15000"/>
            </a:spcAft>
            <a:buChar char="•"/>
          </a:pPr>
          <a:r>
            <a:rPr lang="en-US" sz="2200" kern="1200"/>
            <a:t>More robust engagement with those charged with governance about fees (PIE audit clients)</a:t>
          </a:r>
        </a:p>
        <a:p>
          <a:pPr marL="228600" lvl="1" indent="-228600" algn="l" defTabSz="977900">
            <a:lnSpc>
              <a:spcPct val="90000"/>
            </a:lnSpc>
            <a:spcBef>
              <a:spcPct val="0"/>
            </a:spcBef>
            <a:spcAft>
              <a:spcPct val="15000"/>
            </a:spcAft>
            <a:buChar char="•"/>
          </a:pPr>
          <a:r>
            <a:rPr lang="en-US" sz="2200" kern="1200"/>
            <a:t>Enhanced transparency regarding fees paid (PIE audit clients)</a:t>
          </a:r>
          <a:endParaRPr lang="en-NZ" sz="2200" kern="1200"/>
        </a:p>
      </dsp:txBody>
      <dsp:txXfrm>
        <a:off x="0" y="361312"/>
        <a:ext cx="7938581" cy="2979900"/>
      </dsp:txXfrm>
    </dsp:sp>
    <dsp:sp modelId="{F3BCCED7-7FB7-460D-8309-53DDAF280484}">
      <dsp:nvSpPr>
        <dsp:cNvPr id="0" name=""/>
        <dsp:cNvSpPr/>
      </dsp:nvSpPr>
      <dsp:spPr>
        <a:xfrm>
          <a:off x="396929" y="36592"/>
          <a:ext cx="5557006"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42" tIns="0" rIns="210042" bIns="0" numCol="1" spcCol="1270" anchor="ctr" anchorCtr="0">
          <a:noAutofit/>
        </a:bodyPr>
        <a:lstStyle/>
        <a:p>
          <a:pPr marL="0" lvl="0" indent="0" algn="l" defTabSz="977900">
            <a:lnSpc>
              <a:spcPct val="90000"/>
            </a:lnSpc>
            <a:spcBef>
              <a:spcPct val="0"/>
            </a:spcBef>
            <a:spcAft>
              <a:spcPct val="35000"/>
            </a:spcAft>
            <a:buNone/>
          </a:pPr>
          <a:r>
            <a:rPr lang="en-US" sz="2200" kern="1200"/>
            <a:t>Key features of the revisions </a:t>
          </a:r>
        </a:p>
      </dsp:txBody>
      <dsp:txXfrm>
        <a:off x="428632" y="68295"/>
        <a:ext cx="5493600"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3F4CD-B573-48DB-A358-224EE67BA88A}">
      <dsp:nvSpPr>
        <dsp:cNvPr id="0" name=""/>
        <dsp:cNvSpPr/>
      </dsp:nvSpPr>
      <dsp:spPr>
        <a:xfrm>
          <a:off x="40" y="15210"/>
          <a:ext cx="3844526" cy="403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NZ" sz="1400" b="1" kern="1200"/>
            <a:t>Non-PIE audit client</a:t>
          </a:r>
          <a:endParaRPr lang="en-US" sz="1400" kern="1200"/>
        </a:p>
      </dsp:txBody>
      <dsp:txXfrm>
        <a:off x="40" y="15210"/>
        <a:ext cx="3844526" cy="403200"/>
      </dsp:txXfrm>
    </dsp:sp>
    <dsp:sp modelId="{76BF7EA1-9E40-4A9F-AF37-5CDF08EA8111}">
      <dsp:nvSpPr>
        <dsp:cNvPr id="0" name=""/>
        <dsp:cNvSpPr/>
      </dsp:nvSpPr>
      <dsp:spPr>
        <a:xfrm>
          <a:off x="40" y="418410"/>
          <a:ext cx="3844526" cy="253637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NZ" sz="1400" kern="1200"/>
            <a:t>Fees from client &gt;30% total fees of firm</a:t>
          </a:r>
          <a:endParaRPr lang="en-US" sz="1400" kern="1200"/>
        </a:p>
        <a:p>
          <a:pPr marL="114300" lvl="1" indent="-114300" algn="l" defTabSz="622300">
            <a:lnSpc>
              <a:spcPct val="90000"/>
            </a:lnSpc>
            <a:spcBef>
              <a:spcPct val="0"/>
            </a:spcBef>
            <a:spcAft>
              <a:spcPct val="15000"/>
            </a:spcAft>
            <a:buChar char="•"/>
          </a:pPr>
          <a:r>
            <a:rPr lang="en-NZ" sz="1400" kern="1200"/>
            <a:t>5 consecutive years</a:t>
          </a:r>
          <a:endParaRPr lang="en-US" sz="1400" kern="1200"/>
        </a:p>
        <a:p>
          <a:pPr marL="114300" lvl="1" indent="-114300" algn="l" defTabSz="622300">
            <a:lnSpc>
              <a:spcPct val="90000"/>
            </a:lnSpc>
            <a:spcBef>
              <a:spcPct val="0"/>
            </a:spcBef>
            <a:spcAft>
              <a:spcPct val="15000"/>
            </a:spcAft>
            <a:buChar char="•"/>
          </a:pPr>
          <a:r>
            <a:rPr lang="en-NZ" sz="1400" kern="1200"/>
            <a:t>As a safeguard to the threat to independence</a:t>
          </a:r>
          <a:endParaRPr lang="en-US" sz="1400" kern="1200"/>
        </a:p>
        <a:p>
          <a:pPr marL="228600" lvl="2" indent="-114300" algn="l" defTabSz="622300">
            <a:lnSpc>
              <a:spcPct val="90000"/>
            </a:lnSpc>
            <a:spcBef>
              <a:spcPct val="0"/>
            </a:spcBef>
            <a:spcAft>
              <a:spcPct val="15000"/>
            </a:spcAft>
            <a:buChar char="•"/>
          </a:pPr>
          <a:r>
            <a:rPr lang="en-NZ" sz="1400" kern="1200"/>
            <a:t>Prior to the audit opinion being issued on the 5</a:t>
          </a:r>
          <a:r>
            <a:rPr lang="en-NZ" sz="1400" kern="1200" baseline="30000"/>
            <a:t>th</a:t>
          </a:r>
          <a:r>
            <a:rPr lang="en-NZ" sz="1400" kern="1200"/>
            <a:t> year’s financial statements have a review of the audit work performed </a:t>
          </a:r>
          <a:endParaRPr lang="en-US" sz="1400" kern="1200"/>
        </a:p>
        <a:p>
          <a:pPr marL="228600" lvl="2" indent="-114300" algn="l" defTabSz="622300">
            <a:lnSpc>
              <a:spcPct val="90000"/>
            </a:lnSpc>
            <a:spcBef>
              <a:spcPct val="0"/>
            </a:spcBef>
            <a:spcAft>
              <a:spcPct val="15000"/>
            </a:spcAft>
            <a:buChar char="•"/>
          </a:pPr>
          <a:r>
            <a:rPr lang="en-NZ" sz="1400" kern="1200"/>
            <a:t>After the audit opinion has been issued on the 5</a:t>
          </a:r>
          <a:r>
            <a:rPr lang="en-NZ" sz="1400" kern="1200" baseline="30000"/>
            <a:t>th</a:t>
          </a:r>
          <a:r>
            <a:rPr lang="en-NZ" sz="1400" kern="1200"/>
            <a:t> year’s financial statements have a review of the audit work performed</a:t>
          </a:r>
          <a:endParaRPr lang="en-US" sz="1400" kern="1200"/>
        </a:p>
        <a:p>
          <a:pPr marL="114300" lvl="1" indent="-114300" algn="l" defTabSz="622300">
            <a:lnSpc>
              <a:spcPct val="90000"/>
            </a:lnSpc>
            <a:spcBef>
              <a:spcPct val="0"/>
            </a:spcBef>
            <a:spcAft>
              <a:spcPct val="15000"/>
            </a:spcAft>
            <a:buChar char="•"/>
          </a:pPr>
          <a:r>
            <a:rPr lang="en-NZ" sz="1400" kern="1200"/>
            <a:t>By an assurance practitioner who is not a member of the firm</a:t>
          </a:r>
          <a:endParaRPr lang="en-US" sz="1400" kern="1200"/>
        </a:p>
      </dsp:txBody>
      <dsp:txXfrm>
        <a:off x="40" y="418410"/>
        <a:ext cx="3844526" cy="2536379"/>
      </dsp:txXfrm>
    </dsp:sp>
    <dsp:sp modelId="{9D27E7CC-0864-472E-A6B0-978094FC36D2}">
      <dsp:nvSpPr>
        <dsp:cNvPr id="0" name=""/>
        <dsp:cNvSpPr/>
      </dsp:nvSpPr>
      <dsp:spPr>
        <a:xfrm>
          <a:off x="4382800" y="15210"/>
          <a:ext cx="3844526" cy="403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NZ" sz="1400" b="1" kern="1200"/>
            <a:t>PIE audit client</a:t>
          </a:r>
          <a:endParaRPr lang="en-US" sz="1400" kern="1200"/>
        </a:p>
      </dsp:txBody>
      <dsp:txXfrm>
        <a:off x="4382800" y="15210"/>
        <a:ext cx="3844526" cy="403200"/>
      </dsp:txXfrm>
    </dsp:sp>
    <dsp:sp modelId="{B78FD14A-5B25-4245-BB86-F4BF5FAE1B9F}">
      <dsp:nvSpPr>
        <dsp:cNvPr id="0" name=""/>
        <dsp:cNvSpPr/>
      </dsp:nvSpPr>
      <dsp:spPr>
        <a:xfrm>
          <a:off x="4382800" y="418410"/>
          <a:ext cx="3844526" cy="253637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NZ" sz="1400" kern="1200"/>
            <a:t>Fees from audit client &gt;15% total fees of the firm</a:t>
          </a:r>
          <a:endParaRPr lang="en-US" sz="1400" kern="1200"/>
        </a:p>
        <a:p>
          <a:pPr marL="114300" lvl="1" indent="-114300" algn="l" defTabSz="622300">
            <a:lnSpc>
              <a:spcPct val="90000"/>
            </a:lnSpc>
            <a:spcBef>
              <a:spcPct val="0"/>
            </a:spcBef>
            <a:spcAft>
              <a:spcPct val="15000"/>
            </a:spcAft>
            <a:buChar char="•"/>
          </a:pPr>
          <a:r>
            <a:rPr lang="en-NZ" sz="1400" kern="1200"/>
            <a:t>2 consecutive years</a:t>
          </a:r>
          <a:endParaRPr lang="en-US" sz="1400" kern="1200"/>
        </a:p>
        <a:p>
          <a:pPr marL="114300" lvl="1" indent="-114300" algn="l" defTabSz="622300">
            <a:lnSpc>
              <a:spcPct val="90000"/>
            </a:lnSpc>
            <a:spcBef>
              <a:spcPct val="0"/>
            </a:spcBef>
            <a:spcAft>
              <a:spcPct val="15000"/>
            </a:spcAft>
            <a:buChar char="•"/>
          </a:pPr>
          <a:r>
            <a:rPr lang="en-NZ" sz="1400" kern="1200"/>
            <a:t>As a safeguard to the threat to independence, prior to the audit opinion being issued on the 2</a:t>
          </a:r>
          <a:r>
            <a:rPr lang="en-NZ" sz="1400" kern="1200" baseline="30000"/>
            <a:t>nd</a:t>
          </a:r>
          <a:r>
            <a:rPr lang="en-NZ" sz="1400" kern="1200"/>
            <a:t> year’s financial statements, have a review, consistent with an EQR performed by an assurance practitioner that is not a member of the firm. </a:t>
          </a:r>
          <a:endParaRPr lang="en-US" sz="1400" kern="1200"/>
        </a:p>
        <a:p>
          <a:pPr marL="114300" lvl="1" indent="-114300" algn="l" defTabSz="622300">
            <a:lnSpc>
              <a:spcPct val="90000"/>
            </a:lnSpc>
            <a:spcBef>
              <a:spcPct val="0"/>
            </a:spcBef>
            <a:spcAft>
              <a:spcPct val="15000"/>
            </a:spcAft>
            <a:buChar char="•"/>
          </a:pPr>
          <a:r>
            <a:rPr lang="en-NZ" sz="1400" kern="1200"/>
            <a:t>If fee dependency continues, cease to be auditor after 5 consecutive years</a:t>
          </a:r>
          <a:endParaRPr lang="en-US" sz="1400" kern="1200"/>
        </a:p>
        <a:p>
          <a:pPr marL="114300" lvl="1" indent="-114300" algn="l" defTabSz="622300">
            <a:lnSpc>
              <a:spcPct val="90000"/>
            </a:lnSpc>
            <a:spcBef>
              <a:spcPct val="0"/>
            </a:spcBef>
            <a:spcAft>
              <a:spcPct val="15000"/>
            </a:spcAft>
            <a:buChar char="•"/>
          </a:pPr>
          <a:r>
            <a:rPr lang="en-NZ" sz="1400" kern="1200"/>
            <a:t>Exception in the public interest</a:t>
          </a:r>
          <a:endParaRPr lang="en-US" sz="1400" kern="1200"/>
        </a:p>
      </dsp:txBody>
      <dsp:txXfrm>
        <a:off x="4382800" y="418410"/>
        <a:ext cx="3844526" cy="25363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CF44-1C91-4EAD-9729-D1543A2EB6E0}">
      <dsp:nvSpPr>
        <dsp:cNvPr id="0" name=""/>
        <dsp:cNvSpPr/>
      </dsp:nvSpPr>
      <dsp:spPr>
        <a:xfrm>
          <a:off x="0" y="241549"/>
          <a:ext cx="8110537" cy="25798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468" tIns="270764" rIns="62946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Communication in a timely manner with TCWG of an audit client that is a PIE</a:t>
          </a:r>
        </a:p>
        <a:p>
          <a:pPr marL="228600" lvl="2" indent="-114300" algn="l" defTabSz="577850">
            <a:lnSpc>
              <a:spcPct val="90000"/>
            </a:lnSpc>
            <a:spcBef>
              <a:spcPct val="0"/>
            </a:spcBef>
            <a:spcAft>
              <a:spcPct val="15000"/>
            </a:spcAft>
            <a:buChar char="•"/>
          </a:pPr>
          <a:r>
            <a:rPr lang="en-US" sz="1300" kern="1200"/>
            <a:t>Fees paid/payable to the firm or network firms for the </a:t>
          </a:r>
          <a:r>
            <a:rPr lang="en-US" sz="1300" b="1" kern="1200"/>
            <a:t>audit of the financial statements</a:t>
          </a:r>
          <a:endParaRPr lang="en-US" sz="1300" kern="1200"/>
        </a:p>
        <a:p>
          <a:pPr marL="228600" lvl="2" indent="-114300" algn="l" defTabSz="577850">
            <a:lnSpc>
              <a:spcPct val="90000"/>
            </a:lnSpc>
            <a:spcBef>
              <a:spcPct val="0"/>
            </a:spcBef>
            <a:spcAft>
              <a:spcPct val="15000"/>
            </a:spcAft>
            <a:buChar char="•"/>
          </a:pPr>
          <a:r>
            <a:rPr lang="en-US" sz="1300" b="1" kern="1200"/>
            <a:t>Other fees </a:t>
          </a:r>
          <a:r>
            <a:rPr lang="en-US" sz="1300" kern="1200"/>
            <a:t>charged to the PIE audit client for the provision of services by the firm or a network firm in the reporting period</a:t>
          </a:r>
        </a:p>
        <a:p>
          <a:pPr marL="228600" lvl="2" indent="-114300" algn="l" defTabSz="577850">
            <a:lnSpc>
              <a:spcPct val="90000"/>
            </a:lnSpc>
            <a:spcBef>
              <a:spcPct val="0"/>
            </a:spcBef>
            <a:spcAft>
              <a:spcPct val="15000"/>
            </a:spcAft>
            <a:buChar char="•"/>
          </a:pPr>
          <a:r>
            <a:rPr lang="en-US" sz="1300" kern="1200"/>
            <a:t>Whether threats created by the level of those fees are at an acceptable level and, if not, actions taken to reduced threats to an acceptable level. </a:t>
          </a:r>
        </a:p>
        <a:p>
          <a:pPr marL="114300" lvl="1" indent="-114300" algn="l" defTabSz="577850">
            <a:lnSpc>
              <a:spcPct val="90000"/>
            </a:lnSpc>
            <a:spcBef>
              <a:spcPct val="0"/>
            </a:spcBef>
            <a:spcAft>
              <a:spcPct val="15000"/>
            </a:spcAft>
            <a:buChar char="•"/>
          </a:pPr>
          <a:r>
            <a:rPr lang="en-US" sz="1300" kern="1200"/>
            <a:t>Where total fees for audit client &gt;15% of total fees received by the firm</a:t>
          </a:r>
        </a:p>
        <a:p>
          <a:pPr marL="228600" lvl="2" indent="-114300" algn="l" defTabSz="577850">
            <a:lnSpc>
              <a:spcPct val="90000"/>
            </a:lnSpc>
            <a:spcBef>
              <a:spcPct val="0"/>
            </a:spcBef>
            <a:spcAft>
              <a:spcPct val="15000"/>
            </a:spcAft>
            <a:buChar char="•"/>
          </a:pPr>
          <a:r>
            <a:rPr lang="en-US" sz="1300" kern="1200"/>
            <a:t>That fact and whether this situation is likely to continue;</a:t>
          </a:r>
        </a:p>
        <a:p>
          <a:pPr marL="228600" lvl="2" indent="-114300" algn="l" defTabSz="577850">
            <a:lnSpc>
              <a:spcPct val="90000"/>
            </a:lnSpc>
            <a:spcBef>
              <a:spcPct val="0"/>
            </a:spcBef>
            <a:spcAft>
              <a:spcPct val="15000"/>
            </a:spcAft>
            <a:buChar char="•"/>
          </a:pPr>
          <a:r>
            <a:rPr lang="en-US" sz="1300" kern="1200"/>
            <a:t>The safeguards applied to address the threats created, including, where relevant, the use of a pre-issuance review</a:t>
          </a:r>
        </a:p>
        <a:p>
          <a:pPr marL="228600" lvl="2" indent="-114300" algn="l" defTabSz="577850">
            <a:lnSpc>
              <a:spcPct val="90000"/>
            </a:lnSpc>
            <a:spcBef>
              <a:spcPct val="0"/>
            </a:spcBef>
            <a:spcAft>
              <a:spcPct val="15000"/>
            </a:spcAft>
            <a:buChar char="•"/>
          </a:pPr>
          <a:r>
            <a:rPr lang="en-US" sz="1300" kern="1200"/>
            <a:t>Any proposal to continue as the auditor</a:t>
          </a:r>
        </a:p>
      </dsp:txBody>
      <dsp:txXfrm>
        <a:off x="0" y="241549"/>
        <a:ext cx="8110537" cy="2579850"/>
      </dsp:txXfrm>
    </dsp:sp>
    <dsp:sp modelId="{F3BCCED7-7FB7-460D-8309-53DDAF280484}">
      <dsp:nvSpPr>
        <dsp:cNvPr id="0" name=""/>
        <dsp:cNvSpPr/>
      </dsp:nvSpPr>
      <dsp:spPr>
        <a:xfrm>
          <a:off x="405526" y="49669"/>
          <a:ext cx="5677375"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591" tIns="0" rIns="214591" bIns="0" numCol="1" spcCol="1270" anchor="ctr" anchorCtr="0">
          <a:noAutofit/>
        </a:bodyPr>
        <a:lstStyle/>
        <a:p>
          <a:pPr marL="0" lvl="0" indent="0" algn="l" defTabSz="577850">
            <a:lnSpc>
              <a:spcPct val="90000"/>
            </a:lnSpc>
            <a:spcBef>
              <a:spcPct val="0"/>
            </a:spcBef>
            <a:spcAft>
              <a:spcPct val="35000"/>
            </a:spcAft>
            <a:buNone/>
          </a:pPr>
          <a:r>
            <a:rPr lang="en-US" sz="1300" b="1" kern="1200"/>
            <a:t>Communication with Those Charged With Governance (PIE audit client)</a:t>
          </a:r>
          <a:endParaRPr lang="en-US" sz="1300" kern="1200"/>
        </a:p>
      </dsp:txBody>
      <dsp:txXfrm>
        <a:off x="424260" y="68403"/>
        <a:ext cx="5639907" cy="346292"/>
      </dsp:txXfrm>
    </dsp:sp>
    <dsp:sp modelId="{5CE1F8C7-67EB-40B6-958D-C9CE6A251C90}">
      <dsp:nvSpPr>
        <dsp:cNvPr id="0" name=""/>
        <dsp:cNvSpPr/>
      </dsp:nvSpPr>
      <dsp:spPr>
        <a:xfrm>
          <a:off x="0" y="3083479"/>
          <a:ext cx="8110537" cy="7575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468" tIns="270764" rIns="62946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NZASB project enhancements to disclosure of fees paid</a:t>
          </a:r>
        </a:p>
        <a:p>
          <a:pPr marL="114300" lvl="1" indent="-114300" algn="l" defTabSz="577850">
            <a:lnSpc>
              <a:spcPct val="90000"/>
            </a:lnSpc>
            <a:spcBef>
              <a:spcPct val="0"/>
            </a:spcBef>
            <a:spcAft>
              <a:spcPct val="15000"/>
            </a:spcAft>
            <a:buChar char="•"/>
          </a:pPr>
          <a:endParaRPr lang="en-US" sz="1300" kern="1200"/>
        </a:p>
      </dsp:txBody>
      <dsp:txXfrm>
        <a:off x="0" y="3083479"/>
        <a:ext cx="8110537" cy="757575"/>
      </dsp:txXfrm>
    </dsp:sp>
    <dsp:sp modelId="{58D6648A-04E0-4E0C-9A21-946984F7FF4A}">
      <dsp:nvSpPr>
        <dsp:cNvPr id="0" name=""/>
        <dsp:cNvSpPr/>
      </dsp:nvSpPr>
      <dsp:spPr>
        <a:xfrm>
          <a:off x="405526" y="2891599"/>
          <a:ext cx="5677375"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591" tIns="0" rIns="214591" bIns="0" numCol="1" spcCol="1270" anchor="ctr" anchorCtr="0">
          <a:noAutofit/>
        </a:bodyPr>
        <a:lstStyle/>
        <a:p>
          <a:pPr marL="0" lvl="0" indent="0" algn="l" defTabSz="577850">
            <a:lnSpc>
              <a:spcPct val="90000"/>
            </a:lnSpc>
            <a:spcBef>
              <a:spcPct val="0"/>
            </a:spcBef>
            <a:spcAft>
              <a:spcPct val="35000"/>
            </a:spcAft>
            <a:buNone/>
          </a:pPr>
          <a:r>
            <a:rPr lang="en-US" sz="1300" b="1" kern="1200"/>
            <a:t>Public Disclosure of Fee-related Information (PIE audit client)</a:t>
          </a:r>
          <a:endParaRPr lang="en-US" sz="1300" kern="1200"/>
        </a:p>
      </dsp:txBody>
      <dsp:txXfrm>
        <a:off x="424260" y="2910333"/>
        <a:ext cx="5639907"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46F220-EF89-4301-8469-DFAD597EBCAE}"/>
              </a:ext>
            </a:extLst>
          </p:cNvPr>
          <p:cNvSpPr>
            <a:spLocks noGrp="1"/>
          </p:cNvSpPr>
          <p:nvPr>
            <p:ph type="hdr" sz="quarter"/>
          </p:nvPr>
        </p:nvSpPr>
        <p:spPr>
          <a:xfrm>
            <a:off x="0" y="0"/>
            <a:ext cx="2985621" cy="501576"/>
          </a:xfrm>
          <a:prstGeom prst="rect">
            <a:avLst/>
          </a:prstGeom>
        </p:spPr>
        <p:txBody>
          <a:bodyPr vert="horz" lIns="92446" tIns="46223" rIns="92446" bIns="46223" rtlCol="0"/>
          <a:lstStyle>
            <a:lvl1pPr algn="l">
              <a:defRPr sz="1200"/>
            </a:lvl1pPr>
          </a:lstStyle>
          <a:p>
            <a:pPr>
              <a:defRPr/>
            </a:pPr>
            <a:endParaRPr lang="en-NZ"/>
          </a:p>
        </p:txBody>
      </p:sp>
      <p:sp>
        <p:nvSpPr>
          <p:cNvPr id="3" name="Date Placeholder 2">
            <a:extLst>
              <a:ext uri="{FF2B5EF4-FFF2-40B4-BE49-F238E27FC236}">
                <a16:creationId xmlns:a16="http://schemas.microsoft.com/office/drawing/2014/main" id="{2E0C0A5C-CB4F-4CDD-BA19-85BB2A10FBF5}"/>
              </a:ext>
            </a:extLst>
          </p:cNvPr>
          <p:cNvSpPr>
            <a:spLocks noGrp="1"/>
          </p:cNvSpPr>
          <p:nvPr>
            <p:ph type="dt" sz="quarter" idx="1"/>
          </p:nvPr>
        </p:nvSpPr>
        <p:spPr>
          <a:xfrm>
            <a:off x="3900934" y="0"/>
            <a:ext cx="2985621" cy="501576"/>
          </a:xfrm>
          <a:prstGeom prst="rect">
            <a:avLst/>
          </a:prstGeom>
        </p:spPr>
        <p:txBody>
          <a:bodyPr vert="horz" lIns="92446" tIns="46223" rIns="92446" bIns="46223" rtlCol="0"/>
          <a:lstStyle>
            <a:lvl1pPr algn="r">
              <a:defRPr sz="1200"/>
            </a:lvl1pPr>
          </a:lstStyle>
          <a:p>
            <a:pPr>
              <a:defRPr/>
            </a:pPr>
            <a:fld id="{23557CC1-3D54-4850-BAD1-E8B9C48D69D1}" type="datetimeFigureOut">
              <a:rPr lang="en-NZ"/>
              <a:pPr>
                <a:defRPr/>
              </a:pPr>
              <a:t>14/04/2022</a:t>
            </a:fld>
            <a:endParaRPr lang="en-NZ"/>
          </a:p>
        </p:txBody>
      </p:sp>
      <p:sp>
        <p:nvSpPr>
          <p:cNvPr id="4" name="Footer Placeholder 3">
            <a:extLst>
              <a:ext uri="{FF2B5EF4-FFF2-40B4-BE49-F238E27FC236}">
                <a16:creationId xmlns:a16="http://schemas.microsoft.com/office/drawing/2014/main" id="{C9D0D05E-6D98-4148-AAAB-DAD751968BB7}"/>
              </a:ext>
            </a:extLst>
          </p:cNvPr>
          <p:cNvSpPr>
            <a:spLocks noGrp="1"/>
          </p:cNvSpPr>
          <p:nvPr>
            <p:ph type="ftr" sz="quarter" idx="2"/>
          </p:nvPr>
        </p:nvSpPr>
        <p:spPr>
          <a:xfrm>
            <a:off x="0" y="9518724"/>
            <a:ext cx="2985621" cy="501576"/>
          </a:xfrm>
          <a:prstGeom prst="rect">
            <a:avLst/>
          </a:prstGeom>
        </p:spPr>
        <p:txBody>
          <a:bodyPr vert="horz" lIns="92446" tIns="46223" rIns="92446" bIns="46223" rtlCol="0" anchor="b"/>
          <a:lstStyle>
            <a:lvl1pPr algn="l">
              <a:defRPr sz="1200"/>
            </a:lvl1pPr>
          </a:lstStyle>
          <a:p>
            <a:pPr>
              <a:defRPr/>
            </a:pPr>
            <a:endParaRPr lang="en-NZ"/>
          </a:p>
        </p:txBody>
      </p:sp>
      <p:sp>
        <p:nvSpPr>
          <p:cNvPr id="5" name="Slide Number Placeholder 4">
            <a:extLst>
              <a:ext uri="{FF2B5EF4-FFF2-40B4-BE49-F238E27FC236}">
                <a16:creationId xmlns:a16="http://schemas.microsoft.com/office/drawing/2014/main" id="{601238D0-C60A-4FB7-B35C-072BAF1F3E5D}"/>
              </a:ext>
            </a:extLst>
          </p:cNvPr>
          <p:cNvSpPr>
            <a:spLocks noGrp="1"/>
          </p:cNvSpPr>
          <p:nvPr>
            <p:ph type="sldNum" sz="quarter" idx="3"/>
          </p:nvPr>
        </p:nvSpPr>
        <p:spPr>
          <a:xfrm>
            <a:off x="3900934" y="9518724"/>
            <a:ext cx="2985621" cy="501576"/>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F043B446-07D9-450F-903B-E0442ACBA18A}" type="slidenum">
              <a:rPr lang="en-NZ" altLang="en-US"/>
              <a:pPr/>
              <a:t>‹#›</a:t>
            </a:fld>
            <a:endParaRPr lang="en-NZ"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39DF2-62B3-4597-B08F-A4F52FB9A9DE}"/>
              </a:ext>
            </a:extLst>
          </p:cNvPr>
          <p:cNvSpPr>
            <a:spLocks noGrp="1"/>
          </p:cNvSpPr>
          <p:nvPr>
            <p:ph type="hdr" sz="quarter"/>
          </p:nvPr>
        </p:nvSpPr>
        <p:spPr>
          <a:xfrm>
            <a:off x="0" y="0"/>
            <a:ext cx="2985621" cy="501576"/>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NZ"/>
          </a:p>
        </p:txBody>
      </p:sp>
      <p:sp>
        <p:nvSpPr>
          <p:cNvPr id="3" name="Date Placeholder 2">
            <a:extLst>
              <a:ext uri="{FF2B5EF4-FFF2-40B4-BE49-F238E27FC236}">
                <a16:creationId xmlns:a16="http://schemas.microsoft.com/office/drawing/2014/main" id="{7382D2B9-06A5-4088-AEFA-444E451BF1FA}"/>
              </a:ext>
            </a:extLst>
          </p:cNvPr>
          <p:cNvSpPr>
            <a:spLocks noGrp="1"/>
          </p:cNvSpPr>
          <p:nvPr>
            <p:ph type="dt" idx="1"/>
          </p:nvPr>
        </p:nvSpPr>
        <p:spPr>
          <a:xfrm>
            <a:off x="3900934" y="0"/>
            <a:ext cx="2985621" cy="501576"/>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A599199A-7120-4594-AF2A-7E31EE9FDCC6}" type="datetimeFigureOut">
              <a:rPr lang="en-NZ"/>
              <a:pPr>
                <a:defRPr/>
              </a:pPr>
              <a:t>14/04/2022</a:t>
            </a:fld>
            <a:endParaRPr lang="en-NZ"/>
          </a:p>
        </p:txBody>
      </p:sp>
      <p:sp>
        <p:nvSpPr>
          <p:cNvPr id="4" name="Slide Image Placeholder 3">
            <a:extLst>
              <a:ext uri="{FF2B5EF4-FFF2-40B4-BE49-F238E27FC236}">
                <a16:creationId xmlns:a16="http://schemas.microsoft.com/office/drawing/2014/main" id="{6C3CD7AE-4D3B-401B-AEDD-2E0DCBC74A43}"/>
              </a:ext>
            </a:extLst>
          </p:cNvPr>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2446" tIns="46223" rIns="92446" bIns="46223" rtlCol="0" anchor="ctr"/>
          <a:lstStyle/>
          <a:p>
            <a:pPr lvl="0"/>
            <a:endParaRPr lang="en-NZ" noProof="0"/>
          </a:p>
        </p:txBody>
      </p:sp>
      <p:sp>
        <p:nvSpPr>
          <p:cNvPr id="5" name="Notes Placeholder 4">
            <a:extLst>
              <a:ext uri="{FF2B5EF4-FFF2-40B4-BE49-F238E27FC236}">
                <a16:creationId xmlns:a16="http://schemas.microsoft.com/office/drawing/2014/main" id="{6B8D61C0-C5D0-492B-9B32-0008A76BAC55}"/>
              </a:ext>
            </a:extLst>
          </p:cNvPr>
          <p:cNvSpPr>
            <a:spLocks noGrp="1"/>
          </p:cNvSpPr>
          <p:nvPr>
            <p:ph type="body" sz="quarter" idx="3"/>
          </p:nvPr>
        </p:nvSpPr>
        <p:spPr>
          <a:xfrm>
            <a:off x="688495" y="4821859"/>
            <a:ext cx="5511174" cy="3945303"/>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8CAD4895-6D09-4247-8445-D1C36D52A029}"/>
              </a:ext>
            </a:extLst>
          </p:cNvPr>
          <p:cNvSpPr>
            <a:spLocks noGrp="1"/>
          </p:cNvSpPr>
          <p:nvPr>
            <p:ph type="ftr" sz="quarter" idx="4"/>
          </p:nvPr>
        </p:nvSpPr>
        <p:spPr>
          <a:xfrm>
            <a:off x="0" y="9518724"/>
            <a:ext cx="2985621" cy="501576"/>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NZ"/>
          </a:p>
        </p:txBody>
      </p:sp>
      <p:sp>
        <p:nvSpPr>
          <p:cNvPr id="7" name="Slide Number Placeholder 6">
            <a:extLst>
              <a:ext uri="{FF2B5EF4-FFF2-40B4-BE49-F238E27FC236}">
                <a16:creationId xmlns:a16="http://schemas.microsoft.com/office/drawing/2014/main" id="{FAA3E07E-BB8F-4678-93DB-FD15BFE0E877}"/>
              </a:ext>
            </a:extLst>
          </p:cNvPr>
          <p:cNvSpPr>
            <a:spLocks noGrp="1"/>
          </p:cNvSpPr>
          <p:nvPr>
            <p:ph type="sldNum" sz="quarter" idx="5"/>
          </p:nvPr>
        </p:nvSpPr>
        <p:spPr>
          <a:xfrm>
            <a:off x="3900934" y="9518724"/>
            <a:ext cx="2985621" cy="501576"/>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atin typeface="Calibri" panose="020F0502020204030204" pitchFamily="34" charset="0"/>
              </a:defRPr>
            </a:lvl1pPr>
          </a:lstStyle>
          <a:p>
            <a:fld id="{ECB08457-8C20-460C-976C-4F4C87B2EB8D}" type="slidenum">
              <a:rPr lang="en-NZ" altLang="en-US"/>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a:t>
            </a:fld>
            <a:endParaRPr lang="en-NZ" altLang="en-US"/>
          </a:p>
        </p:txBody>
      </p:sp>
    </p:spTree>
    <p:extLst>
      <p:ext uri="{BB962C8B-B14F-4D97-AF65-F5344CB8AC3E}">
        <p14:creationId xmlns:p14="http://schemas.microsoft.com/office/powerpoint/2010/main" val="46320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rgbClr val="000000"/>
              </a:solidFill>
              <a:latin typeface="Verdana" panose="020B0604030504040204" pitchFamily="34" charset="0"/>
            </a:endParaRP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13</a:t>
            </a:fld>
            <a:endParaRPr lang="en-NZ" altLang="en-US"/>
          </a:p>
        </p:txBody>
      </p:sp>
    </p:spTree>
    <p:extLst>
      <p:ext uri="{BB962C8B-B14F-4D97-AF65-F5344CB8AC3E}">
        <p14:creationId xmlns:p14="http://schemas.microsoft.com/office/powerpoint/2010/main" val="290075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14</a:t>
            </a:fld>
            <a:endParaRPr lang="en-NZ" altLang="en-US"/>
          </a:p>
        </p:txBody>
      </p:sp>
    </p:spTree>
    <p:extLst>
      <p:ext uri="{BB962C8B-B14F-4D97-AF65-F5344CB8AC3E}">
        <p14:creationId xmlns:p14="http://schemas.microsoft.com/office/powerpoint/2010/main" val="423844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30</a:t>
            </a:fld>
            <a:endParaRPr lang="en-NZ" altLang="en-US"/>
          </a:p>
        </p:txBody>
      </p:sp>
    </p:spTree>
    <p:extLst>
      <p:ext uri="{BB962C8B-B14F-4D97-AF65-F5344CB8AC3E}">
        <p14:creationId xmlns:p14="http://schemas.microsoft.com/office/powerpoint/2010/main" val="51353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31</a:t>
            </a:fld>
            <a:endParaRPr lang="en-NZ" altLang="en-US"/>
          </a:p>
        </p:txBody>
      </p:sp>
    </p:spTree>
    <p:extLst>
      <p:ext uri="{BB962C8B-B14F-4D97-AF65-F5344CB8AC3E}">
        <p14:creationId xmlns:p14="http://schemas.microsoft.com/office/powerpoint/2010/main" val="243119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45</a:t>
            </a:fld>
            <a:endParaRPr lang="en-NZ" altLang="en-US"/>
          </a:p>
        </p:txBody>
      </p:sp>
    </p:spTree>
    <p:extLst>
      <p:ext uri="{BB962C8B-B14F-4D97-AF65-F5344CB8AC3E}">
        <p14:creationId xmlns:p14="http://schemas.microsoft.com/office/powerpoint/2010/main" val="272524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46</a:t>
            </a:fld>
            <a:endParaRPr lang="en-NZ" altLang="en-US"/>
          </a:p>
        </p:txBody>
      </p:sp>
    </p:spTree>
    <p:extLst>
      <p:ext uri="{BB962C8B-B14F-4D97-AF65-F5344CB8AC3E}">
        <p14:creationId xmlns:p14="http://schemas.microsoft.com/office/powerpoint/2010/main" val="199763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47</a:t>
            </a:fld>
            <a:endParaRPr lang="en-NZ" altLang="en-US"/>
          </a:p>
        </p:txBody>
      </p:sp>
    </p:spTree>
    <p:extLst>
      <p:ext uri="{BB962C8B-B14F-4D97-AF65-F5344CB8AC3E}">
        <p14:creationId xmlns:p14="http://schemas.microsoft.com/office/powerpoint/2010/main" val="4077098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48</a:t>
            </a:fld>
            <a:endParaRPr lang="en-NZ" altLang="en-US"/>
          </a:p>
        </p:txBody>
      </p:sp>
    </p:spTree>
    <p:extLst>
      <p:ext uri="{BB962C8B-B14F-4D97-AF65-F5344CB8AC3E}">
        <p14:creationId xmlns:p14="http://schemas.microsoft.com/office/powerpoint/2010/main" val="1106965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49</a:t>
            </a:fld>
            <a:endParaRPr lang="en-NZ" altLang="en-US"/>
          </a:p>
        </p:txBody>
      </p:sp>
    </p:spTree>
    <p:extLst>
      <p:ext uri="{BB962C8B-B14F-4D97-AF65-F5344CB8AC3E}">
        <p14:creationId xmlns:p14="http://schemas.microsoft.com/office/powerpoint/2010/main" val="2848387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solidFill>
                <a:srgbClr val="FF0000"/>
              </a:solidFill>
              <a:highlight>
                <a:srgbClr val="FF0000"/>
              </a:highlight>
            </a:endParaRP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50</a:t>
            </a:fld>
            <a:endParaRPr lang="en-NZ" altLang="en-US"/>
          </a:p>
        </p:txBody>
      </p:sp>
    </p:spTree>
    <p:extLst>
      <p:ext uri="{BB962C8B-B14F-4D97-AF65-F5344CB8AC3E}">
        <p14:creationId xmlns:p14="http://schemas.microsoft.com/office/powerpoint/2010/main" val="12344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a:t>
            </a:fld>
            <a:endParaRPr lang="en-NZ" altLang="en-US"/>
          </a:p>
        </p:txBody>
      </p:sp>
    </p:spTree>
    <p:extLst>
      <p:ext uri="{BB962C8B-B14F-4D97-AF65-F5344CB8AC3E}">
        <p14:creationId xmlns:p14="http://schemas.microsoft.com/office/powerpoint/2010/main" val="2702535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51</a:t>
            </a:fld>
            <a:endParaRPr lang="en-NZ" altLang="en-US"/>
          </a:p>
        </p:txBody>
      </p:sp>
    </p:spTree>
    <p:extLst>
      <p:ext uri="{BB962C8B-B14F-4D97-AF65-F5344CB8AC3E}">
        <p14:creationId xmlns:p14="http://schemas.microsoft.com/office/powerpoint/2010/main" val="68964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52</a:t>
            </a:fld>
            <a:endParaRPr lang="en-NZ" altLang="en-US"/>
          </a:p>
        </p:txBody>
      </p:sp>
    </p:spTree>
    <p:extLst>
      <p:ext uri="{BB962C8B-B14F-4D97-AF65-F5344CB8AC3E}">
        <p14:creationId xmlns:p14="http://schemas.microsoft.com/office/powerpoint/2010/main" val="1947835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53</a:t>
            </a:fld>
            <a:endParaRPr lang="en-NZ" altLang="en-US"/>
          </a:p>
        </p:txBody>
      </p:sp>
    </p:spTree>
    <p:extLst>
      <p:ext uri="{BB962C8B-B14F-4D97-AF65-F5344CB8AC3E}">
        <p14:creationId xmlns:p14="http://schemas.microsoft.com/office/powerpoint/2010/main" val="3000385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54</a:t>
            </a:fld>
            <a:endParaRPr lang="en-NZ" altLang="en-US"/>
          </a:p>
        </p:txBody>
      </p:sp>
    </p:spTree>
    <p:extLst>
      <p:ext uri="{BB962C8B-B14F-4D97-AF65-F5344CB8AC3E}">
        <p14:creationId xmlns:p14="http://schemas.microsoft.com/office/powerpoint/2010/main" val="116182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55</a:t>
            </a:fld>
            <a:endParaRPr lang="en-NZ" altLang="en-US"/>
          </a:p>
        </p:txBody>
      </p:sp>
    </p:spTree>
    <p:extLst>
      <p:ext uri="{BB962C8B-B14F-4D97-AF65-F5344CB8AC3E}">
        <p14:creationId xmlns:p14="http://schemas.microsoft.com/office/powerpoint/2010/main" val="1263546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56</a:t>
            </a:fld>
            <a:endParaRPr lang="en-NZ" altLang="en-US"/>
          </a:p>
        </p:txBody>
      </p:sp>
    </p:spTree>
    <p:extLst>
      <p:ext uri="{BB962C8B-B14F-4D97-AF65-F5344CB8AC3E}">
        <p14:creationId xmlns:p14="http://schemas.microsoft.com/office/powerpoint/2010/main" val="3310906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57</a:t>
            </a:fld>
            <a:endParaRPr lang="en-NZ" altLang="en-US"/>
          </a:p>
        </p:txBody>
      </p:sp>
    </p:spTree>
    <p:extLst>
      <p:ext uri="{BB962C8B-B14F-4D97-AF65-F5344CB8AC3E}">
        <p14:creationId xmlns:p14="http://schemas.microsoft.com/office/powerpoint/2010/main" val="3367367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58</a:t>
            </a:fld>
            <a:endParaRPr lang="en-NZ" altLang="en-US"/>
          </a:p>
        </p:txBody>
      </p:sp>
    </p:spTree>
    <p:extLst>
      <p:ext uri="{BB962C8B-B14F-4D97-AF65-F5344CB8AC3E}">
        <p14:creationId xmlns:p14="http://schemas.microsoft.com/office/powerpoint/2010/main" val="202274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6</a:t>
            </a:fld>
            <a:endParaRPr lang="en-NZ" altLang="en-US"/>
          </a:p>
        </p:txBody>
      </p:sp>
    </p:spTree>
    <p:extLst>
      <p:ext uri="{BB962C8B-B14F-4D97-AF65-F5344CB8AC3E}">
        <p14:creationId xmlns:p14="http://schemas.microsoft.com/office/powerpoint/2010/main" val="4574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7</a:t>
            </a:fld>
            <a:endParaRPr lang="en-NZ" altLang="en-US"/>
          </a:p>
        </p:txBody>
      </p:sp>
    </p:spTree>
    <p:extLst>
      <p:ext uri="{BB962C8B-B14F-4D97-AF65-F5344CB8AC3E}">
        <p14:creationId xmlns:p14="http://schemas.microsoft.com/office/powerpoint/2010/main" val="368729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8</a:t>
            </a:fld>
            <a:endParaRPr lang="en-NZ" altLang="en-US"/>
          </a:p>
        </p:txBody>
      </p:sp>
    </p:spTree>
    <p:extLst>
      <p:ext uri="{BB962C8B-B14F-4D97-AF65-F5344CB8AC3E}">
        <p14:creationId xmlns:p14="http://schemas.microsoft.com/office/powerpoint/2010/main" val="315529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9</a:t>
            </a:fld>
            <a:endParaRPr lang="en-NZ" altLang="en-US"/>
          </a:p>
        </p:txBody>
      </p:sp>
    </p:spTree>
    <p:extLst>
      <p:ext uri="{BB962C8B-B14F-4D97-AF65-F5344CB8AC3E}">
        <p14:creationId xmlns:p14="http://schemas.microsoft.com/office/powerpoint/2010/main" val="88828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10</a:t>
            </a:fld>
            <a:endParaRPr lang="en-NZ" altLang="en-US"/>
          </a:p>
        </p:txBody>
      </p:sp>
    </p:spTree>
    <p:extLst>
      <p:ext uri="{BB962C8B-B14F-4D97-AF65-F5344CB8AC3E}">
        <p14:creationId xmlns:p14="http://schemas.microsoft.com/office/powerpoint/2010/main" val="274906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11</a:t>
            </a:fld>
            <a:endParaRPr lang="en-NZ" altLang="en-US"/>
          </a:p>
        </p:txBody>
      </p:sp>
    </p:spTree>
    <p:extLst>
      <p:ext uri="{BB962C8B-B14F-4D97-AF65-F5344CB8AC3E}">
        <p14:creationId xmlns:p14="http://schemas.microsoft.com/office/powerpoint/2010/main" val="305454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12</a:t>
            </a:fld>
            <a:endParaRPr lang="en-NZ" altLang="en-US"/>
          </a:p>
        </p:txBody>
      </p:sp>
    </p:spTree>
    <p:extLst>
      <p:ext uri="{BB962C8B-B14F-4D97-AF65-F5344CB8AC3E}">
        <p14:creationId xmlns:p14="http://schemas.microsoft.com/office/powerpoint/2010/main" val="42234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F11241D5-5858-714F-A915-55AC2344B5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90"/>
            <a:ext cx="9144000" cy="5141610"/>
          </a:xfrm>
          <a:prstGeom prst="rect">
            <a:avLst/>
          </a:prstGeom>
        </p:spPr>
      </p:pic>
      <p:sp>
        <p:nvSpPr>
          <p:cNvPr id="5" name="Text Placeholder 17">
            <a:extLst>
              <a:ext uri="{FF2B5EF4-FFF2-40B4-BE49-F238E27FC236}">
                <a16:creationId xmlns:a16="http://schemas.microsoft.com/office/drawing/2014/main" id="{3487D60D-746C-364E-949F-141F075805F2}"/>
              </a:ext>
            </a:extLst>
          </p:cNvPr>
          <p:cNvSpPr>
            <a:spLocks noGrp="1"/>
          </p:cNvSpPr>
          <p:nvPr>
            <p:ph type="body" sz="quarter" idx="13"/>
          </p:nvPr>
        </p:nvSpPr>
        <p:spPr>
          <a:xfrm>
            <a:off x="462216" y="1427355"/>
            <a:ext cx="5663521" cy="1077951"/>
          </a:xfrm>
          <a:prstGeom prst="rect">
            <a:avLst/>
          </a:prstGeom>
        </p:spPr>
        <p:txBody>
          <a:bodyPr/>
          <a:lstStyle>
            <a:lvl1pPr marL="0" indent="0">
              <a:buNone/>
              <a:defRPr sz="2400" b="1"/>
            </a:lvl1pPr>
          </a:lstStyle>
          <a:p>
            <a:pPr lvl="0"/>
            <a:r>
              <a:rPr lang="en-US"/>
              <a:t>Click to edit Master text styles</a:t>
            </a:r>
          </a:p>
        </p:txBody>
      </p:sp>
      <p:sp>
        <p:nvSpPr>
          <p:cNvPr id="6" name="Text Placeholder 17">
            <a:extLst>
              <a:ext uri="{FF2B5EF4-FFF2-40B4-BE49-F238E27FC236}">
                <a16:creationId xmlns:a16="http://schemas.microsoft.com/office/drawing/2014/main" id="{9CA492CD-1D9F-C54E-83C7-E83F03B35520}"/>
              </a:ext>
            </a:extLst>
          </p:cNvPr>
          <p:cNvSpPr>
            <a:spLocks noGrp="1"/>
          </p:cNvSpPr>
          <p:nvPr>
            <p:ph type="body" sz="quarter" idx="14"/>
          </p:nvPr>
        </p:nvSpPr>
        <p:spPr>
          <a:xfrm>
            <a:off x="462216" y="2571750"/>
            <a:ext cx="4236164" cy="1862675"/>
          </a:xfrm>
          <a:prstGeom prst="rect">
            <a:avLst/>
          </a:prstGeom>
        </p:spPr>
        <p:txBody>
          <a:bodyPr/>
          <a:lstStyle>
            <a:lvl1pPr marL="0" indent="0">
              <a:buNone/>
              <a:defRPr sz="2000" b="0"/>
            </a:lvl1pPr>
          </a:lstStyle>
          <a:p>
            <a:pPr lvl="0"/>
            <a:r>
              <a:rPr lang="en-US"/>
              <a:t>Click to edit Master text styles</a:t>
            </a:r>
          </a:p>
        </p:txBody>
      </p:sp>
    </p:spTree>
    <p:extLst>
      <p:ext uri="{BB962C8B-B14F-4D97-AF65-F5344CB8AC3E}">
        <p14:creationId xmlns:p14="http://schemas.microsoft.com/office/powerpoint/2010/main" val="336411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27A2-F270-E242-A996-EE6E51BEF4A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BE62FDC-47F3-764E-8D7B-7C2674B375DA}"/>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4" name="Picture 3" descr="A picture containing diagram&#10;&#10;Description automatically generated">
            <a:extLst>
              <a:ext uri="{FF2B5EF4-FFF2-40B4-BE49-F238E27FC236}">
                <a16:creationId xmlns:a16="http://schemas.microsoft.com/office/drawing/2014/main" id="{B94FB4F1-FBEA-7E40-966E-55B24CB2A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90"/>
            <a:ext cx="9144000" cy="5141610"/>
          </a:xfrm>
          <a:prstGeom prst="rect">
            <a:avLst/>
          </a:prstGeom>
        </p:spPr>
      </p:pic>
      <p:sp>
        <p:nvSpPr>
          <p:cNvPr id="5" name="Text Placeholder 17">
            <a:extLst>
              <a:ext uri="{FF2B5EF4-FFF2-40B4-BE49-F238E27FC236}">
                <a16:creationId xmlns:a16="http://schemas.microsoft.com/office/drawing/2014/main" id="{877C5875-73AD-3F45-9F8C-BCF06A2699FB}"/>
              </a:ext>
            </a:extLst>
          </p:cNvPr>
          <p:cNvSpPr>
            <a:spLocks noGrp="1"/>
          </p:cNvSpPr>
          <p:nvPr>
            <p:ph type="body" sz="quarter" idx="13"/>
          </p:nvPr>
        </p:nvSpPr>
        <p:spPr>
          <a:xfrm>
            <a:off x="462216" y="817749"/>
            <a:ext cx="5369241" cy="1077951"/>
          </a:xfrm>
          <a:prstGeom prst="rect">
            <a:avLst/>
          </a:prstGeom>
        </p:spPr>
        <p:txBody>
          <a:bodyPr/>
          <a:lstStyle>
            <a:lvl1pPr marL="0" indent="0">
              <a:buNone/>
              <a:defRPr sz="2400" b="1"/>
            </a:lvl1pPr>
          </a:lstStyle>
          <a:p>
            <a:pPr lvl="0"/>
            <a:r>
              <a:rPr lang="en-US"/>
              <a:t>Click to edit Master text styles</a:t>
            </a:r>
          </a:p>
        </p:txBody>
      </p:sp>
      <p:sp>
        <p:nvSpPr>
          <p:cNvPr id="6" name="Text Placeholder 17">
            <a:extLst>
              <a:ext uri="{FF2B5EF4-FFF2-40B4-BE49-F238E27FC236}">
                <a16:creationId xmlns:a16="http://schemas.microsoft.com/office/drawing/2014/main" id="{C53C0A67-086D-C34C-B27F-DB3E4CBC22D6}"/>
              </a:ext>
            </a:extLst>
          </p:cNvPr>
          <p:cNvSpPr>
            <a:spLocks noGrp="1"/>
          </p:cNvSpPr>
          <p:nvPr>
            <p:ph type="body" sz="quarter" idx="14"/>
          </p:nvPr>
        </p:nvSpPr>
        <p:spPr>
          <a:xfrm>
            <a:off x="462216" y="1962144"/>
            <a:ext cx="3954509" cy="2425826"/>
          </a:xfrm>
          <a:prstGeom prst="rect">
            <a:avLst/>
          </a:prstGeom>
        </p:spPr>
        <p:txBody>
          <a:bodyPr/>
          <a:lstStyle>
            <a:lvl1pPr marL="0" indent="0">
              <a:buNone/>
              <a:defRPr sz="2000" b="0"/>
            </a:lvl1pPr>
          </a:lstStyle>
          <a:p>
            <a:pPr lvl="0"/>
            <a:r>
              <a:rPr lang="en-US"/>
              <a:t>Click to edit Master text styles</a:t>
            </a:r>
          </a:p>
        </p:txBody>
      </p:sp>
      <p:sp>
        <p:nvSpPr>
          <p:cNvPr id="7" name="Rectangle 6">
            <a:extLst>
              <a:ext uri="{FF2B5EF4-FFF2-40B4-BE49-F238E27FC236}">
                <a16:creationId xmlns:a16="http://schemas.microsoft.com/office/drawing/2014/main" id="{AEA75806-B8B9-5346-93FA-171C58C9A9E7}"/>
              </a:ext>
            </a:extLst>
          </p:cNvPr>
          <p:cNvSpPr/>
          <p:nvPr userDrawn="1"/>
        </p:nvSpPr>
        <p:spPr bwMode="auto">
          <a:xfrm>
            <a:off x="270294" y="274638"/>
            <a:ext cx="4054415" cy="593754"/>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7559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FBFBE1-00E7-0846-AB37-32812A0CE4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100" r="3344"/>
          <a:stretch/>
        </p:blipFill>
        <p:spPr>
          <a:xfrm>
            <a:off x="180000" y="0"/>
            <a:ext cx="8964000" cy="850696"/>
          </a:xfrm>
          <a:prstGeom prst="rect">
            <a:avLst/>
          </a:prstGeom>
        </p:spPr>
      </p:pic>
      <p:sp>
        <p:nvSpPr>
          <p:cNvPr id="3" name="Slide Number Placeholder 2">
            <a:extLst>
              <a:ext uri="{FF2B5EF4-FFF2-40B4-BE49-F238E27FC236}">
                <a16:creationId xmlns:a16="http://schemas.microsoft.com/office/drawing/2014/main" id="{C78A073E-DA97-C143-8F68-A24F8D0C873D}"/>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sp>
        <p:nvSpPr>
          <p:cNvPr id="8" name="Text Placeholder 17">
            <a:extLst>
              <a:ext uri="{FF2B5EF4-FFF2-40B4-BE49-F238E27FC236}">
                <a16:creationId xmlns:a16="http://schemas.microsoft.com/office/drawing/2014/main" id="{D4717D95-265F-FF4E-A0D3-8A10F6ACF63E}"/>
              </a:ext>
            </a:extLst>
          </p:cNvPr>
          <p:cNvSpPr>
            <a:spLocks noGrp="1"/>
          </p:cNvSpPr>
          <p:nvPr>
            <p:ph type="body" sz="quarter" idx="13"/>
          </p:nvPr>
        </p:nvSpPr>
        <p:spPr>
          <a:xfrm>
            <a:off x="521209" y="411840"/>
            <a:ext cx="4239255" cy="481457"/>
          </a:xfrm>
          <a:prstGeom prst="rect">
            <a:avLst/>
          </a:prstGeom>
        </p:spPr>
        <p:txBody>
          <a:bodyPr/>
          <a:lstStyle>
            <a:lvl1pPr marL="0" indent="0" fontAlgn="b">
              <a:lnSpc>
                <a:spcPct val="100000"/>
              </a:lnSpc>
              <a:buNone/>
              <a:defRPr sz="2100" b="1"/>
            </a:lvl1pPr>
          </a:lstStyle>
          <a:p>
            <a:pPr lvl="0"/>
            <a:r>
              <a:rPr lang="en-US"/>
              <a:t>Click to edit Master text styles</a:t>
            </a:r>
          </a:p>
        </p:txBody>
      </p:sp>
      <p:sp>
        <p:nvSpPr>
          <p:cNvPr id="9" name="Content Placeholder 2">
            <a:extLst>
              <a:ext uri="{FF2B5EF4-FFF2-40B4-BE49-F238E27FC236}">
                <a16:creationId xmlns:a16="http://schemas.microsoft.com/office/drawing/2014/main" id="{6DA228D1-1781-9C42-A1B2-D17D81893723}"/>
              </a:ext>
            </a:extLst>
          </p:cNvPr>
          <p:cNvSpPr>
            <a:spLocks noGrp="1"/>
          </p:cNvSpPr>
          <p:nvPr>
            <p:ph idx="1"/>
          </p:nvPr>
        </p:nvSpPr>
        <p:spPr>
          <a:xfrm>
            <a:off x="484632" y="1172497"/>
            <a:ext cx="6107897" cy="355916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Tree>
    <p:extLst>
      <p:ext uri="{BB962C8B-B14F-4D97-AF65-F5344CB8AC3E}">
        <p14:creationId xmlns:p14="http://schemas.microsoft.com/office/powerpoint/2010/main" val="346601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Title&amp;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32" y="1761660"/>
            <a:ext cx="6107897" cy="297000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6107897"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pic>
        <p:nvPicPr>
          <p:cNvPr id="8" name="Picture 7">
            <a:extLst>
              <a:ext uri="{FF2B5EF4-FFF2-40B4-BE49-F238E27FC236}">
                <a16:creationId xmlns:a16="http://schemas.microsoft.com/office/drawing/2014/main" id="{F4F3D665-4BC3-EF4E-B6C3-2610D8752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Tree>
    <p:extLst>
      <p:ext uri="{BB962C8B-B14F-4D97-AF65-F5344CB8AC3E}">
        <p14:creationId xmlns:p14="http://schemas.microsoft.com/office/powerpoint/2010/main" val="393550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8227368" cy="2970000"/>
          </a:xfrm>
          <a:prstGeom prst="rect">
            <a:avLst/>
          </a:prstGeom>
        </p:spPr>
        <p:txBody>
          <a:bodyPr numCol="2"/>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8227368"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258906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4706800" cy="297000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4706800"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pic>
        <p:nvPicPr>
          <p:cNvPr id="7" name="Picture 6" descr="A green circle with text&#10;&#10;Description automatically generated with low confidence">
            <a:extLst>
              <a:ext uri="{FF2B5EF4-FFF2-40B4-BE49-F238E27FC236}">
                <a16:creationId xmlns:a16="http://schemas.microsoft.com/office/drawing/2014/main" id="{3B52EEC9-BBB7-AC4F-8A9B-16F886EE8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7090" y="1042391"/>
            <a:ext cx="3454400" cy="3860800"/>
          </a:xfrm>
          <a:prstGeom prst="rect">
            <a:avLst/>
          </a:prstGeom>
        </p:spPr>
      </p:pic>
    </p:spTree>
    <p:extLst>
      <p:ext uri="{BB962C8B-B14F-4D97-AF65-F5344CB8AC3E}">
        <p14:creationId xmlns:p14="http://schemas.microsoft.com/office/powerpoint/2010/main" val="138471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CA1BEB-07DA-AC42-B266-819A5F739717}"/>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4" name="Picture 3">
            <a:extLst>
              <a:ext uri="{FF2B5EF4-FFF2-40B4-BE49-F238E27FC236}">
                <a16:creationId xmlns:a16="http://schemas.microsoft.com/office/drawing/2014/main" id="{2CD29D86-66ED-5342-B1B3-991CBD3FB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850"/>
            <a:ext cx="9144000" cy="867017"/>
          </a:xfrm>
          <a:prstGeom prst="rect">
            <a:avLst/>
          </a:prstGeom>
        </p:spPr>
      </p:pic>
      <p:sp>
        <p:nvSpPr>
          <p:cNvPr id="5" name="Table Placeholder 15">
            <a:extLst>
              <a:ext uri="{FF2B5EF4-FFF2-40B4-BE49-F238E27FC236}">
                <a16:creationId xmlns:a16="http://schemas.microsoft.com/office/drawing/2014/main" id="{62467C31-7487-3B4E-BE2F-2E5F90836F38}"/>
              </a:ext>
            </a:extLst>
          </p:cNvPr>
          <p:cNvSpPr>
            <a:spLocks noGrp="1"/>
          </p:cNvSpPr>
          <p:nvPr>
            <p:ph type="tbl" sz="quarter" idx="12"/>
          </p:nvPr>
        </p:nvSpPr>
        <p:spPr>
          <a:xfrm>
            <a:off x="521208" y="1488282"/>
            <a:ext cx="7938581" cy="3377804"/>
          </a:xfrm>
          <a:prstGeom prst="rect">
            <a:avLst/>
          </a:prstGeom>
        </p:spPr>
        <p:txBody>
          <a:bodyPr/>
          <a:lstStyle>
            <a:lvl1pPr>
              <a:buClr>
                <a:srgbClr val="8CB252"/>
              </a:buClr>
              <a:defRPr sz="1400"/>
            </a:lvl1pPr>
          </a:lstStyle>
          <a:p>
            <a:pPr lvl="0"/>
            <a:r>
              <a:rPr lang="en-US" noProof="0"/>
              <a:t>Click icon to add table</a:t>
            </a:r>
          </a:p>
        </p:txBody>
      </p:sp>
      <p:sp>
        <p:nvSpPr>
          <p:cNvPr id="6" name="Text Placeholder 17">
            <a:extLst>
              <a:ext uri="{FF2B5EF4-FFF2-40B4-BE49-F238E27FC236}">
                <a16:creationId xmlns:a16="http://schemas.microsoft.com/office/drawing/2014/main" id="{DE6A3071-0E11-CA47-BFFB-32A7333894B5}"/>
              </a:ext>
            </a:extLst>
          </p:cNvPr>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pic>
        <p:nvPicPr>
          <p:cNvPr id="7" name="Picture 6">
            <a:extLst>
              <a:ext uri="{FF2B5EF4-FFF2-40B4-BE49-F238E27FC236}">
                <a16:creationId xmlns:a16="http://schemas.microsoft.com/office/drawing/2014/main" id="{5397C4A8-BA72-A641-A81C-4BCBFEFBBC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Tree>
    <p:extLst>
      <p:ext uri="{BB962C8B-B14F-4D97-AF65-F5344CB8AC3E}">
        <p14:creationId xmlns:p14="http://schemas.microsoft.com/office/powerpoint/2010/main" val="82600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012C70-3071-754C-B842-A576E3509833}"/>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5" name="Picture 4" descr="A picture containing kitchenware, strainer, bathroom, several&#10;&#10;Description automatically generated">
            <a:extLst>
              <a:ext uri="{FF2B5EF4-FFF2-40B4-BE49-F238E27FC236}">
                <a16:creationId xmlns:a16="http://schemas.microsoft.com/office/drawing/2014/main" id="{FF730134-8B5B-2147-B7F8-88EC7FC08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2649" y="3108137"/>
            <a:ext cx="3681351" cy="2035363"/>
          </a:xfrm>
          <a:prstGeom prst="rect">
            <a:avLst/>
          </a:prstGeom>
        </p:spPr>
      </p:pic>
      <p:sp>
        <p:nvSpPr>
          <p:cNvPr id="6" name="Table Placeholder 15">
            <a:extLst>
              <a:ext uri="{FF2B5EF4-FFF2-40B4-BE49-F238E27FC236}">
                <a16:creationId xmlns:a16="http://schemas.microsoft.com/office/drawing/2014/main" id="{AA28B5C9-47AB-3640-9136-88012114E65F}"/>
              </a:ext>
            </a:extLst>
          </p:cNvPr>
          <p:cNvSpPr>
            <a:spLocks noGrp="1"/>
          </p:cNvSpPr>
          <p:nvPr>
            <p:ph type="tbl" sz="quarter" idx="12"/>
          </p:nvPr>
        </p:nvSpPr>
        <p:spPr>
          <a:xfrm>
            <a:off x="521208" y="1488282"/>
            <a:ext cx="7938581" cy="3377804"/>
          </a:xfrm>
          <a:prstGeom prst="rect">
            <a:avLst/>
          </a:prstGeom>
        </p:spPr>
        <p:txBody>
          <a:bodyPr/>
          <a:lstStyle>
            <a:lvl1pPr>
              <a:buClr>
                <a:srgbClr val="8CB252"/>
              </a:buClr>
              <a:defRPr sz="1400"/>
            </a:lvl1pPr>
          </a:lstStyle>
          <a:p>
            <a:pPr lvl="0"/>
            <a:r>
              <a:rPr lang="en-US" noProof="0"/>
              <a:t>Click icon to add table</a:t>
            </a:r>
          </a:p>
        </p:txBody>
      </p:sp>
      <p:sp>
        <p:nvSpPr>
          <p:cNvPr id="7" name="Text Placeholder 17">
            <a:extLst>
              <a:ext uri="{FF2B5EF4-FFF2-40B4-BE49-F238E27FC236}">
                <a16:creationId xmlns:a16="http://schemas.microsoft.com/office/drawing/2014/main" id="{6BE89581-2102-3145-A87D-FF0DDB9E4DE5}"/>
              </a:ext>
            </a:extLst>
          </p:cNvPr>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pic>
        <p:nvPicPr>
          <p:cNvPr id="8" name="Picture 7">
            <a:extLst>
              <a:ext uri="{FF2B5EF4-FFF2-40B4-BE49-F238E27FC236}">
                <a16:creationId xmlns:a16="http://schemas.microsoft.com/office/drawing/2014/main" id="{55D5DC72-9D70-C940-9B87-5E3FB0C46E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Tree>
    <p:extLst>
      <p:ext uri="{BB962C8B-B14F-4D97-AF65-F5344CB8AC3E}">
        <p14:creationId xmlns:p14="http://schemas.microsoft.com/office/powerpoint/2010/main" val="331463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amp;Content">
    <p:spTree>
      <p:nvGrpSpPr>
        <p:cNvPr id="1" name=""/>
        <p:cNvGrpSpPr/>
        <p:nvPr/>
      </p:nvGrpSpPr>
      <p:grpSpPr>
        <a:xfrm>
          <a:off x="0" y="0"/>
          <a:ext cx="0" cy="0"/>
          <a:chOff x="0" y="0"/>
          <a:chExt cx="0" cy="0"/>
        </a:xfrm>
      </p:grpSpPr>
      <p:sp>
        <p:nvSpPr>
          <p:cNvPr id="16" name="Table Placeholder 15"/>
          <p:cNvSpPr>
            <a:spLocks noGrp="1"/>
          </p:cNvSpPr>
          <p:nvPr>
            <p:ph type="tbl" sz="quarter" idx="12"/>
          </p:nvPr>
        </p:nvSpPr>
        <p:spPr>
          <a:xfrm>
            <a:off x="521208" y="1488282"/>
            <a:ext cx="7938581" cy="3377804"/>
          </a:xfrm>
          <a:prstGeom prst="rect">
            <a:avLst/>
          </a:prstGeom>
        </p:spPr>
        <p:txBody>
          <a:bodyPr/>
          <a:lstStyle>
            <a:lvl1pPr>
              <a:buClr>
                <a:srgbClr val="8CB252"/>
              </a:buClr>
              <a:defRPr sz="1400"/>
            </a:lvl1pPr>
          </a:lstStyle>
          <a:p>
            <a:pPr lvl="0"/>
            <a:r>
              <a:rPr lang="en-US" noProof="0"/>
              <a:t>Click icon to add table</a:t>
            </a:r>
          </a:p>
        </p:txBody>
      </p:sp>
      <p:sp>
        <p:nvSpPr>
          <p:cNvPr id="18" name="Text Placeholder 17"/>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sp>
        <p:nvSpPr>
          <p:cNvPr id="4" name="Slide Number Placeholder 1">
            <a:extLst>
              <a:ext uri="{FF2B5EF4-FFF2-40B4-BE49-F238E27FC236}">
                <a16:creationId xmlns:a16="http://schemas.microsoft.com/office/drawing/2014/main" id="{2798C334-6FCF-485A-99C8-65FAAB8CC9D5}"/>
              </a:ext>
            </a:extLst>
          </p:cNvPr>
          <p:cNvSpPr>
            <a:spLocks noGrp="1"/>
          </p:cNvSpPr>
          <p:nvPr>
            <p:ph type="sldNum" sz="quarter" idx="14"/>
          </p:nvPr>
        </p:nvSpPr>
        <p:spPr/>
        <p:txBody>
          <a:bodyPr/>
          <a:lstStyle>
            <a:lvl1pPr>
              <a:defRPr/>
            </a:lvl1pPr>
          </a:lstStyle>
          <a:p>
            <a:fld id="{1D68681B-87EC-4BA2-BD3B-A2A2324EC362}" type="slidenum">
              <a:rPr lang="en-NZ" altLang="en-US"/>
              <a:pPr/>
              <a:t>‹#›</a:t>
            </a:fld>
            <a:endParaRPr lang="en-NZ" altLang="en-US"/>
          </a:p>
        </p:txBody>
      </p:sp>
    </p:spTree>
    <p:extLst>
      <p:ext uri="{BB962C8B-B14F-4D97-AF65-F5344CB8AC3E}">
        <p14:creationId xmlns:p14="http://schemas.microsoft.com/office/powerpoint/2010/main" val="2520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68E42-2492-4FD1-BBFA-203A4E5C8CCB}"/>
              </a:ext>
            </a:extLst>
          </p:cNvPr>
          <p:cNvSpPr>
            <a:spLocks noGrp="1"/>
          </p:cNvSpPr>
          <p:nvPr>
            <p:ph type="sldNum" sz="quarter" idx="4"/>
          </p:nvPr>
        </p:nvSpPr>
        <p:spPr>
          <a:xfrm>
            <a:off x="6654800" y="4866085"/>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404040"/>
                </a:solidFill>
                <a:latin typeface="Calibri" panose="020F0502020204030204" pitchFamily="34" charset="0"/>
              </a:defRPr>
            </a:lvl1pPr>
          </a:lstStyle>
          <a:p>
            <a:fld id="{802A16F9-4D44-47C7-BF06-FFE7750A8ED4}" type="slidenum">
              <a:rPr lang="en-NZ" altLang="en-US"/>
              <a:pPr/>
              <a:t>‹#›</a:t>
            </a:fld>
            <a:endParaRPr lang="en-NZ" altLang="en-US"/>
          </a:p>
        </p:txBody>
      </p:sp>
    </p:spTree>
  </p:cSld>
  <p:clrMap bg1="lt1" tx1="dk1" bg2="lt2" tx2="dk2" accent1="accent1" accent2="accent2" accent3="accent3" accent4="accent4" accent5="accent5" accent6="accent6" hlink="hlink" folHlink="folHlink"/>
  <p:sldLayoutIdLst>
    <p:sldLayoutId id="2147483944" r:id="rId1"/>
    <p:sldLayoutId id="2147483954" r:id="rId2"/>
    <p:sldLayoutId id="2147483948" r:id="rId3"/>
    <p:sldLayoutId id="2147483947" r:id="rId4"/>
    <p:sldLayoutId id="2147483953" r:id="rId5"/>
    <p:sldLayoutId id="2147483951" r:id="rId6"/>
    <p:sldLayoutId id="2147483949" r:id="rId7"/>
    <p:sldLayoutId id="2147483950" r:id="rId8"/>
    <p:sldLayoutId id="2147483945" r:id="rId9"/>
  </p:sldLayoutIdLst>
  <p:hf hdr="0" ftr="0" dt="0"/>
  <p:txStyles>
    <p:titleStyle>
      <a:lvl1pPr algn="l" rtl="0" eaLnBrk="1" fontAlgn="base" hangingPunct="1">
        <a:spcBef>
          <a:spcPct val="0"/>
        </a:spcBef>
        <a:spcAft>
          <a:spcPct val="0"/>
        </a:spcAft>
        <a:defRPr sz="2700">
          <a:solidFill>
            <a:schemeClr val="bg1"/>
          </a:solidFill>
          <a:latin typeface="+mj-lt"/>
          <a:ea typeface="+mj-ea"/>
          <a:cs typeface="+mj-cs"/>
        </a:defRPr>
      </a:lvl1pPr>
      <a:lvl2pPr algn="l" rtl="0" eaLnBrk="1" fontAlgn="base" hangingPunct="1">
        <a:spcBef>
          <a:spcPct val="0"/>
        </a:spcBef>
        <a:spcAft>
          <a:spcPct val="0"/>
        </a:spcAft>
        <a:defRPr sz="2700">
          <a:solidFill>
            <a:schemeClr val="bg1"/>
          </a:solidFill>
          <a:latin typeface="Calibri" panose="020F0502020204030204" pitchFamily="34" charset="0"/>
        </a:defRPr>
      </a:lvl2pPr>
      <a:lvl3pPr algn="l" rtl="0" eaLnBrk="1" fontAlgn="base" hangingPunct="1">
        <a:spcBef>
          <a:spcPct val="0"/>
        </a:spcBef>
        <a:spcAft>
          <a:spcPct val="0"/>
        </a:spcAft>
        <a:defRPr sz="2700">
          <a:solidFill>
            <a:schemeClr val="bg1"/>
          </a:solidFill>
          <a:latin typeface="Calibri" panose="020F0502020204030204" pitchFamily="34" charset="0"/>
        </a:defRPr>
      </a:lvl3pPr>
      <a:lvl4pPr algn="l" rtl="0" eaLnBrk="1" fontAlgn="base" hangingPunct="1">
        <a:spcBef>
          <a:spcPct val="0"/>
        </a:spcBef>
        <a:spcAft>
          <a:spcPct val="0"/>
        </a:spcAft>
        <a:defRPr sz="2700">
          <a:solidFill>
            <a:schemeClr val="bg1"/>
          </a:solidFill>
          <a:latin typeface="Calibri" panose="020F0502020204030204" pitchFamily="34" charset="0"/>
        </a:defRPr>
      </a:lvl4pPr>
      <a:lvl5pPr algn="l" rtl="0" eaLnBrk="1" fontAlgn="base" hangingPunct="1">
        <a:spcBef>
          <a:spcPct val="0"/>
        </a:spcBef>
        <a:spcAft>
          <a:spcPct val="0"/>
        </a:spcAft>
        <a:defRPr sz="2700">
          <a:solidFill>
            <a:schemeClr val="bg1"/>
          </a:solidFill>
          <a:latin typeface="Calibri" panose="020F0502020204030204" pitchFamily="34" charset="0"/>
        </a:defRPr>
      </a:lvl5pPr>
      <a:lvl6pPr marL="342900" algn="l" rtl="0" eaLnBrk="1" fontAlgn="base" hangingPunct="1">
        <a:spcBef>
          <a:spcPct val="0"/>
        </a:spcBef>
        <a:spcAft>
          <a:spcPct val="0"/>
        </a:spcAft>
        <a:defRPr sz="3300">
          <a:solidFill>
            <a:srgbClr val="00254F"/>
          </a:solidFill>
          <a:latin typeface="Arial" charset="0"/>
        </a:defRPr>
      </a:lvl6pPr>
      <a:lvl7pPr marL="685800" algn="l" rtl="0" eaLnBrk="1" fontAlgn="base" hangingPunct="1">
        <a:spcBef>
          <a:spcPct val="0"/>
        </a:spcBef>
        <a:spcAft>
          <a:spcPct val="0"/>
        </a:spcAft>
        <a:defRPr sz="3300">
          <a:solidFill>
            <a:srgbClr val="00254F"/>
          </a:solidFill>
          <a:latin typeface="Arial" charset="0"/>
        </a:defRPr>
      </a:lvl7pPr>
      <a:lvl8pPr marL="1028700" algn="l" rtl="0" eaLnBrk="1" fontAlgn="base" hangingPunct="1">
        <a:spcBef>
          <a:spcPct val="0"/>
        </a:spcBef>
        <a:spcAft>
          <a:spcPct val="0"/>
        </a:spcAft>
        <a:defRPr sz="3300">
          <a:solidFill>
            <a:srgbClr val="00254F"/>
          </a:solidFill>
          <a:latin typeface="Arial" charset="0"/>
        </a:defRPr>
      </a:lvl8pPr>
      <a:lvl9pPr marL="1371600" algn="l" rtl="0" eaLnBrk="1" fontAlgn="base" hangingPunct="1">
        <a:spcBef>
          <a:spcPct val="0"/>
        </a:spcBef>
        <a:spcAft>
          <a:spcPct val="0"/>
        </a:spcAft>
        <a:defRPr sz="3300">
          <a:solidFill>
            <a:srgbClr val="00254F"/>
          </a:solidFill>
          <a:latin typeface="Arial" charset="0"/>
        </a:defRPr>
      </a:lvl9pPr>
    </p:titleStyle>
    <p:bodyStyle>
      <a:lvl1pPr marL="269081" indent="-269081" algn="l" defTabSz="269081" rtl="0" eaLnBrk="1" fontAlgn="base" hangingPunct="1">
        <a:lnSpc>
          <a:spcPct val="110000"/>
        </a:lnSpc>
        <a:spcBef>
          <a:spcPts val="150"/>
        </a:spcBef>
        <a:spcAft>
          <a:spcPts val="300"/>
        </a:spcAft>
        <a:buClr>
          <a:srgbClr val="3E403A"/>
        </a:buClr>
        <a:buFont typeface="Arial" panose="020B0604020202020204" pitchFamily="34" charset="0"/>
        <a:buChar char="•"/>
        <a:defRPr sz="1800">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eaLnBrk="1" fontAlgn="base" hangingPunct="1">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eaLnBrk="1" fontAlgn="base" hangingPunct="1">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haron.walker@xrb.govt.n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linkedin.com/in/sharon-walker-035ab96b/"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nkedin.com/in/anna-herlender-b0249a8/" TargetMode="External"/><Relationship Id="rId2" Type="http://schemas.openxmlformats.org/officeDocument/2006/relationships/hyperlink" Target="mailto:Anna.herlender@xrb.govt.n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tracey-crookston-172a89184/" TargetMode="External"/><Relationship Id="rId2" Type="http://schemas.openxmlformats.org/officeDocument/2006/relationships/hyperlink" Target="mailto:Tracey.crookston@xrb.govt.n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lisa.thomas@xrb.govt.nz"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linkedin.com/in/lisa-thomas-a7927759/"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ma.govt.nz/compliance/exemptions/financial-reporting-exemption-information/" TargetMode="Externa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mailto:misha.lastname@xrb.govt.nz"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linkedin.com/company/external-reporting-board" TargetMode="External"/><Relationship Id="rId4" Type="http://schemas.openxmlformats.org/officeDocument/2006/relationships/hyperlink" Target="https://www.xrb.govt.nz/"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misha.pieters@xrb.govt.n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inkedin.com/in/misha-pieters-44299a4b/"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1A800E-DDCF-914B-BFFB-96A1E9DACF26}"/>
              </a:ext>
            </a:extLst>
          </p:cNvPr>
          <p:cNvSpPr>
            <a:spLocks noGrp="1"/>
          </p:cNvSpPr>
          <p:nvPr>
            <p:ph type="body" sz="quarter" idx="13"/>
          </p:nvPr>
        </p:nvSpPr>
        <p:spPr>
          <a:xfrm>
            <a:off x="392194" y="1419117"/>
            <a:ext cx="5663521" cy="1077951"/>
          </a:xfrm>
        </p:spPr>
        <p:txBody>
          <a:bodyPr/>
          <a:lstStyle/>
          <a:p>
            <a:r>
              <a:rPr lang="en-US" sz="4800" dirty="0"/>
              <a:t>Ethics Edified </a:t>
            </a:r>
          </a:p>
        </p:txBody>
      </p:sp>
      <p:sp>
        <p:nvSpPr>
          <p:cNvPr id="4" name="Text Placeholder 3">
            <a:extLst>
              <a:ext uri="{FF2B5EF4-FFF2-40B4-BE49-F238E27FC236}">
                <a16:creationId xmlns:a16="http://schemas.microsoft.com/office/drawing/2014/main" id="{943A3309-6AE7-9642-8C91-E0FDA1EB29AA}"/>
              </a:ext>
            </a:extLst>
          </p:cNvPr>
          <p:cNvSpPr>
            <a:spLocks noGrp="1"/>
          </p:cNvSpPr>
          <p:nvPr>
            <p:ph type="body" sz="quarter" idx="14"/>
          </p:nvPr>
        </p:nvSpPr>
        <p:spPr>
          <a:xfrm>
            <a:off x="458097" y="2394636"/>
            <a:ext cx="4236164" cy="1862675"/>
          </a:xfrm>
        </p:spPr>
        <p:txBody>
          <a:bodyPr/>
          <a:lstStyle/>
          <a:p>
            <a:r>
              <a:rPr lang="en-US" dirty="0"/>
              <a:t>April 2022</a:t>
            </a:r>
          </a:p>
        </p:txBody>
      </p:sp>
      <p:sp>
        <p:nvSpPr>
          <p:cNvPr id="2" name="Slide Number Placeholder 1">
            <a:extLst>
              <a:ext uri="{FF2B5EF4-FFF2-40B4-BE49-F238E27FC236}">
                <a16:creationId xmlns:a16="http://schemas.microsoft.com/office/drawing/2014/main" id="{2B2CF285-D681-3444-B078-EC8584CDA2CB}"/>
              </a:ext>
            </a:extLst>
          </p:cNvPr>
          <p:cNvSpPr>
            <a:spLocks noGrp="1"/>
          </p:cNvSpPr>
          <p:nvPr>
            <p:ph type="sldNum" sz="quarter" idx="4294967295"/>
          </p:nvPr>
        </p:nvSpPr>
        <p:spPr>
          <a:xfrm>
            <a:off x="7086600" y="4865688"/>
            <a:ext cx="2057400" cy="274637"/>
          </a:xfrm>
        </p:spPr>
        <p:txBody>
          <a:bodyPr/>
          <a:lstStyle/>
          <a:p>
            <a:fld id="{44191CEA-57C7-4D5E-8C31-464E43422066}" type="slidenum">
              <a:rPr lang="en-NZ" altLang="en-US" smtClean="0"/>
              <a:pPr/>
              <a:t>1</a:t>
            </a:fld>
            <a:endParaRPr lang="en-NZ" altLang="en-US"/>
          </a:p>
        </p:txBody>
      </p:sp>
    </p:spTree>
    <p:extLst>
      <p:ext uri="{BB962C8B-B14F-4D97-AF65-F5344CB8AC3E}">
        <p14:creationId xmlns:p14="http://schemas.microsoft.com/office/powerpoint/2010/main" val="134172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81E111-4042-E348-82BA-16AA7C3BDCFC}"/>
              </a:ext>
            </a:extLst>
          </p:cNvPr>
          <p:cNvSpPr>
            <a:spLocks noGrp="1"/>
          </p:cNvSpPr>
          <p:nvPr>
            <p:ph type="sldNum" sz="quarter" idx="10"/>
          </p:nvPr>
        </p:nvSpPr>
        <p:spPr/>
        <p:txBody>
          <a:bodyPr/>
          <a:lstStyle/>
          <a:p>
            <a:fld id="{802A16F9-4D44-47C7-BF06-FFE7750A8ED4}" type="slidenum">
              <a:rPr lang="en-NZ" altLang="en-US" smtClean="0"/>
              <a:pPr/>
              <a:t>10</a:t>
            </a:fld>
            <a:endParaRPr lang="en-NZ" altLang="en-US"/>
          </a:p>
        </p:txBody>
      </p:sp>
      <p:sp>
        <p:nvSpPr>
          <p:cNvPr id="4" name="Text Placeholder 3">
            <a:extLst>
              <a:ext uri="{FF2B5EF4-FFF2-40B4-BE49-F238E27FC236}">
                <a16:creationId xmlns:a16="http://schemas.microsoft.com/office/drawing/2014/main" id="{8485A06C-5695-2147-8FE7-FF10BDD71785}"/>
              </a:ext>
            </a:extLst>
          </p:cNvPr>
          <p:cNvSpPr>
            <a:spLocks noGrp="1"/>
          </p:cNvSpPr>
          <p:nvPr>
            <p:ph type="body" sz="quarter" idx="13"/>
          </p:nvPr>
        </p:nvSpPr>
        <p:spPr/>
        <p:txBody>
          <a:bodyPr/>
          <a:lstStyle/>
          <a:p>
            <a:r>
              <a:rPr lang="en-US"/>
              <a:t>Fees</a:t>
            </a:r>
          </a:p>
        </p:txBody>
      </p:sp>
      <p:sp>
        <p:nvSpPr>
          <p:cNvPr id="5" name="Text Placeholder 4">
            <a:extLst>
              <a:ext uri="{FF2B5EF4-FFF2-40B4-BE49-F238E27FC236}">
                <a16:creationId xmlns:a16="http://schemas.microsoft.com/office/drawing/2014/main" id="{FBC7F361-1D39-A242-9712-404C9AB4C17C}"/>
              </a:ext>
            </a:extLst>
          </p:cNvPr>
          <p:cNvSpPr>
            <a:spLocks noGrp="1"/>
          </p:cNvSpPr>
          <p:nvPr>
            <p:ph type="body" sz="quarter" idx="14"/>
          </p:nvPr>
        </p:nvSpPr>
        <p:spPr/>
        <p:txBody>
          <a:bodyPr/>
          <a:lstStyle/>
          <a:p>
            <a:endParaRPr lang="en-US"/>
          </a:p>
          <a:p>
            <a:r>
              <a:rPr lang="en-US"/>
              <a:t>Sharon Walker, Senior Project Manager</a:t>
            </a:r>
          </a:p>
          <a:p>
            <a:endParaRPr lang="en-US">
              <a:hlinkClick r:id="rId3"/>
            </a:endParaRPr>
          </a:p>
          <a:p>
            <a:r>
              <a:rPr lang="en-US">
                <a:hlinkClick r:id="rId3"/>
              </a:rPr>
              <a:t>sharon.walker@xrb.govt.nz</a:t>
            </a:r>
            <a:endParaRPr lang="en-US"/>
          </a:p>
          <a:p>
            <a:r>
              <a:rPr lang="en-US">
                <a:hlinkClick r:id="rId4"/>
              </a:rPr>
              <a:t>LinkedIn</a:t>
            </a:r>
            <a:endParaRPr lang="en-US"/>
          </a:p>
        </p:txBody>
      </p:sp>
    </p:spTree>
    <p:extLst>
      <p:ext uri="{BB962C8B-B14F-4D97-AF65-F5344CB8AC3E}">
        <p14:creationId xmlns:p14="http://schemas.microsoft.com/office/powerpoint/2010/main" val="52572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D56FF5E0-6F3C-B749-4AAB-7ACCCDC6F1DC}"/>
              </a:ext>
            </a:extLst>
          </p:cNvPr>
          <p:cNvSpPr>
            <a:spLocks noGrp="1"/>
          </p:cNvSpPr>
          <p:nvPr>
            <p:ph type="sldNum" sz="quarter" idx="10"/>
          </p:nvPr>
        </p:nvSpPr>
        <p:spPr>
          <a:xfrm>
            <a:off x="6654800" y="4866085"/>
            <a:ext cx="2057400" cy="273844"/>
          </a:xfrm>
        </p:spPr>
        <p:txBody>
          <a:bodyPr wrap="square" anchor="ctr">
            <a:normAutofit/>
          </a:bodyPr>
          <a:lstStyle/>
          <a:p>
            <a:pPr>
              <a:spcAft>
                <a:spcPts val="600"/>
              </a:spcAft>
            </a:pPr>
            <a:fld id="{802A16F9-4D44-47C7-BF06-FFE7750A8ED4}" type="slidenum">
              <a:rPr lang="en-NZ" altLang="en-US" smtClean="0"/>
              <a:pPr>
                <a:spcAft>
                  <a:spcPts val="600"/>
                </a:spcAft>
              </a:pPr>
              <a:t>11</a:t>
            </a:fld>
            <a:endParaRPr lang="en-NZ" altLang="en-US"/>
          </a:p>
        </p:txBody>
      </p:sp>
      <p:sp>
        <p:nvSpPr>
          <p:cNvPr id="3" name="Title 2">
            <a:extLst>
              <a:ext uri="{FF2B5EF4-FFF2-40B4-BE49-F238E27FC236}">
                <a16:creationId xmlns:a16="http://schemas.microsoft.com/office/drawing/2014/main" id="{85D48CCC-5D7F-3740-B091-A63762F0ADD5}"/>
              </a:ext>
            </a:extLst>
          </p:cNvPr>
          <p:cNvSpPr>
            <a:spLocks noGrp="1"/>
          </p:cNvSpPr>
          <p:nvPr>
            <p:ph type="body" sz="quarter" idx="13"/>
          </p:nvPr>
        </p:nvSpPr>
        <p:spPr>
          <a:xfrm>
            <a:off x="521209" y="161348"/>
            <a:ext cx="7938580" cy="482203"/>
          </a:xfrm>
        </p:spPr>
        <p:txBody>
          <a:bodyPr lIns="91440" tIns="45720" rIns="91440" bIns="45720">
            <a:normAutofit/>
          </a:bodyPr>
          <a:lstStyle/>
          <a:p>
            <a:r>
              <a:rPr lang="en-US"/>
              <a:t>Fees</a:t>
            </a:r>
          </a:p>
        </p:txBody>
      </p:sp>
      <p:graphicFrame>
        <p:nvGraphicFramePr>
          <p:cNvPr id="15" name="Content Placeholder 1">
            <a:extLst>
              <a:ext uri="{FF2B5EF4-FFF2-40B4-BE49-F238E27FC236}">
                <a16:creationId xmlns:a16="http://schemas.microsoft.com/office/drawing/2014/main" id="{5CD0DD95-9291-8949-DAE2-BA4D9D18E892}"/>
              </a:ext>
            </a:extLst>
          </p:cNvPr>
          <p:cNvGraphicFramePr>
            <a:graphicFrameLocks noGrp="1"/>
          </p:cNvGraphicFramePr>
          <p:nvPr>
            <p:ph type="tbl" sz="quarter" idx="12"/>
            <p:extLst>
              <p:ext uri="{D42A27DB-BD31-4B8C-83A1-F6EECF244321}">
                <p14:modId xmlns:p14="http://schemas.microsoft.com/office/powerpoint/2010/main" val="1949462183"/>
              </p:ext>
            </p:extLst>
          </p:nvPr>
        </p:nvGraphicFramePr>
        <p:xfrm>
          <a:off x="460248" y="1000602"/>
          <a:ext cx="7938581" cy="3377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67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D56FF5E0-6F3C-B749-4AAB-7ACCCDC6F1DC}"/>
              </a:ext>
            </a:extLst>
          </p:cNvPr>
          <p:cNvSpPr>
            <a:spLocks noGrp="1"/>
          </p:cNvSpPr>
          <p:nvPr>
            <p:ph type="sldNum" sz="quarter" idx="10"/>
          </p:nvPr>
        </p:nvSpPr>
        <p:spPr>
          <a:xfrm>
            <a:off x="6654800" y="4866085"/>
            <a:ext cx="2057400" cy="273844"/>
          </a:xfrm>
        </p:spPr>
        <p:txBody>
          <a:bodyPr wrap="square" anchor="ctr">
            <a:normAutofit/>
          </a:bodyPr>
          <a:lstStyle/>
          <a:p>
            <a:pPr>
              <a:spcAft>
                <a:spcPts val="600"/>
              </a:spcAft>
            </a:pPr>
            <a:fld id="{802A16F9-4D44-47C7-BF06-FFE7750A8ED4}" type="slidenum">
              <a:rPr lang="en-NZ" altLang="en-US" smtClean="0"/>
              <a:pPr>
                <a:spcAft>
                  <a:spcPts val="600"/>
                </a:spcAft>
              </a:pPr>
              <a:t>12</a:t>
            </a:fld>
            <a:endParaRPr lang="en-NZ" altLang="en-US"/>
          </a:p>
        </p:txBody>
      </p:sp>
      <p:sp>
        <p:nvSpPr>
          <p:cNvPr id="3" name="Title 2">
            <a:extLst>
              <a:ext uri="{FF2B5EF4-FFF2-40B4-BE49-F238E27FC236}">
                <a16:creationId xmlns:a16="http://schemas.microsoft.com/office/drawing/2014/main" id="{85D48CCC-5D7F-3740-B091-A63762F0ADD5}"/>
              </a:ext>
            </a:extLst>
          </p:cNvPr>
          <p:cNvSpPr>
            <a:spLocks noGrp="1"/>
          </p:cNvSpPr>
          <p:nvPr>
            <p:ph type="body" sz="quarter" idx="13"/>
          </p:nvPr>
        </p:nvSpPr>
        <p:spPr>
          <a:xfrm>
            <a:off x="521209" y="161348"/>
            <a:ext cx="7938580" cy="482203"/>
          </a:xfrm>
        </p:spPr>
        <p:txBody>
          <a:bodyPr lIns="91440" tIns="45720" rIns="91440" bIns="45720">
            <a:normAutofit/>
          </a:bodyPr>
          <a:lstStyle/>
          <a:p>
            <a:r>
              <a:rPr lang="en-US"/>
              <a:t>Fees</a:t>
            </a:r>
          </a:p>
        </p:txBody>
      </p:sp>
      <p:graphicFrame>
        <p:nvGraphicFramePr>
          <p:cNvPr id="15" name="Content Placeholder 1">
            <a:extLst>
              <a:ext uri="{FF2B5EF4-FFF2-40B4-BE49-F238E27FC236}">
                <a16:creationId xmlns:a16="http://schemas.microsoft.com/office/drawing/2014/main" id="{5CD0DD95-9291-8949-DAE2-BA4D9D18E892}"/>
              </a:ext>
            </a:extLst>
          </p:cNvPr>
          <p:cNvGraphicFramePr>
            <a:graphicFrameLocks noGrp="1"/>
          </p:cNvGraphicFramePr>
          <p:nvPr>
            <p:ph type="tbl" sz="quarter" idx="12"/>
            <p:extLst>
              <p:ext uri="{D42A27DB-BD31-4B8C-83A1-F6EECF244321}">
                <p14:modId xmlns:p14="http://schemas.microsoft.com/office/powerpoint/2010/main" val="4220677625"/>
              </p:ext>
            </p:extLst>
          </p:nvPr>
        </p:nvGraphicFramePr>
        <p:xfrm>
          <a:off x="460248" y="1000602"/>
          <a:ext cx="7938581" cy="3377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91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72762C-F8A9-D24D-B45C-AC237CC82F0C}"/>
              </a:ext>
            </a:extLst>
          </p:cNvPr>
          <p:cNvSpPr>
            <a:spLocks noGrp="1"/>
          </p:cNvSpPr>
          <p:nvPr>
            <p:ph type="title"/>
          </p:nvPr>
        </p:nvSpPr>
        <p:spPr>
          <a:xfrm>
            <a:off x="458316" y="180026"/>
            <a:ext cx="8227368" cy="702078"/>
          </a:xfrm>
        </p:spPr>
        <p:txBody>
          <a:bodyPr>
            <a:normAutofit/>
          </a:bodyPr>
          <a:lstStyle/>
          <a:p>
            <a:r>
              <a:rPr lang="en-US"/>
              <a:t>Fee Dependency</a:t>
            </a:r>
          </a:p>
        </p:txBody>
      </p:sp>
      <p:graphicFrame>
        <p:nvGraphicFramePr>
          <p:cNvPr id="11" name="Content Placeholder 1">
            <a:extLst>
              <a:ext uri="{FF2B5EF4-FFF2-40B4-BE49-F238E27FC236}">
                <a16:creationId xmlns:a16="http://schemas.microsoft.com/office/drawing/2014/main" id="{F74C0195-4883-14A3-A53E-9170E2DD1FFF}"/>
              </a:ext>
            </a:extLst>
          </p:cNvPr>
          <p:cNvGraphicFramePr>
            <a:graphicFrameLocks noGrp="1"/>
          </p:cNvGraphicFramePr>
          <p:nvPr>
            <p:ph idx="1"/>
            <p:extLst>
              <p:ext uri="{D42A27DB-BD31-4B8C-83A1-F6EECF244321}">
                <p14:modId xmlns:p14="http://schemas.microsoft.com/office/powerpoint/2010/main" val="4125097690"/>
              </p:ext>
            </p:extLst>
          </p:nvPr>
        </p:nvGraphicFramePr>
        <p:xfrm>
          <a:off x="362712" y="1256562"/>
          <a:ext cx="8227368" cy="29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57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3B5551-0AE6-4CE0-97BC-52FE2D5CF5DF}"/>
              </a:ext>
            </a:extLst>
          </p:cNvPr>
          <p:cNvSpPr>
            <a:spLocks noGrp="1"/>
          </p:cNvSpPr>
          <p:nvPr>
            <p:ph type="sldNum" sz="quarter" idx="10"/>
          </p:nvPr>
        </p:nvSpPr>
        <p:spPr/>
        <p:txBody>
          <a:bodyPr/>
          <a:lstStyle/>
          <a:p>
            <a:fld id="{802A16F9-4D44-47C7-BF06-FFE7750A8ED4}" type="slidenum">
              <a:rPr lang="en-NZ" altLang="en-US" smtClean="0"/>
              <a:pPr/>
              <a:t>14</a:t>
            </a:fld>
            <a:endParaRPr lang="en-NZ" altLang="en-US"/>
          </a:p>
        </p:txBody>
      </p:sp>
      <p:sp>
        <p:nvSpPr>
          <p:cNvPr id="3" name="Text Placeholder 2">
            <a:extLst>
              <a:ext uri="{FF2B5EF4-FFF2-40B4-BE49-F238E27FC236}">
                <a16:creationId xmlns:a16="http://schemas.microsoft.com/office/drawing/2014/main" id="{B1D153AC-A1FE-4F1C-A4E8-E8B7EDA9920D}"/>
              </a:ext>
            </a:extLst>
          </p:cNvPr>
          <p:cNvSpPr>
            <a:spLocks noGrp="1"/>
          </p:cNvSpPr>
          <p:nvPr>
            <p:ph type="body" sz="quarter" idx="13"/>
          </p:nvPr>
        </p:nvSpPr>
        <p:spPr>
          <a:xfrm>
            <a:off x="484632" y="171111"/>
            <a:ext cx="4714385" cy="481457"/>
          </a:xfrm>
        </p:spPr>
        <p:txBody>
          <a:bodyPr/>
          <a:lstStyle/>
          <a:p>
            <a:r>
              <a:rPr lang="en-US" sz="2000"/>
              <a:t>Transparency of Information about fees </a:t>
            </a:r>
            <a:endParaRPr lang="en-NZ" sz="2000"/>
          </a:p>
          <a:p>
            <a:endParaRPr lang="en-NZ"/>
          </a:p>
        </p:txBody>
      </p:sp>
      <p:graphicFrame>
        <p:nvGraphicFramePr>
          <p:cNvPr id="5" name="Content Placeholder 1">
            <a:extLst>
              <a:ext uri="{FF2B5EF4-FFF2-40B4-BE49-F238E27FC236}">
                <a16:creationId xmlns:a16="http://schemas.microsoft.com/office/drawing/2014/main" id="{F45C9054-04E1-412C-A2A9-1EC75B0990C3}"/>
              </a:ext>
            </a:extLst>
          </p:cNvPr>
          <p:cNvGraphicFramePr>
            <a:graphicFrameLocks noGrp="1"/>
          </p:cNvGraphicFramePr>
          <p:nvPr>
            <p:ph idx="1"/>
            <p:extLst>
              <p:ext uri="{D42A27DB-BD31-4B8C-83A1-F6EECF244321}">
                <p14:modId xmlns:p14="http://schemas.microsoft.com/office/powerpoint/2010/main" val="536127396"/>
              </p:ext>
            </p:extLst>
          </p:nvPr>
        </p:nvGraphicFramePr>
        <p:xfrm>
          <a:off x="484188" y="975361"/>
          <a:ext cx="8110537" cy="3890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21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81E111-4042-E348-82BA-16AA7C3BDCFC}"/>
              </a:ext>
            </a:extLst>
          </p:cNvPr>
          <p:cNvSpPr>
            <a:spLocks noGrp="1"/>
          </p:cNvSpPr>
          <p:nvPr>
            <p:ph type="sldNum" sz="quarter" idx="10"/>
          </p:nvPr>
        </p:nvSpPr>
        <p:spPr/>
        <p:txBody>
          <a:bodyPr/>
          <a:lstStyle/>
          <a:p>
            <a:fld id="{802A16F9-4D44-47C7-BF06-FFE7750A8ED4}" type="slidenum">
              <a:rPr lang="en-NZ" altLang="en-US" smtClean="0"/>
              <a:pPr/>
              <a:t>15</a:t>
            </a:fld>
            <a:endParaRPr lang="en-NZ" altLang="en-US"/>
          </a:p>
        </p:txBody>
      </p:sp>
      <p:sp>
        <p:nvSpPr>
          <p:cNvPr id="4" name="Text Placeholder 3">
            <a:extLst>
              <a:ext uri="{FF2B5EF4-FFF2-40B4-BE49-F238E27FC236}">
                <a16:creationId xmlns:a16="http://schemas.microsoft.com/office/drawing/2014/main" id="{8485A06C-5695-2147-8FE7-FF10BDD71785}"/>
              </a:ext>
            </a:extLst>
          </p:cNvPr>
          <p:cNvSpPr>
            <a:spLocks noGrp="1"/>
          </p:cNvSpPr>
          <p:nvPr>
            <p:ph type="body" sz="quarter" idx="13"/>
          </p:nvPr>
        </p:nvSpPr>
        <p:spPr/>
        <p:txBody>
          <a:bodyPr lIns="91440" tIns="45720" rIns="91440" bIns="45720" anchor="t"/>
          <a:lstStyle/>
          <a:p>
            <a:r>
              <a:rPr lang="en-US">
                <a:ea typeface="Open Sans"/>
                <a:cs typeface="Open Sans"/>
              </a:rPr>
              <a:t>Technology</a:t>
            </a:r>
            <a:endParaRPr lang="en-US"/>
          </a:p>
        </p:txBody>
      </p:sp>
      <p:sp>
        <p:nvSpPr>
          <p:cNvPr id="5" name="Text Placeholder 4">
            <a:extLst>
              <a:ext uri="{FF2B5EF4-FFF2-40B4-BE49-F238E27FC236}">
                <a16:creationId xmlns:a16="http://schemas.microsoft.com/office/drawing/2014/main" id="{FBC7F361-1D39-A242-9712-404C9AB4C17C}"/>
              </a:ext>
            </a:extLst>
          </p:cNvPr>
          <p:cNvSpPr>
            <a:spLocks noGrp="1"/>
          </p:cNvSpPr>
          <p:nvPr>
            <p:ph type="body" sz="quarter" idx="14"/>
          </p:nvPr>
        </p:nvSpPr>
        <p:spPr/>
        <p:txBody>
          <a:bodyPr lIns="91440" tIns="45720" rIns="91440" bIns="45720" anchor="t"/>
          <a:lstStyle/>
          <a:p>
            <a:endParaRPr lang="en-US"/>
          </a:p>
          <a:p>
            <a:endParaRPr lang="en-US"/>
          </a:p>
          <a:p>
            <a:r>
              <a:rPr lang="en-US">
                <a:latin typeface="Roboto" panose="02000000000000000000" pitchFamily="2" charset="0"/>
                <a:ea typeface="Roboto" panose="02000000000000000000" pitchFamily="2" charset="0"/>
                <a:cs typeface="Open Sans"/>
              </a:rPr>
              <a:t>Anna Herlender, Project Manager</a:t>
            </a:r>
          </a:p>
          <a:p>
            <a:r>
              <a:rPr lang="en-NZ">
                <a:latin typeface="Roboto" panose="02000000000000000000" pitchFamily="2" charset="0"/>
                <a:ea typeface="Roboto" panose="02000000000000000000" pitchFamily="2" charset="0"/>
                <a:hlinkClick r:id="rId2"/>
              </a:rPr>
              <a:t>a</a:t>
            </a:r>
            <a:r>
              <a:rPr lang="en-NZ" sz="2000" b="0">
                <a:latin typeface="Roboto" panose="02000000000000000000" pitchFamily="2" charset="0"/>
                <a:ea typeface="Roboto" panose="02000000000000000000" pitchFamily="2" charset="0"/>
                <a:hlinkClick r:id="rId2"/>
              </a:rPr>
              <a:t>nna.herlender@xrb.govt.nz</a:t>
            </a:r>
            <a:r>
              <a:rPr lang="en-NZ" sz="2000" b="0">
                <a:latin typeface="Roboto" panose="02000000000000000000" pitchFamily="2" charset="0"/>
                <a:ea typeface="Roboto" panose="02000000000000000000" pitchFamily="2" charset="0"/>
              </a:rPr>
              <a:t> </a:t>
            </a:r>
            <a:r>
              <a:rPr lang="en-NZ">
                <a:hlinkClick r:id="rId3"/>
              </a:rPr>
              <a:t> LinkedIn</a:t>
            </a:r>
            <a:endParaRPr lang="en-NZ" sz="2000" b="0">
              <a:latin typeface="Roboto" panose="02000000000000000000" pitchFamily="2" charset="0"/>
              <a:ea typeface="Roboto" panose="02000000000000000000" pitchFamily="2" charset="0"/>
            </a:endParaRPr>
          </a:p>
          <a:p>
            <a:endParaRPr lang="en-US"/>
          </a:p>
        </p:txBody>
      </p:sp>
    </p:spTree>
    <p:extLst>
      <p:ext uri="{BB962C8B-B14F-4D97-AF65-F5344CB8AC3E}">
        <p14:creationId xmlns:p14="http://schemas.microsoft.com/office/powerpoint/2010/main" val="118379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16</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84632" y="1172497"/>
            <a:ext cx="6699335" cy="3559163"/>
          </a:xfrm>
        </p:spPr>
        <p:txBody>
          <a:bodyPr/>
          <a:lstStyle/>
          <a:p>
            <a:pPr>
              <a:spcBef>
                <a:spcPts val="600"/>
              </a:spcBef>
            </a:pPr>
            <a:r>
              <a:rPr lang="en-US" sz="2000"/>
              <a:t>Issued on 18</a:t>
            </a:r>
            <a:r>
              <a:rPr lang="en-US" sz="2000" baseline="30000"/>
              <a:t>th</a:t>
            </a:r>
            <a:r>
              <a:rPr lang="en-US" sz="2000"/>
              <a:t> February 2022 by IESBA</a:t>
            </a:r>
          </a:p>
          <a:p>
            <a:pPr>
              <a:spcBef>
                <a:spcPts val="600"/>
              </a:spcBef>
            </a:pPr>
            <a:r>
              <a:rPr lang="en-US" sz="2000"/>
              <a:t>IESBA submission period ends on 20</a:t>
            </a:r>
            <a:r>
              <a:rPr lang="en-US" sz="2000" baseline="30000"/>
              <a:t>th</a:t>
            </a:r>
            <a:r>
              <a:rPr lang="en-US" sz="2000"/>
              <a:t>  June 2022</a:t>
            </a:r>
          </a:p>
          <a:p>
            <a:pPr>
              <a:spcBef>
                <a:spcPts val="600"/>
              </a:spcBef>
            </a:pPr>
            <a:r>
              <a:rPr lang="en-US" sz="2000"/>
              <a:t>XRB submission period ends on 9</a:t>
            </a:r>
            <a:r>
              <a:rPr lang="en-US" sz="2000" baseline="30000"/>
              <a:t>th</a:t>
            </a:r>
            <a:r>
              <a:rPr lang="en-US" sz="2000"/>
              <a:t> May 2022</a:t>
            </a:r>
          </a:p>
          <a:p>
            <a:pPr>
              <a:spcBef>
                <a:spcPts val="600"/>
              </a:spcBef>
            </a:pPr>
            <a:r>
              <a:rPr lang="en-NZ" sz="2000">
                <a:effectLst/>
                <a:ea typeface="Times New Roman" panose="02020603050405020304" pitchFamily="18" charset="0"/>
              </a:rPr>
              <a:t>The aim of the proposed revisions is to enhance the Code’s robustness and expand its relevance in an environment being reshaped by rapid technological advancements</a:t>
            </a:r>
            <a:r>
              <a:rPr lang="en-NZ" sz="2000">
                <a:solidFill>
                  <a:srgbClr val="4A4A4A"/>
                </a:solidFill>
                <a:effectLst/>
                <a:ea typeface="Times New Roman" panose="02020603050405020304" pitchFamily="18" charset="0"/>
              </a:rPr>
              <a:t>.</a:t>
            </a:r>
            <a:endParaRPr lang="en-US" sz="2000">
              <a:solidFill>
                <a:srgbClr val="4A4A4A"/>
              </a:solidFill>
              <a:effectLst/>
              <a:ea typeface="Times New Roman" panose="02020603050405020304" pitchFamily="18" charset="0"/>
            </a:endParaRPr>
          </a:p>
          <a:p>
            <a:pPr>
              <a:spcBef>
                <a:spcPts val="600"/>
              </a:spcBef>
            </a:pPr>
            <a:r>
              <a:rPr lang="en-NZ" sz="2000">
                <a:effectLst/>
                <a:ea typeface="Times New Roman" panose="02020603050405020304" pitchFamily="18" charset="0"/>
              </a:rPr>
              <a:t>The term technology is used in a broad sense to encompass all current and future, not yet known, technology solutions.</a:t>
            </a:r>
            <a:endParaRPr lang="en-US" sz="2000"/>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714" y="1424153"/>
            <a:ext cx="1963286" cy="2123088"/>
          </a:xfrm>
          <a:prstGeom prst="rect">
            <a:avLst/>
          </a:prstGeom>
        </p:spPr>
      </p:pic>
    </p:spTree>
    <p:extLst>
      <p:ext uri="{BB962C8B-B14F-4D97-AF65-F5344CB8AC3E}">
        <p14:creationId xmlns:p14="http://schemas.microsoft.com/office/powerpoint/2010/main" val="359445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17</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84632" y="1172497"/>
            <a:ext cx="6699335" cy="3559163"/>
          </a:xfrm>
        </p:spPr>
        <p:txBody>
          <a:bodyPr/>
          <a:lstStyle/>
          <a:p>
            <a:pPr marL="0" indent="0">
              <a:spcBef>
                <a:spcPts val="600"/>
              </a:spcBef>
              <a:buNone/>
            </a:pPr>
            <a:r>
              <a:rPr lang="en-NZ" sz="2000">
                <a:ea typeface="Times New Roman" panose="02020603050405020304" pitchFamily="18" charset="0"/>
              </a:rPr>
              <a:t>Overview of proposed changes:</a:t>
            </a:r>
          </a:p>
          <a:p>
            <a:pPr>
              <a:spcBef>
                <a:spcPts val="600"/>
              </a:spcBef>
            </a:pPr>
            <a:r>
              <a:rPr lang="en-NZ" sz="2000"/>
              <a:t>Reliance on the output of the technology</a:t>
            </a:r>
          </a:p>
          <a:p>
            <a:pPr>
              <a:spcBef>
                <a:spcPts val="600"/>
              </a:spcBef>
            </a:pPr>
            <a:r>
              <a:rPr lang="en-NZ" sz="2000"/>
              <a:t>Ethical threats when technology is used</a:t>
            </a:r>
          </a:p>
          <a:p>
            <a:pPr>
              <a:spcBef>
                <a:spcPts val="600"/>
              </a:spcBef>
            </a:pPr>
            <a:r>
              <a:rPr lang="en-NZ" sz="2000"/>
              <a:t>Auditor independence for technology-related services</a:t>
            </a:r>
          </a:p>
          <a:p>
            <a:pPr>
              <a:spcBef>
                <a:spcPts val="600"/>
              </a:spcBef>
            </a:pPr>
            <a:r>
              <a:rPr lang="en-NZ" sz="2000"/>
              <a:t>Confidentiality and data governance</a:t>
            </a:r>
          </a:p>
          <a:p>
            <a:pPr>
              <a:spcBef>
                <a:spcPts val="600"/>
              </a:spcBef>
            </a:pPr>
            <a:r>
              <a:rPr lang="en-NZ" sz="2000"/>
              <a:t>Complex circumstances</a:t>
            </a:r>
          </a:p>
          <a:p>
            <a:pPr>
              <a:spcBef>
                <a:spcPts val="600"/>
              </a:spcBef>
            </a:pPr>
            <a:r>
              <a:rPr lang="en-NZ" sz="2000"/>
              <a:t>Competence and ethical leadership</a:t>
            </a:r>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714" y="1424153"/>
            <a:ext cx="1963286" cy="2123088"/>
          </a:xfrm>
          <a:prstGeom prst="rect">
            <a:avLst/>
          </a:prstGeom>
        </p:spPr>
      </p:pic>
    </p:spTree>
    <p:extLst>
      <p:ext uri="{BB962C8B-B14F-4D97-AF65-F5344CB8AC3E}">
        <p14:creationId xmlns:p14="http://schemas.microsoft.com/office/powerpoint/2010/main" val="174606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18</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31800" y="1443844"/>
            <a:ext cx="7366596" cy="3559163"/>
          </a:xfrm>
        </p:spPr>
        <p:txBody>
          <a:bodyPr/>
          <a:lstStyle/>
          <a:p>
            <a:pPr marL="0" indent="0">
              <a:buNone/>
            </a:pPr>
            <a:r>
              <a:rPr lang="en-US" sz="2000" b="1"/>
              <a:t>Ethical threats resulting from the use of the technology</a:t>
            </a:r>
          </a:p>
          <a:p>
            <a:pPr marL="0" indent="0">
              <a:spcBef>
                <a:spcPts val="1800"/>
              </a:spcBef>
              <a:buNone/>
            </a:pPr>
            <a:r>
              <a:rPr lang="en-US" sz="2000"/>
              <a:t>Use of technology is considered a specific circumstance that might create threats to compliance with fundamental principles. </a:t>
            </a:r>
          </a:p>
          <a:p>
            <a:pPr marL="0" indent="0">
              <a:buNone/>
            </a:pPr>
            <a:endParaRPr lang="en-US" sz="1200"/>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583" y="2912634"/>
            <a:ext cx="1618253" cy="1749971"/>
          </a:xfrm>
          <a:prstGeom prst="rect">
            <a:avLst/>
          </a:prstGeom>
        </p:spPr>
      </p:pic>
    </p:spTree>
    <p:extLst>
      <p:ext uri="{BB962C8B-B14F-4D97-AF65-F5344CB8AC3E}">
        <p14:creationId xmlns:p14="http://schemas.microsoft.com/office/powerpoint/2010/main" val="1688731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19</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84633" y="1172497"/>
            <a:ext cx="7366596" cy="3559163"/>
          </a:xfrm>
        </p:spPr>
        <p:txBody>
          <a:bodyPr/>
          <a:lstStyle/>
          <a:p>
            <a:pPr marL="0" indent="0">
              <a:buNone/>
            </a:pPr>
            <a:r>
              <a:rPr lang="en-US" sz="2000" b="1"/>
              <a:t>Technology-related considerations when identifying threats</a:t>
            </a:r>
          </a:p>
          <a:p>
            <a:pPr marL="0" indent="0">
              <a:lnSpc>
                <a:spcPct val="115000"/>
              </a:lnSpc>
              <a:spcBef>
                <a:spcPts val="1000"/>
              </a:spcBef>
              <a:spcAft>
                <a:spcPts val="0"/>
              </a:spcAft>
              <a:buNone/>
            </a:pPr>
            <a:r>
              <a:rPr lang="en-GB" sz="1600">
                <a:solidFill>
                  <a:schemeClr val="tx1"/>
                </a:solidFill>
                <a:cs typeface="Times New Roman" panose="02020603050405020304" pitchFamily="18" charset="0"/>
              </a:rPr>
              <a:t>• Whether information about how the technology functions is available to the accountant. </a:t>
            </a:r>
          </a:p>
          <a:p>
            <a:pPr marL="0" indent="0">
              <a:lnSpc>
                <a:spcPct val="115000"/>
              </a:lnSpc>
              <a:spcBef>
                <a:spcPts val="1000"/>
              </a:spcBef>
              <a:spcAft>
                <a:spcPts val="0"/>
              </a:spcAft>
              <a:buNone/>
            </a:pPr>
            <a:r>
              <a:rPr lang="en-GB" sz="1600">
                <a:solidFill>
                  <a:schemeClr val="tx1"/>
                </a:solidFill>
                <a:cs typeface="Times New Roman" panose="02020603050405020304" pitchFamily="18" charset="0"/>
              </a:rPr>
              <a:t>• Whether the technology is appropriate for the purpose for which it is to be used. </a:t>
            </a:r>
          </a:p>
          <a:p>
            <a:pPr marL="0" indent="0">
              <a:lnSpc>
                <a:spcPct val="115000"/>
              </a:lnSpc>
              <a:spcBef>
                <a:spcPts val="1000"/>
              </a:spcBef>
              <a:spcAft>
                <a:spcPts val="0"/>
              </a:spcAft>
              <a:buNone/>
            </a:pPr>
            <a:r>
              <a:rPr lang="en-GB" sz="1600">
                <a:solidFill>
                  <a:schemeClr val="tx1"/>
                </a:solidFill>
                <a:cs typeface="Times New Roman" panose="02020603050405020304" pitchFamily="18" charset="0"/>
              </a:rPr>
              <a:t>• Whether the accountant has the professional competence to understand, use and explain the output from the technology. </a:t>
            </a:r>
          </a:p>
          <a:p>
            <a:pPr marL="0" indent="0">
              <a:lnSpc>
                <a:spcPct val="115000"/>
              </a:lnSpc>
              <a:spcBef>
                <a:spcPts val="1000"/>
              </a:spcBef>
              <a:spcAft>
                <a:spcPts val="0"/>
              </a:spcAft>
              <a:buNone/>
            </a:pPr>
            <a:r>
              <a:rPr lang="en-GB" sz="1600">
                <a:solidFill>
                  <a:schemeClr val="tx1"/>
                </a:solidFill>
                <a:cs typeface="Times New Roman" panose="02020603050405020304" pitchFamily="18" charset="0"/>
              </a:rPr>
              <a:t>• Whether the technology incorporates expertise or judgments of the accountant or the employing organization. </a:t>
            </a:r>
          </a:p>
          <a:p>
            <a:pPr marL="0" indent="0">
              <a:lnSpc>
                <a:spcPct val="115000"/>
              </a:lnSpc>
              <a:spcBef>
                <a:spcPts val="1000"/>
              </a:spcBef>
              <a:spcAft>
                <a:spcPts val="0"/>
              </a:spcAft>
              <a:buNone/>
            </a:pPr>
            <a:r>
              <a:rPr lang="en-GB" sz="1600">
                <a:solidFill>
                  <a:schemeClr val="tx1"/>
                </a:solidFill>
                <a:cs typeface="Times New Roman" panose="02020603050405020304" pitchFamily="18" charset="0"/>
              </a:rPr>
              <a:t>• Whether the technology was designed or developed by the accountant or employing organization and therefore might create a self-interest or self-review threat.</a:t>
            </a:r>
            <a:endParaRPr lang="en-US" sz="1600">
              <a:solidFill>
                <a:schemeClr val="tx1"/>
              </a:solidFill>
              <a:cs typeface="Times New Roman" panose="02020603050405020304" pitchFamily="18" charset="0"/>
            </a:endParaRPr>
          </a:p>
          <a:p>
            <a:pPr marL="0" indent="0">
              <a:buNone/>
            </a:pPr>
            <a:endParaRPr lang="en-US" sz="2000"/>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580" y="1624442"/>
            <a:ext cx="1418461" cy="1533917"/>
          </a:xfrm>
          <a:prstGeom prst="rect">
            <a:avLst/>
          </a:prstGeom>
        </p:spPr>
      </p:pic>
    </p:spTree>
    <p:extLst>
      <p:ext uri="{BB962C8B-B14F-4D97-AF65-F5344CB8AC3E}">
        <p14:creationId xmlns:p14="http://schemas.microsoft.com/office/powerpoint/2010/main" val="375495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81E111-4042-E348-82BA-16AA7C3BDCFC}"/>
              </a:ext>
            </a:extLst>
          </p:cNvPr>
          <p:cNvSpPr>
            <a:spLocks noGrp="1"/>
          </p:cNvSpPr>
          <p:nvPr>
            <p:ph type="sldNum" sz="quarter" idx="10"/>
          </p:nvPr>
        </p:nvSpPr>
        <p:spPr/>
        <p:txBody>
          <a:bodyPr/>
          <a:lstStyle/>
          <a:p>
            <a:fld id="{802A16F9-4D44-47C7-BF06-FFE7750A8ED4}" type="slidenum">
              <a:rPr lang="en-NZ" altLang="en-US" smtClean="0"/>
              <a:pPr/>
              <a:t>2</a:t>
            </a:fld>
            <a:endParaRPr lang="en-NZ" altLang="en-US"/>
          </a:p>
        </p:txBody>
      </p:sp>
      <p:sp>
        <p:nvSpPr>
          <p:cNvPr id="4" name="Text Placeholder 3">
            <a:extLst>
              <a:ext uri="{FF2B5EF4-FFF2-40B4-BE49-F238E27FC236}">
                <a16:creationId xmlns:a16="http://schemas.microsoft.com/office/drawing/2014/main" id="{8485A06C-5695-2147-8FE7-FF10BDD71785}"/>
              </a:ext>
            </a:extLst>
          </p:cNvPr>
          <p:cNvSpPr>
            <a:spLocks noGrp="1"/>
          </p:cNvSpPr>
          <p:nvPr>
            <p:ph type="body" sz="quarter" idx="13"/>
          </p:nvPr>
        </p:nvSpPr>
        <p:spPr>
          <a:xfrm>
            <a:off x="668162" y="830105"/>
            <a:ext cx="5369241" cy="1077951"/>
          </a:xfrm>
        </p:spPr>
        <p:txBody>
          <a:bodyPr/>
          <a:lstStyle/>
          <a:p>
            <a:r>
              <a:rPr lang="en-US" dirty="0"/>
              <a:t>Agenda </a:t>
            </a:r>
          </a:p>
        </p:txBody>
      </p:sp>
      <p:sp>
        <p:nvSpPr>
          <p:cNvPr id="5" name="Text Placeholder 4">
            <a:extLst>
              <a:ext uri="{FF2B5EF4-FFF2-40B4-BE49-F238E27FC236}">
                <a16:creationId xmlns:a16="http://schemas.microsoft.com/office/drawing/2014/main" id="{FBC7F361-1D39-A242-9712-404C9AB4C17C}"/>
              </a:ext>
            </a:extLst>
          </p:cNvPr>
          <p:cNvSpPr>
            <a:spLocks noGrp="1"/>
          </p:cNvSpPr>
          <p:nvPr>
            <p:ph type="body" sz="quarter" idx="14"/>
          </p:nvPr>
        </p:nvSpPr>
        <p:spPr/>
        <p:txBody>
          <a:bodyPr/>
          <a:lstStyle/>
          <a:p>
            <a:pPr marL="342900" indent="-342900">
              <a:buFont typeface="Arial" panose="020B0604020202020204" pitchFamily="34" charset="0"/>
              <a:buChar char="•"/>
            </a:pPr>
            <a:r>
              <a:rPr lang="en-US" dirty="0"/>
              <a:t>Public interest entity </a:t>
            </a:r>
          </a:p>
          <a:p>
            <a:pPr marL="342900" indent="-342900">
              <a:buFont typeface="Arial" panose="020B0604020202020204" pitchFamily="34" charset="0"/>
              <a:buChar char="•"/>
            </a:pPr>
            <a:r>
              <a:rPr lang="en-US" dirty="0"/>
              <a:t>Non-assurance Services</a:t>
            </a:r>
          </a:p>
          <a:p>
            <a:pPr marL="342900" indent="-342900">
              <a:buFont typeface="Arial" panose="020B0604020202020204" pitchFamily="34" charset="0"/>
              <a:buChar char="•"/>
            </a:pPr>
            <a:r>
              <a:rPr lang="en-US" dirty="0"/>
              <a:t>Fees</a:t>
            </a:r>
          </a:p>
          <a:p>
            <a:pPr marL="342900" indent="-342900">
              <a:buFont typeface="Arial" panose="020B0604020202020204" pitchFamily="34" charset="0"/>
              <a:buChar char="•"/>
            </a:pPr>
            <a:r>
              <a:rPr lang="en-US" dirty="0"/>
              <a:t>Technology </a:t>
            </a:r>
          </a:p>
          <a:p>
            <a:pPr marL="342900" indent="-342900">
              <a:buFont typeface="Arial" panose="020B0604020202020204" pitchFamily="34" charset="0"/>
              <a:buChar char="•"/>
            </a:pPr>
            <a:r>
              <a:rPr lang="en-US" dirty="0"/>
              <a:t>Engagement team and Groups</a:t>
            </a:r>
          </a:p>
        </p:txBody>
      </p:sp>
    </p:spTree>
    <p:extLst>
      <p:ext uri="{BB962C8B-B14F-4D97-AF65-F5344CB8AC3E}">
        <p14:creationId xmlns:p14="http://schemas.microsoft.com/office/powerpoint/2010/main" val="288215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20</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31800" y="1443844"/>
            <a:ext cx="6878145" cy="3559163"/>
          </a:xfrm>
        </p:spPr>
        <p:txBody>
          <a:bodyPr/>
          <a:lstStyle/>
          <a:p>
            <a:pPr marL="0" indent="0">
              <a:spcAft>
                <a:spcPts val="1800"/>
              </a:spcAft>
              <a:buNone/>
            </a:pPr>
            <a:r>
              <a:rPr lang="en-US" sz="2000" b="1"/>
              <a:t>Identifying threats</a:t>
            </a:r>
          </a:p>
          <a:p>
            <a:pPr marL="0" indent="0">
              <a:buNone/>
            </a:pPr>
            <a:r>
              <a:rPr lang="en-US" sz="2000"/>
              <a:t>P1: Do you support the proposed considerations relating to technology when identifying threats?</a:t>
            </a:r>
          </a:p>
          <a:p>
            <a:pPr marL="0" indent="0">
              <a:buNone/>
            </a:pPr>
            <a:endParaRPr lang="en-US" sz="1200"/>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788" y="1624442"/>
            <a:ext cx="1618253" cy="1749971"/>
          </a:xfrm>
          <a:prstGeom prst="rect">
            <a:avLst/>
          </a:prstGeom>
        </p:spPr>
      </p:pic>
    </p:spTree>
    <p:extLst>
      <p:ext uri="{BB962C8B-B14F-4D97-AF65-F5344CB8AC3E}">
        <p14:creationId xmlns:p14="http://schemas.microsoft.com/office/powerpoint/2010/main" val="375843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21</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31800" y="1443844"/>
            <a:ext cx="7366596" cy="3559163"/>
          </a:xfrm>
        </p:spPr>
        <p:txBody>
          <a:bodyPr/>
          <a:lstStyle/>
          <a:p>
            <a:pPr marL="0" indent="0">
              <a:buNone/>
            </a:pPr>
            <a:r>
              <a:rPr lang="en-US" sz="2000" b="1"/>
              <a:t>Relying on the technology</a:t>
            </a:r>
          </a:p>
          <a:p>
            <a:pPr marL="0" indent="0">
              <a:buNone/>
            </a:pPr>
            <a:endParaRPr lang="en-US" sz="1200"/>
          </a:p>
          <a:p>
            <a:pPr marL="0" indent="0">
              <a:buNone/>
            </a:pPr>
            <a:endParaRPr lang="en-US" sz="1200"/>
          </a:p>
          <a:p>
            <a:pPr marL="0" indent="0">
              <a:buNone/>
            </a:pPr>
            <a:r>
              <a:rPr lang="en-US" sz="2000"/>
              <a:t>Professional accountants should consider if they can rely on the output of the technology in a similar manner as when they rely on the work of others.</a:t>
            </a:r>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788" y="1624442"/>
            <a:ext cx="1618253" cy="1749971"/>
          </a:xfrm>
          <a:prstGeom prst="rect">
            <a:avLst/>
          </a:prstGeom>
        </p:spPr>
      </p:pic>
    </p:spTree>
    <p:extLst>
      <p:ext uri="{BB962C8B-B14F-4D97-AF65-F5344CB8AC3E}">
        <p14:creationId xmlns:p14="http://schemas.microsoft.com/office/powerpoint/2010/main" val="195039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22</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306393" y="1151476"/>
            <a:ext cx="8674696" cy="4188149"/>
          </a:xfrm>
        </p:spPr>
        <p:txBody>
          <a:bodyPr/>
          <a:lstStyle/>
          <a:p>
            <a:pPr marL="0" indent="0">
              <a:buNone/>
            </a:pPr>
            <a:r>
              <a:rPr lang="en-US" sz="2000" b="1"/>
              <a:t>Reliance on the output of technology </a:t>
            </a:r>
          </a:p>
          <a:p>
            <a:pPr marL="0" indent="0">
              <a:lnSpc>
                <a:spcPct val="115000"/>
              </a:lnSpc>
              <a:spcBef>
                <a:spcPts val="300"/>
              </a:spcBef>
              <a:spcAft>
                <a:spcPts val="0"/>
              </a:spcAft>
              <a:buNone/>
            </a:pPr>
            <a:r>
              <a:rPr lang="en-GB" sz="1600">
                <a:solidFill>
                  <a:schemeClr val="tx1"/>
                </a:solidFill>
                <a:cs typeface="Times New Roman" panose="02020603050405020304" pitchFamily="18" charset="0"/>
              </a:rPr>
              <a:t>• The nature of the activity to be performed by the technology.</a:t>
            </a:r>
          </a:p>
          <a:p>
            <a:pPr marL="0" indent="0">
              <a:lnSpc>
                <a:spcPct val="115000"/>
              </a:lnSpc>
              <a:spcBef>
                <a:spcPts val="300"/>
              </a:spcBef>
              <a:spcAft>
                <a:spcPts val="0"/>
              </a:spcAft>
              <a:buNone/>
            </a:pPr>
            <a:r>
              <a:rPr lang="en-GB" sz="1600">
                <a:solidFill>
                  <a:schemeClr val="tx1"/>
                </a:solidFill>
                <a:cs typeface="Times New Roman" panose="02020603050405020304" pitchFamily="18" charset="0"/>
              </a:rPr>
              <a:t> • The expected use of, or extent of reliance on, the output from the technology. </a:t>
            </a:r>
          </a:p>
          <a:p>
            <a:pPr marL="0" indent="0">
              <a:lnSpc>
                <a:spcPct val="115000"/>
              </a:lnSpc>
              <a:spcBef>
                <a:spcPts val="300"/>
              </a:spcBef>
              <a:spcAft>
                <a:spcPts val="0"/>
              </a:spcAft>
              <a:buNone/>
            </a:pPr>
            <a:r>
              <a:rPr lang="en-GB" sz="1600">
                <a:solidFill>
                  <a:schemeClr val="tx1"/>
                </a:solidFill>
                <a:cs typeface="Times New Roman" panose="02020603050405020304" pitchFamily="18" charset="0"/>
              </a:rPr>
              <a:t>• The professional accountant’s ability to understand the output from the technology for the context in which it is to be used. </a:t>
            </a:r>
          </a:p>
          <a:p>
            <a:pPr marL="0" indent="0">
              <a:lnSpc>
                <a:spcPct val="115000"/>
              </a:lnSpc>
              <a:spcBef>
                <a:spcPts val="300"/>
              </a:spcBef>
              <a:spcAft>
                <a:spcPts val="0"/>
              </a:spcAft>
              <a:buNone/>
            </a:pPr>
            <a:r>
              <a:rPr lang="en-GB" sz="1600">
                <a:solidFill>
                  <a:schemeClr val="tx1"/>
                </a:solidFill>
              </a:rPr>
              <a:t>• </a:t>
            </a:r>
            <a:r>
              <a:rPr lang="en-GB" sz="1600">
                <a:solidFill>
                  <a:schemeClr val="tx1"/>
                </a:solidFill>
                <a:cs typeface="Times New Roman" panose="02020603050405020304" pitchFamily="18" charset="0"/>
              </a:rPr>
              <a:t>Whether the technology is established and effective for the purpose intended. </a:t>
            </a:r>
          </a:p>
          <a:p>
            <a:pPr marL="0" indent="0">
              <a:lnSpc>
                <a:spcPct val="115000"/>
              </a:lnSpc>
              <a:spcBef>
                <a:spcPts val="300"/>
              </a:spcBef>
              <a:spcAft>
                <a:spcPts val="0"/>
              </a:spcAft>
              <a:buNone/>
            </a:pPr>
            <a:r>
              <a:rPr lang="en-GB" sz="1600">
                <a:solidFill>
                  <a:schemeClr val="tx1"/>
                </a:solidFill>
                <a:cs typeface="Times New Roman" panose="02020603050405020304" pitchFamily="18" charset="0"/>
              </a:rPr>
              <a:t>• Whether new technology has been appropriately tested and evaluated for the purpose intended.</a:t>
            </a:r>
          </a:p>
          <a:p>
            <a:pPr marL="0" indent="0">
              <a:lnSpc>
                <a:spcPct val="115000"/>
              </a:lnSpc>
              <a:spcBef>
                <a:spcPts val="300"/>
              </a:spcBef>
              <a:spcAft>
                <a:spcPts val="0"/>
              </a:spcAft>
              <a:buNone/>
            </a:pPr>
            <a:r>
              <a:rPr lang="en-GB" sz="1600">
                <a:solidFill>
                  <a:schemeClr val="tx1"/>
                </a:solidFill>
                <a:cs typeface="Times New Roman" panose="02020603050405020304" pitchFamily="18" charset="0"/>
              </a:rPr>
              <a:t>• The reputation of the developer of the technology if acquired from or developed by an external vendor.</a:t>
            </a:r>
          </a:p>
          <a:p>
            <a:pPr marL="0" indent="0">
              <a:lnSpc>
                <a:spcPct val="115000"/>
              </a:lnSpc>
              <a:spcBef>
                <a:spcPts val="300"/>
              </a:spcBef>
              <a:spcAft>
                <a:spcPts val="0"/>
              </a:spcAft>
              <a:buNone/>
            </a:pPr>
            <a:r>
              <a:rPr lang="en-GB" sz="1600">
                <a:solidFill>
                  <a:schemeClr val="tx1"/>
                </a:solidFill>
                <a:cs typeface="Times New Roman" panose="02020603050405020304" pitchFamily="18" charset="0"/>
              </a:rPr>
              <a:t>• The employing organization’s oversight of the design, development, implementation, operation, maintenance, monitoring or updating of the technology.</a:t>
            </a:r>
          </a:p>
          <a:p>
            <a:pPr marL="0" indent="0">
              <a:lnSpc>
                <a:spcPct val="115000"/>
              </a:lnSpc>
              <a:spcBef>
                <a:spcPts val="300"/>
              </a:spcBef>
              <a:spcAft>
                <a:spcPts val="0"/>
              </a:spcAft>
              <a:buNone/>
            </a:pPr>
            <a:r>
              <a:rPr lang="en-GB" sz="1600">
                <a:solidFill>
                  <a:schemeClr val="tx1"/>
                </a:solidFill>
                <a:cs typeface="Times New Roman" panose="02020603050405020304" pitchFamily="18" charset="0"/>
              </a:rPr>
              <a:t>• The appropriateness of the inputs to the technology, including data and any related decisions.</a:t>
            </a:r>
            <a:endParaRPr lang="en-US" sz="2000">
              <a:solidFill>
                <a:schemeClr val="tx1"/>
              </a:solidFill>
            </a:endParaRPr>
          </a:p>
        </p:txBody>
      </p:sp>
    </p:spTree>
    <p:extLst>
      <p:ext uri="{BB962C8B-B14F-4D97-AF65-F5344CB8AC3E}">
        <p14:creationId xmlns:p14="http://schemas.microsoft.com/office/powerpoint/2010/main" val="39866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23</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31800" y="1443844"/>
            <a:ext cx="6878145" cy="3559163"/>
          </a:xfrm>
        </p:spPr>
        <p:txBody>
          <a:bodyPr/>
          <a:lstStyle/>
          <a:p>
            <a:pPr marL="0" indent="0">
              <a:spcAft>
                <a:spcPts val="1800"/>
              </a:spcAft>
              <a:buNone/>
            </a:pPr>
            <a:r>
              <a:rPr lang="en-US" sz="2000" b="1"/>
              <a:t>Relying on the technology</a:t>
            </a:r>
          </a:p>
          <a:p>
            <a:pPr marL="0" indent="0">
              <a:buNone/>
            </a:pPr>
            <a:endParaRPr lang="en-US" sz="1200"/>
          </a:p>
          <a:p>
            <a:pPr marL="0" indent="0">
              <a:buNone/>
            </a:pPr>
            <a:r>
              <a:rPr lang="en-US" sz="2000"/>
              <a:t>P2: Do you support the proposed factors to consider whether to rely on the output of technology?</a:t>
            </a:r>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788" y="1624442"/>
            <a:ext cx="1618253" cy="1749971"/>
          </a:xfrm>
          <a:prstGeom prst="rect">
            <a:avLst/>
          </a:prstGeom>
        </p:spPr>
      </p:pic>
    </p:spTree>
    <p:extLst>
      <p:ext uri="{BB962C8B-B14F-4D97-AF65-F5344CB8AC3E}">
        <p14:creationId xmlns:p14="http://schemas.microsoft.com/office/powerpoint/2010/main" val="2273692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24</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69642" y="1172497"/>
            <a:ext cx="8448233" cy="3559163"/>
          </a:xfrm>
        </p:spPr>
        <p:txBody>
          <a:bodyPr lIns="91440" tIns="45720" rIns="91440" bIns="45720" anchor="t"/>
          <a:lstStyle/>
          <a:p>
            <a:pPr marL="0" indent="0">
              <a:spcAft>
                <a:spcPts val="1800"/>
              </a:spcAft>
              <a:buNone/>
            </a:pPr>
            <a:r>
              <a:rPr lang="en-US" sz="2000" b="1"/>
              <a:t>Complex circumstances</a:t>
            </a:r>
          </a:p>
          <a:p>
            <a:pPr marL="0" indent="0">
              <a:lnSpc>
                <a:spcPct val="115000"/>
              </a:lnSpc>
              <a:spcBef>
                <a:spcPts val="600"/>
              </a:spcBef>
              <a:buNone/>
            </a:pPr>
            <a:r>
              <a:rPr lang="en-GB" sz="2000">
                <a:solidFill>
                  <a:schemeClr val="tx1"/>
                </a:solidFill>
                <a:ea typeface="Open Sans"/>
                <a:cs typeface="Open Sans"/>
              </a:rPr>
              <a:t>Technology solutions are becoming increasingly complex, however complex circumstances have always existed and are not specific only to technology</a:t>
            </a:r>
            <a:r>
              <a:rPr lang="en-US" sz="2000">
                <a:solidFill>
                  <a:schemeClr val="tx1"/>
                </a:solidFill>
                <a:ea typeface="Open Sans"/>
                <a:cs typeface="Open Sans"/>
              </a:rPr>
              <a:t>. </a:t>
            </a:r>
            <a:endParaRPr lang="en-US" sz="2000">
              <a:solidFill>
                <a:schemeClr val="tx1"/>
              </a:solidFill>
            </a:endParaRPr>
          </a:p>
          <a:p>
            <a:pPr marL="0" indent="0">
              <a:lnSpc>
                <a:spcPct val="115000"/>
              </a:lnSpc>
              <a:spcBef>
                <a:spcPts val="600"/>
              </a:spcBef>
              <a:buNone/>
            </a:pPr>
            <a:r>
              <a:rPr lang="en-NZ" sz="2000">
                <a:solidFill>
                  <a:schemeClr val="tx1"/>
                </a:solidFill>
                <a:ea typeface="Open Sans"/>
                <a:cs typeface="Open Sans"/>
              </a:rPr>
              <a:t>The proposed revisions acknowledge existence of complex circumstances and provides a list of factors that professional accountants could consider when managing complex circumstances.</a:t>
            </a:r>
          </a:p>
          <a:p>
            <a:pPr marL="0" indent="0">
              <a:lnSpc>
                <a:spcPct val="115000"/>
              </a:lnSpc>
              <a:spcBef>
                <a:spcPts val="1000"/>
              </a:spcBef>
              <a:spcAft>
                <a:spcPts val="800"/>
              </a:spcAft>
              <a:buNone/>
            </a:pPr>
            <a:endParaRPr lang="en-US" sz="2000">
              <a:solidFill>
                <a:schemeClr val="tx1"/>
              </a:solidFill>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2965208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25</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60385" y="1029622"/>
            <a:ext cx="8448233" cy="3559163"/>
          </a:xfrm>
        </p:spPr>
        <p:txBody>
          <a:bodyPr lIns="91440" tIns="45720" rIns="91440" bIns="45720" anchor="t"/>
          <a:lstStyle/>
          <a:p>
            <a:pPr marL="0" indent="0">
              <a:spcAft>
                <a:spcPts val="1800"/>
              </a:spcAft>
              <a:buNone/>
            </a:pPr>
            <a:r>
              <a:rPr lang="en-US" sz="2000" b="1">
                <a:ea typeface="Open Sans"/>
                <a:cs typeface="Open Sans"/>
              </a:rPr>
              <a:t>Complex circumstances </a:t>
            </a:r>
            <a:endParaRPr lang="en-US" sz="2000" b="1"/>
          </a:p>
          <a:p>
            <a:pPr marL="269875" indent="-269875">
              <a:buNone/>
            </a:pPr>
            <a:r>
              <a:rPr lang="en-US" sz="2000">
                <a:ea typeface="+mn-lt"/>
                <a:cs typeface="+mn-lt"/>
              </a:rPr>
              <a:t>Proposed paragraph 120.13 A1:</a:t>
            </a:r>
            <a:endParaRPr lang="en-US"/>
          </a:p>
          <a:p>
            <a:pPr marL="0" indent="0">
              <a:spcBef>
                <a:spcPts val="600"/>
              </a:spcBef>
              <a:buNone/>
            </a:pPr>
            <a:r>
              <a:rPr lang="en-US" sz="2000" i="1">
                <a:ea typeface="+mn-lt"/>
                <a:cs typeface="+mn-lt"/>
              </a:rPr>
              <a:t>The circumstances in which professional accountants carry out professional activities vary considerably. Some professional activities might involve complex circumstances that increase the challenges when identifying, evaluating and addressing threats to compliance with the fundamental principles.</a:t>
            </a:r>
            <a:endParaRPr lang="en-US" i="1"/>
          </a:p>
        </p:txBody>
      </p:sp>
    </p:spTree>
    <p:extLst>
      <p:ext uri="{BB962C8B-B14F-4D97-AF65-F5344CB8AC3E}">
        <p14:creationId xmlns:p14="http://schemas.microsoft.com/office/powerpoint/2010/main" val="3172407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26</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60385" y="1029622"/>
            <a:ext cx="8448233" cy="3559163"/>
          </a:xfrm>
        </p:spPr>
        <p:txBody>
          <a:bodyPr lIns="91440" tIns="45720" rIns="91440" bIns="45720" anchor="t"/>
          <a:lstStyle/>
          <a:p>
            <a:pPr marL="0" indent="0">
              <a:spcAft>
                <a:spcPts val="1800"/>
              </a:spcAft>
              <a:buNone/>
            </a:pPr>
            <a:r>
              <a:rPr lang="en-US" sz="2000" b="1">
                <a:ea typeface="Open Sans"/>
                <a:cs typeface="Open Sans"/>
              </a:rPr>
              <a:t>Complex circumstances </a:t>
            </a:r>
            <a:endParaRPr lang="en-US" sz="2000" b="1"/>
          </a:p>
          <a:p>
            <a:pPr marL="269875" indent="-269875">
              <a:buNone/>
            </a:pPr>
            <a:r>
              <a:rPr lang="en-US" sz="2000" u="sng">
                <a:ea typeface="+mn-lt"/>
                <a:cs typeface="+mn-lt"/>
              </a:rPr>
              <a:t>Proposed paragraph 120.13 A2 </a:t>
            </a:r>
            <a:endParaRPr lang="en-US"/>
          </a:p>
          <a:p>
            <a:pPr marL="269875" indent="-269875">
              <a:buNone/>
            </a:pPr>
            <a:r>
              <a:rPr lang="en-US" sz="2000" i="1">
                <a:ea typeface="+mn-lt"/>
                <a:cs typeface="+mn-lt"/>
              </a:rPr>
              <a:t>Complex circumstances arise where the relevant facts and circumstances involve: </a:t>
            </a:r>
            <a:endParaRPr lang="en-US" i="1"/>
          </a:p>
          <a:p>
            <a:pPr marL="269875" indent="-269875">
              <a:buNone/>
            </a:pPr>
            <a:r>
              <a:rPr lang="en-US" sz="2000" i="1">
                <a:ea typeface="+mn-lt"/>
                <a:cs typeface="+mn-lt"/>
              </a:rPr>
              <a:t>  (a) Elements that are uncertain; and </a:t>
            </a:r>
            <a:endParaRPr lang="en-US" i="1"/>
          </a:p>
          <a:p>
            <a:pPr marL="269875" indent="-269875">
              <a:buNone/>
            </a:pPr>
            <a:r>
              <a:rPr lang="en-US" sz="2000" i="1">
                <a:ea typeface="+mn-lt"/>
                <a:cs typeface="+mn-lt"/>
              </a:rPr>
              <a:t>  (b) Multiple variables and assumptions, </a:t>
            </a:r>
            <a:endParaRPr lang="en-US" i="1"/>
          </a:p>
          <a:p>
            <a:pPr marL="269875" indent="-269875">
              <a:buNone/>
            </a:pPr>
            <a:r>
              <a:rPr lang="en-US" sz="2000" i="1">
                <a:ea typeface="+mn-lt"/>
                <a:cs typeface="+mn-lt"/>
              </a:rPr>
              <a:t>which are interconnected or interdependent. Such facts and circumstances might also be rapidly changing. </a:t>
            </a:r>
            <a:endParaRPr lang="en-US" i="1"/>
          </a:p>
          <a:p>
            <a:pPr marL="0" indent="0">
              <a:lnSpc>
                <a:spcPct val="114999"/>
              </a:lnSpc>
              <a:spcBef>
                <a:spcPts val="600"/>
              </a:spcBef>
              <a:buNone/>
            </a:pPr>
            <a:endParaRPr lang="en-US" sz="2000">
              <a:solidFill>
                <a:schemeClr val="tx1"/>
              </a:solidFill>
              <a:ea typeface="Open Sans"/>
              <a:cs typeface="Cordia New" panose="020B0304020202020204" pitchFamily="34" charset="-34"/>
            </a:endParaRPr>
          </a:p>
          <a:p>
            <a:pPr marL="0" indent="0">
              <a:lnSpc>
                <a:spcPct val="115000"/>
              </a:lnSpc>
              <a:spcBef>
                <a:spcPts val="1000"/>
              </a:spcBef>
              <a:spcAft>
                <a:spcPts val="800"/>
              </a:spcAft>
              <a:buNone/>
            </a:pPr>
            <a:endParaRPr lang="en-US" sz="2000">
              <a:solidFill>
                <a:schemeClr val="tx1"/>
              </a:solidFill>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4086268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27</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60385" y="1029622"/>
            <a:ext cx="8448233" cy="3836463"/>
          </a:xfrm>
        </p:spPr>
        <p:txBody>
          <a:bodyPr lIns="91440" tIns="45720" rIns="91440" bIns="45720" anchor="t"/>
          <a:lstStyle/>
          <a:p>
            <a:pPr marL="0" indent="0">
              <a:spcAft>
                <a:spcPts val="1800"/>
              </a:spcAft>
              <a:buNone/>
            </a:pPr>
            <a:r>
              <a:rPr lang="en-US" sz="2000" b="1">
                <a:ea typeface="Open Sans"/>
                <a:cs typeface="Open Sans"/>
              </a:rPr>
              <a:t>Complex circumstances - p</a:t>
            </a:r>
            <a:r>
              <a:rPr lang="en-US" sz="2000" b="1">
                <a:ea typeface="+mn-lt"/>
                <a:cs typeface="+mn-lt"/>
              </a:rPr>
              <a:t>roposed paragraph 120.13 A3</a:t>
            </a:r>
            <a:endParaRPr lang="en-US" b="1"/>
          </a:p>
          <a:p>
            <a:pPr marL="0" indent="0">
              <a:spcBef>
                <a:spcPts val="0"/>
              </a:spcBef>
              <a:buNone/>
            </a:pPr>
            <a:r>
              <a:rPr lang="en-NZ" sz="1600" i="1">
                <a:ea typeface="+mn-lt"/>
                <a:cs typeface="+mn-lt"/>
              </a:rPr>
              <a:t>Managing the evolving interaction of such facts and circumstances as they develop assists the professional accountant to mitigate the challenges arising from complex circumstances. This might include: </a:t>
            </a:r>
          </a:p>
          <a:p>
            <a:pPr marL="0" indent="0">
              <a:buNone/>
            </a:pPr>
            <a:r>
              <a:rPr lang="en-NZ" sz="1600" i="1">
                <a:ea typeface="+mn-lt"/>
                <a:cs typeface="+mn-lt"/>
              </a:rPr>
              <a:t>	• </a:t>
            </a:r>
            <a:r>
              <a:rPr lang="en-NZ" sz="1600" b="1" i="1">
                <a:ea typeface="+mn-lt"/>
                <a:cs typeface="+mn-lt"/>
              </a:rPr>
              <a:t>Consulting with others</a:t>
            </a:r>
            <a:r>
              <a:rPr lang="en-NZ" sz="1600" i="1">
                <a:ea typeface="+mn-lt"/>
                <a:cs typeface="+mn-lt"/>
              </a:rPr>
              <a:t>, including experts, to ensure appropriate challenge and additional input 	as part of the evaluation process. </a:t>
            </a:r>
          </a:p>
          <a:p>
            <a:pPr marL="0" indent="0">
              <a:buNone/>
            </a:pPr>
            <a:r>
              <a:rPr lang="en-NZ" sz="1600" i="1">
                <a:ea typeface="+mn-lt"/>
                <a:cs typeface="+mn-lt"/>
              </a:rPr>
              <a:t>	• </a:t>
            </a:r>
            <a:r>
              <a:rPr lang="en-NZ" sz="1600" b="1" i="1">
                <a:ea typeface="+mn-lt"/>
                <a:cs typeface="+mn-lt"/>
              </a:rPr>
              <a:t>Using technology to analyse relevant data </a:t>
            </a:r>
            <a:r>
              <a:rPr lang="en-NZ" sz="1600" i="1">
                <a:ea typeface="+mn-lt"/>
                <a:cs typeface="+mn-lt"/>
              </a:rPr>
              <a:t>to better inform the accountant’s 	judgment. </a:t>
            </a:r>
          </a:p>
          <a:p>
            <a:pPr marL="0" indent="0">
              <a:buNone/>
            </a:pPr>
            <a:r>
              <a:rPr lang="en-NZ" sz="1600" i="1">
                <a:ea typeface="+mn-lt"/>
                <a:cs typeface="+mn-lt"/>
              </a:rPr>
              <a:t>	• </a:t>
            </a:r>
            <a:r>
              <a:rPr lang="en-NZ" sz="1600" b="1" i="1">
                <a:ea typeface="+mn-lt"/>
                <a:cs typeface="+mn-lt"/>
              </a:rPr>
              <a:t>Making</a:t>
            </a:r>
            <a:r>
              <a:rPr lang="en-NZ" sz="1600" i="1">
                <a:ea typeface="+mn-lt"/>
                <a:cs typeface="+mn-lt"/>
              </a:rPr>
              <a:t> the firm or employing organization and, if appropriate, </a:t>
            </a:r>
            <a:r>
              <a:rPr lang="en-NZ" sz="1600" b="1" i="1">
                <a:ea typeface="+mn-lt"/>
                <a:cs typeface="+mn-lt"/>
              </a:rPr>
              <a:t>relevant stakeholders aware 	of </a:t>
            </a:r>
            <a:r>
              <a:rPr lang="en-NZ" sz="1600" i="1">
                <a:ea typeface="+mn-lt"/>
                <a:cs typeface="+mn-lt"/>
              </a:rPr>
              <a:t>	</a:t>
            </a:r>
            <a:r>
              <a:rPr lang="en-NZ" sz="1600" b="1" i="1">
                <a:ea typeface="+mn-lt"/>
                <a:cs typeface="+mn-lt"/>
              </a:rPr>
              <a:t>the inherent uncertainties or difficulties </a:t>
            </a:r>
            <a:r>
              <a:rPr lang="en-NZ" sz="1600" i="1">
                <a:ea typeface="+mn-lt"/>
                <a:cs typeface="+mn-lt"/>
              </a:rPr>
              <a:t>arising from the facts and circumstances. </a:t>
            </a:r>
          </a:p>
          <a:p>
            <a:pPr marL="0" indent="0">
              <a:buNone/>
            </a:pPr>
            <a:r>
              <a:rPr lang="en-NZ" sz="1600" i="1">
                <a:ea typeface="+mn-lt"/>
                <a:cs typeface="+mn-lt"/>
              </a:rPr>
              <a:t>	• </a:t>
            </a:r>
            <a:r>
              <a:rPr lang="en-NZ" sz="1600" b="1" i="1">
                <a:ea typeface="+mn-lt"/>
                <a:cs typeface="+mn-lt"/>
              </a:rPr>
              <a:t>Monitoring any developments </a:t>
            </a:r>
            <a:r>
              <a:rPr lang="en-NZ" sz="1600" i="1">
                <a:ea typeface="+mn-lt"/>
                <a:cs typeface="+mn-lt"/>
              </a:rPr>
              <a:t>or changes in the facts and circumstances </a:t>
            </a:r>
            <a:r>
              <a:rPr lang="en-NZ" sz="1600" b="1" i="1">
                <a:ea typeface="+mn-lt"/>
                <a:cs typeface="+mn-lt"/>
              </a:rPr>
              <a:t>and assessing 		whether they might impact any judgments</a:t>
            </a:r>
            <a:r>
              <a:rPr lang="en-NZ" sz="1600" i="1">
                <a:ea typeface="+mn-lt"/>
                <a:cs typeface="+mn-lt"/>
              </a:rPr>
              <a:t> the accountant has made.</a:t>
            </a:r>
          </a:p>
          <a:p>
            <a:pPr marL="0" indent="0">
              <a:lnSpc>
                <a:spcPct val="114999"/>
              </a:lnSpc>
              <a:spcBef>
                <a:spcPts val="600"/>
              </a:spcBef>
              <a:buNone/>
            </a:pPr>
            <a:endParaRPr lang="en-US" sz="2000">
              <a:solidFill>
                <a:schemeClr val="tx1"/>
              </a:solidFill>
              <a:ea typeface="Open Sans"/>
              <a:cs typeface="Cordia New" panose="020B0304020202020204" pitchFamily="34" charset="-34"/>
            </a:endParaRPr>
          </a:p>
          <a:p>
            <a:pPr marL="0" indent="0">
              <a:lnSpc>
                <a:spcPct val="115000"/>
              </a:lnSpc>
              <a:spcBef>
                <a:spcPts val="1000"/>
              </a:spcBef>
              <a:spcAft>
                <a:spcPts val="800"/>
              </a:spcAft>
              <a:buNone/>
            </a:pPr>
            <a:endParaRPr lang="en-US" sz="2000">
              <a:solidFill>
                <a:schemeClr val="tx1"/>
              </a:solidFill>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1899308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28</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69642" y="1172497"/>
            <a:ext cx="8448233" cy="3559163"/>
          </a:xfrm>
        </p:spPr>
        <p:txBody>
          <a:bodyPr/>
          <a:lstStyle/>
          <a:p>
            <a:pPr marL="0" indent="0">
              <a:spcAft>
                <a:spcPts val="1800"/>
              </a:spcAft>
              <a:buNone/>
            </a:pPr>
            <a:r>
              <a:rPr lang="en-US" sz="2000" b="1"/>
              <a:t>Complex circumstances</a:t>
            </a:r>
          </a:p>
          <a:p>
            <a:pPr marL="0" indent="0">
              <a:lnSpc>
                <a:spcPct val="115000"/>
              </a:lnSpc>
              <a:spcBef>
                <a:spcPts val="600"/>
              </a:spcBef>
              <a:buNone/>
            </a:pPr>
            <a:r>
              <a:rPr lang="en-US" sz="2000">
                <a:solidFill>
                  <a:schemeClr val="tx1"/>
                </a:solidFill>
              </a:rPr>
              <a:t>P3: Do you support the acknowledgement and description of complex circumstances?</a:t>
            </a:r>
          </a:p>
          <a:p>
            <a:pPr marL="0" indent="0">
              <a:lnSpc>
                <a:spcPct val="115000"/>
              </a:lnSpc>
              <a:spcBef>
                <a:spcPts val="600"/>
              </a:spcBef>
              <a:buNone/>
            </a:pPr>
            <a:r>
              <a:rPr lang="en-US" sz="2000">
                <a:solidFill>
                  <a:schemeClr val="tx1"/>
                </a:solidFill>
                <a:ea typeface="Calibri" panose="020F0502020204030204" pitchFamily="34" charset="0"/>
                <a:cs typeface="Cordia New" panose="020B0304020202020204" pitchFamily="34" charset="-34"/>
              </a:rPr>
              <a:t>P4: Is the application material helpful on how to manage complex circumstances?</a:t>
            </a:r>
          </a:p>
          <a:p>
            <a:pPr marL="0" indent="0">
              <a:lnSpc>
                <a:spcPct val="115000"/>
              </a:lnSpc>
              <a:spcBef>
                <a:spcPts val="1000"/>
              </a:spcBef>
              <a:spcAft>
                <a:spcPts val="800"/>
              </a:spcAft>
              <a:buNone/>
            </a:pPr>
            <a:endParaRPr lang="en-US" sz="2000">
              <a:solidFill>
                <a:schemeClr val="tx1"/>
              </a:solidFill>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2037127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29</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31800" y="1443844"/>
            <a:ext cx="7015988" cy="2061356"/>
          </a:xfrm>
        </p:spPr>
        <p:txBody>
          <a:bodyPr/>
          <a:lstStyle/>
          <a:p>
            <a:pPr marL="0" indent="0">
              <a:spcAft>
                <a:spcPts val="1800"/>
              </a:spcAft>
              <a:buNone/>
            </a:pPr>
            <a:r>
              <a:rPr lang="en-US" sz="2000" b="1"/>
              <a:t>IT system services</a:t>
            </a:r>
          </a:p>
          <a:p>
            <a:pPr marL="0" indent="0">
              <a:buNone/>
            </a:pPr>
            <a:r>
              <a:rPr lang="en-US" sz="2000"/>
              <a:t>The IESBA proposes to expand the description of IT system services beyond design and implementation of hardware and software. This is to ensure that the Code’s provisions are applicable to the widest IT system services possible.</a:t>
            </a:r>
          </a:p>
          <a:p>
            <a:pPr marL="0" indent="0">
              <a:buNone/>
            </a:pPr>
            <a:endParaRPr lang="en-US" sz="2000"/>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373" y="2298473"/>
            <a:ext cx="1618253" cy="1749971"/>
          </a:xfrm>
          <a:prstGeom prst="rect">
            <a:avLst/>
          </a:prstGeom>
        </p:spPr>
      </p:pic>
    </p:spTree>
    <p:extLst>
      <p:ext uri="{BB962C8B-B14F-4D97-AF65-F5344CB8AC3E}">
        <p14:creationId xmlns:p14="http://schemas.microsoft.com/office/powerpoint/2010/main" val="173991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81E111-4042-E348-82BA-16AA7C3BDCFC}"/>
              </a:ext>
            </a:extLst>
          </p:cNvPr>
          <p:cNvSpPr>
            <a:spLocks noGrp="1"/>
          </p:cNvSpPr>
          <p:nvPr>
            <p:ph type="sldNum" sz="quarter" idx="10"/>
          </p:nvPr>
        </p:nvSpPr>
        <p:spPr/>
        <p:txBody>
          <a:bodyPr/>
          <a:lstStyle/>
          <a:p>
            <a:fld id="{802A16F9-4D44-47C7-BF06-FFE7750A8ED4}" type="slidenum">
              <a:rPr lang="en-NZ" altLang="en-US" smtClean="0"/>
              <a:pPr/>
              <a:t>3</a:t>
            </a:fld>
            <a:endParaRPr lang="en-NZ" altLang="en-US"/>
          </a:p>
        </p:txBody>
      </p:sp>
      <p:sp>
        <p:nvSpPr>
          <p:cNvPr id="4" name="Text Placeholder 3">
            <a:extLst>
              <a:ext uri="{FF2B5EF4-FFF2-40B4-BE49-F238E27FC236}">
                <a16:creationId xmlns:a16="http://schemas.microsoft.com/office/drawing/2014/main" id="{8485A06C-5695-2147-8FE7-FF10BDD71785}"/>
              </a:ext>
            </a:extLst>
          </p:cNvPr>
          <p:cNvSpPr>
            <a:spLocks noGrp="1"/>
          </p:cNvSpPr>
          <p:nvPr>
            <p:ph type="body" sz="quarter" idx="13"/>
          </p:nvPr>
        </p:nvSpPr>
        <p:spPr/>
        <p:txBody>
          <a:bodyPr/>
          <a:lstStyle/>
          <a:p>
            <a:r>
              <a:rPr lang="en-US" dirty="0"/>
              <a:t>Public Interest Entity </a:t>
            </a:r>
          </a:p>
        </p:txBody>
      </p:sp>
      <p:sp>
        <p:nvSpPr>
          <p:cNvPr id="5" name="Text Placeholder 4">
            <a:extLst>
              <a:ext uri="{FF2B5EF4-FFF2-40B4-BE49-F238E27FC236}">
                <a16:creationId xmlns:a16="http://schemas.microsoft.com/office/drawing/2014/main" id="{FBC7F361-1D39-A242-9712-404C9AB4C17C}"/>
              </a:ext>
            </a:extLst>
          </p:cNvPr>
          <p:cNvSpPr>
            <a:spLocks noGrp="1"/>
          </p:cNvSpPr>
          <p:nvPr>
            <p:ph type="body" sz="quarter" idx="14"/>
          </p:nvPr>
        </p:nvSpPr>
        <p:spPr>
          <a:xfrm>
            <a:off x="462216" y="1962144"/>
            <a:ext cx="3954509" cy="1841189"/>
          </a:xfrm>
        </p:spPr>
        <p:txBody>
          <a:bodyPr lIns="91440" tIns="45720" rIns="91440" bIns="45720" anchor="t"/>
          <a:lstStyle/>
          <a:p>
            <a:r>
              <a:rPr lang="en-US">
                <a:ea typeface="Open Sans"/>
                <a:cs typeface="Open Sans"/>
              </a:rPr>
              <a:t>Tracey Crookston, Project Manager Assurance Standards </a:t>
            </a:r>
            <a:endParaRPr lang="en-US"/>
          </a:p>
          <a:p>
            <a:endParaRPr lang="en-US">
              <a:ea typeface="Open Sans"/>
              <a:cs typeface="Open Sans"/>
            </a:endParaRPr>
          </a:p>
          <a:p>
            <a:r>
              <a:rPr lang="en-US">
                <a:ea typeface="Open Sans"/>
                <a:cs typeface="Open Sans"/>
                <a:hlinkClick r:id="rId2"/>
              </a:rPr>
              <a:t>tracey.crookston@xrb.govt.nz</a:t>
            </a:r>
            <a:endParaRPr lang="en-US">
              <a:ea typeface="Open Sans"/>
              <a:cs typeface="Open Sans"/>
            </a:endParaRPr>
          </a:p>
          <a:p>
            <a:r>
              <a:rPr lang="en-US">
                <a:ea typeface="Open Sans"/>
                <a:cs typeface="Open Sans"/>
                <a:hlinkClick r:id="rId3"/>
              </a:rPr>
              <a:t>LinkedIn</a:t>
            </a:r>
            <a:endParaRPr lang="en-US">
              <a:ea typeface="Open Sans"/>
              <a:cs typeface="Open Sans"/>
            </a:endParaRPr>
          </a:p>
        </p:txBody>
      </p:sp>
    </p:spTree>
    <p:extLst>
      <p:ext uri="{BB962C8B-B14F-4D97-AF65-F5344CB8AC3E}">
        <p14:creationId xmlns:p14="http://schemas.microsoft.com/office/powerpoint/2010/main" val="164275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30</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62893" y="1365999"/>
            <a:ext cx="8218214" cy="3925959"/>
          </a:xfrm>
        </p:spPr>
        <p:txBody>
          <a:bodyPr/>
          <a:lstStyle/>
          <a:p>
            <a:pPr marL="0" indent="0">
              <a:buNone/>
            </a:pPr>
            <a:r>
              <a:rPr lang="en-GB" sz="2000" b="1"/>
              <a:t>IT system services - current description: </a:t>
            </a:r>
          </a:p>
          <a:p>
            <a:pPr marL="0" indent="0">
              <a:buNone/>
            </a:pPr>
            <a:endParaRPr lang="en-GB" sz="2000" b="1"/>
          </a:p>
          <a:p>
            <a:pPr marL="0" indent="0">
              <a:buNone/>
            </a:pPr>
            <a:r>
              <a:rPr lang="en-GB" sz="2000">
                <a:solidFill>
                  <a:schemeClr val="tx1"/>
                </a:solidFill>
                <a:cs typeface="Times New Roman" panose="02020603050405020304" pitchFamily="18" charset="0"/>
              </a:rPr>
              <a:t>“Services related to IT systems include the design or implementation of hardware or software systems” (par.606.2 A1)</a:t>
            </a:r>
            <a:endParaRPr lang="en-US" sz="2000">
              <a:solidFill>
                <a:schemeClr val="tx1"/>
              </a:solidFill>
            </a:endParaRPr>
          </a:p>
        </p:txBody>
      </p:sp>
      <p:pic>
        <p:nvPicPr>
          <p:cNvPr id="5" name="Picture 4" descr="Icon&#10;&#10;Description automatically generated">
            <a:extLst>
              <a:ext uri="{FF2B5EF4-FFF2-40B4-BE49-F238E27FC236}">
                <a16:creationId xmlns:a16="http://schemas.microsoft.com/office/drawing/2014/main" id="{B9C360EB-BD00-46BD-BDF1-90025D96D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008" y="2879763"/>
            <a:ext cx="1618253" cy="1749971"/>
          </a:xfrm>
          <a:prstGeom prst="rect">
            <a:avLst/>
          </a:prstGeom>
        </p:spPr>
      </p:pic>
    </p:spTree>
    <p:extLst>
      <p:ext uri="{BB962C8B-B14F-4D97-AF65-F5344CB8AC3E}">
        <p14:creationId xmlns:p14="http://schemas.microsoft.com/office/powerpoint/2010/main" val="1851588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31</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373993" y="1082220"/>
            <a:ext cx="8218214" cy="3925959"/>
          </a:xfrm>
        </p:spPr>
        <p:txBody>
          <a:bodyPr/>
          <a:lstStyle/>
          <a:p>
            <a:pPr marL="0" indent="0">
              <a:buNone/>
            </a:pPr>
            <a:r>
              <a:rPr lang="en-GB" sz="2000" b="1"/>
              <a:t>IT system services - proposed description: </a:t>
            </a:r>
          </a:p>
          <a:p>
            <a:pPr marL="0" indent="0">
              <a:buNone/>
            </a:pPr>
            <a:r>
              <a:rPr lang="en-GB" sz="2000">
                <a:solidFill>
                  <a:schemeClr val="tx1"/>
                </a:solidFill>
                <a:cs typeface="Times New Roman" panose="02020603050405020304" pitchFamily="18" charset="0"/>
              </a:rPr>
              <a:t>IT systems services comprise a broad range of services including: </a:t>
            </a:r>
          </a:p>
          <a:p>
            <a:pPr marL="0" indent="0">
              <a:buNone/>
            </a:pPr>
            <a:r>
              <a:rPr lang="en-GB" sz="2000">
                <a:solidFill>
                  <a:schemeClr val="tx1"/>
                </a:solidFill>
                <a:cs typeface="Times New Roman" panose="02020603050405020304" pitchFamily="18" charset="0"/>
              </a:rPr>
              <a:t>• Designing or developing hardware or software IT systems. </a:t>
            </a:r>
          </a:p>
          <a:p>
            <a:pPr marL="0" indent="0">
              <a:buNone/>
            </a:pPr>
            <a:r>
              <a:rPr lang="en-GB" sz="2000">
                <a:solidFill>
                  <a:schemeClr val="tx1"/>
                </a:solidFill>
                <a:cs typeface="Times New Roman" panose="02020603050405020304" pitchFamily="18" charset="0"/>
              </a:rPr>
              <a:t>• Implementing IT systems, including installation, configuration, interfacing, or customization.</a:t>
            </a:r>
          </a:p>
          <a:p>
            <a:pPr marL="0" indent="0">
              <a:buNone/>
            </a:pPr>
            <a:r>
              <a:rPr lang="en-GB" sz="2000">
                <a:solidFill>
                  <a:schemeClr val="tx1"/>
                </a:solidFill>
                <a:cs typeface="Times New Roman" panose="02020603050405020304" pitchFamily="18" charset="0"/>
              </a:rPr>
              <a:t>• Operating, maintaining, monitoring, or updating IT systems. </a:t>
            </a:r>
          </a:p>
          <a:p>
            <a:pPr marL="0" indent="0">
              <a:buNone/>
            </a:pPr>
            <a:r>
              <a:rPr lang="en-GB" sz="2000">
                <a:solidFill>
                  <a:schemeClr val="tx1"/>
                </a:solidFill>
                <a:cs typeface="Times New Roman" panose="02020603050405020304" pitchFamily="18" charset="0"/>
              </a:rPr>
              <a:t>• Collecting or storing data or managing (directly or indirectly) the hosting of data on behalf of the audit client.</a:t>
            </a:r>
            <a:endParaRPr lang="en-NZ" sz="2000">
              <a:solidFill>
                <a:schemeClr val="tx1"/>
              </a:solidFill>
              <a:cs typeface="Times New Roman" panose="02020603050405020304" pitchFamily="18" charset="0"/>
            </a:endParaRPr>
          </a:p>
          <a:p>
            <a:pPr marL="0" indent="0">
              <a:buNone/>
            </a:pPr>
            <a:endParaRPr lang="en-US" sz="2000"/>
          </a:p>
        </p:txBody>
      </p:sp>
      <p:pic>
        <p:nvPicPr>
          <p:cNvPr id="5" name="Picture 4" descr="Icon&#10;&#10;Description automatically generated">
            <a:extLst>
              <a:ext uri="{FF2B5EF4-FFF2-40B4-BE49-F238E27FC236}">
                <a16:creationId xmlns:a16="http://schemas.microsoft.com/office/drawing/2014/main" id="{987B8AB1-3712-4B3B-BE48-64DEA9620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635" y="4006050"/>
            <a:ext cx="986119" cy="1066384"/>
          </a:xfrm>
          <a:prstGeom prst="rect">
            <a:avLst/>
          </a:prstGeom>
        </p:spPr>
      </p:pic>
    </p:spTree>
    <p:extLst>
      <p:ext uri="{BB962C8B-B14F-4D97-AF65-F5344CB8AC3E}">
        <p14:creationId xmlns:p14="http://schemas.microsoft.com/office/powerpoint/2010/main" val="1731153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32</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21209" y="1306922"/>
            <a:ext cx="6878145" cy="3559163"/>
          </a:xfrm>
        </p:spPr>
        <p:txBody>
          <a:bodyPr lIns="91440" tIns="45720" rIns="91440" bIns="45720" anchor="t"/>
          <a:lstStyle/>
          <a:p>
            <a:pPr marL="0" indent="0">
              <a:spcAft>
                <a:spcPts val="1800"/>
              </a:spcAft>
              <a:buNone/>
            </a:pPr>
            <a:r>
              <a:rPr lang="en-GB" sz="2000" b="1">
                <a:ea typeface="Open Sans"/>
                <a:cs typeface="Open Sans"/>
              </a:rPr>
              <a:t>IT system services that assume management responsibility</a:t>
            </a:r>
          </a:p>
          <a:p>
            <a:pPr marL="0" indent="0">
              <a:buNone/>
            </a:pPr>
            <a:r>
              <a:rPr lang="en-US" sz="2000">
                <a:ea typeface="Open Sans"/>
                <a:cs typeface="Open Sans"/>
              </a:rPr>
              <a:t>Proposed revisions identify IT system services involve assuming management responsibility:</a:t>
            </a:r>
          </a:p>
          <a:p>
            <a:pPr marL="0" indent="0">
              <a:buNone/>
            </a:pPr>
            <a:r>
              <a:rPr lang="en-NZ" sz="2000">
                <a:ea typeface="Open Sans"/>
                <a:cs typeface="Open Sans"/>
              </a:rPr>
              <a:t>• providing services in relation to the hosting (directly or indirectly) of an audit client’s data</a:t>
            </a:r>
          </a:p>
          <a:p>
            <a:pPr marL="0" indent="0">
              <a:buNone/>
            </a:pPr>
            <a:r>
              <a:rPr lang="en-NZ" sz="2000">
                <a:ea typeface="Open Sans"/>
                <a:cs typeface="Open Sans"/>
              </a:rPr>
              <a:t>• operating an audit client’s network security, business continuity or disaster recovery function.</a:t>
            </a:r>
            <a:endParaRPr lang="en-US" sz="2000">
              <a:ea typeface="Open Sans"/>
              <a:cs typeface="Open Sans"/>
            </a:endParaRPr>
          </a:p>
          <a:p>
            <a:pPr marL="0" indent="0">
              <a:buNone/>
            </a:pPr>
            <a:r>
              <a:rPr lang="en-US" sz="2000" b="1">
                <a:ea typeface="Open Sans"/>
                <a:cs typeface="Open Sans"/>
              </a:rPr>
              <a:t>These services are prohibited for all audit clients.</a:t>
            </a:r>
            <a:endParaRPr lang="en-US" sz="2000" b="1"/>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788" y="1624442"/>
            <a:ext cx="1618253" cy="1749971"/>
          </a:xfrm>
          <a:prstGeom prst="rect">
            <a:avLst/>
          </a:prstGeom>
        </p:spPr>
      </p:pic>
    </p:spTree>
    <p:extLst>
      <p:ext uri="{BB962C8B-B14F-4D97-AF65-F5344CB8AC3E}">
        <p14:creationId xmlns:p14="http://schemas.microsoft.com/office/powerpoint/2010/main" val="180155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33</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69643" y="1172497"/>
            <a:ext cx="6878145" cy="3559163"/>
          </a:xfrm>
        </p:spPr>
        <p:txBody>
          <a:bodyPr lIns="91440" tIns="45720" rIns="91440" bIns="45720" anchor="t"/>
          <a:lstStyle/>
          <a:p>
            <a:pPr marL="0" indent="0">
              <a:lnSpc>
                <a:spcPct val="115000"/>
              </a:lnSpc>
              <a:spcBef>
                <a:spcPts val="1000"/>
              </a:spcBef>
              <a:spcAft>
                <a:spcPts val="800"/>
              </a:spcAft>
              <a:buNone/>
            </a:pPr>
            <a:r>
              <a:rPr lang="en-GB" sz="2000" b="1">
                <a:ea typeface="Open Sans"/>
                <a:cs typeface="Open Sans"/>
              </a:rPr>
              <a:t>IT system services </a:t>
            </a:r>
            <a:endParaRPr lang="en-GB" sz="2000" b="1"/>
          </a:p>
          <a:p>
            <a:pPr marL="0" indent="0">
              <a:lnSpc>
                <a:spcPct val="115000"/>
              </a:lnSpc>
              <a:spcBef>
                <a:spcPts val="1000"/>
              </a:spcBef>
              <a:spcAft>
                <a:spcPts val="800"/>
              </a:spcAft>
              <a:buNone/>
            </a:pPr>
            <a:r>
              <a:rPr lang="en-US" sz="2000">
                <a:solidFill>
                  <a:schemeClr val="tx1"/>
                </a:solidFill>
                <a:ea typeface="Open Sans"/>
                <a:cs typeface="Open Sans"/>
              </a:rPr>
              <a:t>P3: Do you support the examples of IT system services that </a:t>
            </a:r>
            <a:r>
              <a:rPr lang="en-US" sz="2000">
                <a:solidFill>
                  <a:schemeClr val="tx1"/>
                </a:solidFill>
                <a:ea typeface="Calibri" panose="020F0502020204030204" pitchFamily="34" charset="0"/>
                <a:cs typeface="Cordia New"/>
              </a:rPr>
              <a:t> assume management responsibility?</a:t>
            </a:r>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788" y="1624442"/>
            <a:ext cx="1618253" cy="1749971"/>
          </a:xfrm>
          <a:prstGeom prst="rect">
            <a:avLst/>
          </a:prstGeom>
        </p:spPr>
      </p:pic>
    </p:spTree>
    <p:extLst>
      <p:ext uri="{BB962C8B-B14F-4D97-AF65-F5344CB8AC3E}">
        <p14:creationId xmlns:p14="http://schemas.microsoft.com/office/powerpoint/2010/main" val="811282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34</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31800" y="1443844"/>
            <a:ext cx="6878145" cy="3559163"/>
          </a:xfrm>
        </p:spPr>
        <p:txBody>
          <a:bodyPr lIns="91440" tIns="45720" rIns="91440" bIns="45720" anchor="t"/>
          <a:lstStyle/>
          <a:p>
            <a:pPr marL="0" indent="0">
              <a:spcAft>
                <a:spcPts val="1800"/>
              </a:spcAft>
              <a:buNone/>
            </a:pPr>
            <a:r>
              <a:rPr lang="en-GB" sz="2000" b="1">
                <a:ea typeface="Open Sans"/>
                <a:cs typeface="Open Sans"/>
              </a:rPr>
              <a:t>IT system services that might create as self-review threat</a:t>
            </a:r>
          </a:p>
          <a:p>
            <a:pPr marL="0" indent="0">
              <a:buNone/>
            </a:pPr>
            <a:r>
              <a:rPr lang="en-US" sz="2000">
                <a:ea typeface="Open Sans"/>
                <a:cs typeface="Open Sans"/>
              </a:rPr>
              <a:t>Proposed revisions identify also IT systems services that might create a self-review threat. </a:t>
            </a:r>
          </a:p>
          <a:p>
            <a:pPr marL="0" indent="0">
              <a:buNone/>
            </a:pPr>
            <a:r>
              <a:rPr lang="en-US" sz="2000" b="1">
                <a:ea typeface="Open Sans"/>
                <a:cs typeface="Open Sans"/>
              </a:rPr>
              <a:t>These services are prohibited for PIE audit clients.</a:t>
            </a:r>
            <a:endParaRPr lang="en-US"/>
          </a:p>
          <a:p>
            <a:pPr marL="0" indent="0">
              <a:buNone/>
            </a:pPr>
            <a:endParaRPr lang="en-US" sz="2000">
              <a:solidFill>
                <a:schemeClr val="tx1"/>
              </a:solidFill>
            </a:endParaRPr>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373" y="3020958"/>
            <a:ext cx="1618253" cy="1749971"/>
          </a:xfrm>
          <a:prstGeom prst="rect">
            <a:avLst/>
          </a:prstGeom>
        </p:spPr>
      </p:pic>
    </p:spTree>
    <p:extLst>
      <p:ext uri="{BB962C8B-B14F-4D97-AF65-F5344CB8AC3E}">
        <p14:creationId xmlns:p14="http://schemas.microsoft.com/office/powerpoint/2010/main" val="61337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35</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31800" y="965624"/>
            <a:ext cx="7340600" cy="3953218"/>
          </a:xfrm>
        </p:spPr>
        <p:txBody>
          <a:bodyPr/>
          <a:lstStyle/>
          <a:p>
            <a:pPr marL="0" indent="0">
              <a:buNone/>
            </a:pPr>
            <a:r>
              <a:rPr lang="en-NZ" sz="2000">
                <a:solidFill>
                  <a:schemeClr val="tx1"/>
                </a:solidFill>
                <a:effectLst/>
                <a:ea typeface="Times New Roman" panose="02020603050405020304" pitchFamily="18" charset="0"/>
              </a:rPr>
              <a:t>Examples of IT systems services that might create a self-review threat when they form part of or affect an audit client’s accounting records or system of internal control over financial reporting include: </a:t>
            </a:r>
          </a:p>
          <a:p>
            <a:pPr marL="0" indent="0">
              <a:buNone/>
            </a:pPr>
            <a:r>
              <a:rPr lang="en-NZ" sz="2000">
                <a:solidFill>
                  <a:schemeClr val="tx1"/>
                </a:solidFill>
                <a:effectLst/>
                <a:ea typeface="Times New Roman" panose="02020603050405020304" pitchFamily="18" charset="0"/>
              </a:rPr>
              <a:t>	• Designing, developing, implementing, operating, maintaining, monitoring or updating IT systems. </a:t>
            </a:r>
          </a:p>
          <a:p>
            <a:pPr marL="0" indent="0">
              <a:buNone/>
            </a:pPr>
            <a:r>
              <a:rPr lang="en-NZ" sz="2000">
                <a:solidFill>
                  <a:schemeClr val="tx1"/>
                </a:solidFill>
                <a:effectLst/>
                <a:ea typeface="Times New Roman" panose="02020603050405020304" pitchFamily="18" charset="0"/>
              </a:rPr>
              <a:t>	• Supporting an audit client’s IT systems, including network and software applications. </a:t>
            </a:r>
          </a:p>
          <a:p>
            <a:pPr marL="0" indent="0">
              <a:buNone/>
            </a:pPr>
            <a:r>
              <a:rPr lang="en-NZ" sz="2000">
                <a:solidFill>
                  <a:schemeClr val="tx1"/>
                </a:solidFill>
                <a:effectLst/>
                <a:ea typeface="Times New Roman" panose="02020603050405020304" pitchFamily="18" charset="0"/>
                <a:cs typeface="Times New Roman" panose="02020603050405020304" pitchFamily="18" charset="0"/>
              </a:rPr>
              <a:t>	• Implementing accounting or financial information reporting software, whether or not it was developed by the firm or a network firm (par.606.4 A3)</a:t>
            </a:r>
            <a:endParaRPr lang="en-US" sz="2000">
              <a:solidFill>
                <a:schemeClr val="tx1"/>
              </a:solidFill>
              <a:cs typeface="Cordia New" panose="020B0304020202020204" pitchFamily="34" charset="-34"/>
            </a:endParaRPr>
          </a:p>
          <a:p>
            <a:pPr marL="0" indent="0">
              <a:buNone/>
            </a:pPr>
            <a:endParaRPr lang="en-US" sz="2000">
              <a:solidFill>
                <a:schemeClr val="tx1"/>
              </a:solidFill>
            </a:endParaRPr>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709" y="2051221"/>
            <a:ext cx="1289300" cy="1394243"/>
          </a:xfrm>
          <a:prstGeom prst="rect">
            <a:avLst/>
          </a:prstGeom>
        </p:spPr>
      </p:pic>
    </p:spTree>
    <p:extLst>
      <p:ext uri="{BB962C8B-B14F-4D97-AF65-F5344CB8AC3E}">
        <p14:creationId xmlns:p14="http://schemas.microsoft.com/office/powerpoint/2010/main" val="1387465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36</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69643" y="1172497"/>
            <a:ext cx="6878145" cy="3559163"/>
          </a:xfrm>
        </p:spPr>
        <p:txBody>
          <a:bodyPr lIns="91440" tIns="45720" rIns="91440" bIns="45720" anchor="t"/>
          <a:lstStyle/>
          <a:p>
            <a:pPr marL="0" indent="0">
              <a:lnSpc>
                <a:spcPct val="115000"/>
              </a:lnSpc>
              <a:spcBef>
                <a:spcPts val="1000"/>
              </a:spcBef>
              <a:spcAft>
                <a:spcPts val="800"/>
              </a:spcAft>
              <a:buNone/>
            </a:pPr>
            <a:r>
              <a:rPr lang="en-GB" sz="2000" b="1">
                <a:ea typeface="Open Sans"/>
                <a:cs typeface="Open Sans"/>
              </a:rPr>
              <a:t>IT system services </a:t>
            </a:r>
            <a:endParaRPr lang="en-GB" sz="2000" b="1"/>
          </a:p>
          <a:p>
            <a:pPr marL="0" indent="0">
              <a:lnSpc>
                <a:spcPct val="115000"/>
              </a:lnSpc>
              <a:spcBef>
                <a:spcPts val="1000"/>
              </a:spcBef>
              <a:spcAft>
                <a:spcPts val="800"/>
              </a:spcAft>
              <a:buNone/>
            </a:pPr>
            <a:r>
              <a:rPr lang="en-US" sz="2000">
                <a:solidFill>
                  <a:schemeClr val="tx1"/>
                </a:solidFill>
                <a:ea typeface="Open Sans"/>
                <a:cs typeface="Open Sans"/>
              </a:rPr>
              <a:t>P4: Do you support the </a:t>
            </a:r>
            <a:r>
              <a:rPr lang="en-US" sz="2000">
                <a:solidFill>
                  <a:schemeClr val="tx1"/>
                </a:solidFill>
                <a:ea typeface="Calibri" panose="020F0502020204030204" pitchFamily="34" charset="0"/>
                <a:cs typeface="Cordia New"/>
              </a:rPr>
              <a:t>examples of IT system services that might create a self-review threat?</a:t>
            </a:r>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788" y="1624442"/>
            <a:ext cx="1618253" cy="1749971"/>
          </a:xfrm>
          <a:prstGeom prst="rect">
            <a:avLst/>
          </a:prstGeom>
        </p:spPr>
      </p:pic>
    </p:spTree>
    <p:extLst>
      <p:ext uri="{BB962C8B-B14F-4D97-AF65-F5344CB8AC3E}">
        <p14:creationId xmlns:p14="http://schemas.microsoft.com/office/powerpoint/2010/main" val="1404102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37</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31799" y="1443844"/>
            <a:ext cx="8512503" cy="2397687"/>
          </a:xfrm>
        </p:spPr>
        <p:txBody>
          <a:bodyPr/>
          <a:lstStyle/>
          <a:p>
            <a:pPr marL="0" indent="0">
              <a:spcAft>
                <a:spcPts val="1800"/>
              </a:spcAft>
              <a:buNone/>
            </a:pPr>
            <a:r>
              <a:rPr lang="en-US" sz="2000" b="1"/>
              <a:t>Applicability of NAS when providing, selling, reselling or licensing technology </a:t>
            </a:r>
          </a:p>
          <a:p>
            <a:pPr marL="0" indent="0">
              <a:spcAft>
                <a:spcPts val="1800"/>
              </a:spcAft>
              <a:buNone/>
            </a:pPr>
            <a:r>
              <a:rPr lang="en-US" sz="2000"/>
              <a:t>The IESBA proposes to clarify that a firm or network firm need to consider non-assurance services (NAS) requirements included in section 600 of the Code, whenever technology is used to provide NAS and when technology is sold, re-sold or licensed to an audit client.</a:t>
            </a:r>
          </a:p>
          <a:p>
            <a:pPr marL="0" indent="0">
              <a:buNone/>
            </a:pPr>
            <a:endParaRPr lang="en-US" sz="2000"/>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533" y="3329117"/>
            <a:ext cx="1618253" cy="1749971"/>
          </a:xfrm>
          <a:prstGeom prst="rect">
            <a:avLst/>
          </a:prstGeom>
        </p:spPr>
      </p:pic>
    </p:spTree>
    <p:extLst>
      <p:ext uri="{BB962C8B-B14F-4D97-AF65-F5344CB8AC3E}">
        <p14:creationId xmlns:p14="http://schemas.microsoft.com/office/powerpoint/2010/main" val="551835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38</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393871" y="1107513"/>
            <a:ext cx="8512503" cy="3995259"/>
          </a:xfrm>
        </p:spPr>
        <p:txBody>
          <a:bodyPr/>
          <a:lstStyle/>
          <a:p>
            <a:pPr marL="0" indent="0">
              <a:spcAft>
                <a:spcPts val="1800"/>
              </a:spcAft>
              <a:buNone/>
            </a:pPr>
            <a:r>
              <a:rPr lang="en-US" sz="2000" b="1"/>
              <a:t>Applicability of NAS when providing, selling, reselling or licensing technology </a:t>
            </a:r>
          </a:p>
          <a:p>
            <a:pPr marL="0" indent="0">
              <a:buNone/>
            </a:pPr>
            <a:r>
              <a:rPr lang="en-NZ" sz="1800">
                <a:solidFill>
                  <a:schemeClr val="tx1"/>
                </a:solidFill>
              </a:rPr>
              <a:t>Par.520.7 A1: If a firm or a network firm provides, sells, resells or licenses technology to an audit client, the requirements and application material in Section 600 apply.</a:t>
            </a:r>
          </a:p>
          <a:p>
            <a:pPr marL="0" indent="0">
              <a:spcBef>
                <a:spcPts val="1200"/>
              </a:spcBef>
              <a:buNone/>
            </a:pPr>
            <a:r>
              <a:rPr lang="en-NZ" sz="1800">
                <a:solidFill>
                  <a:schemeClr val="tx1"/>
                </a:solidFill>
              </a:rPr>
              <a:t>Par.600.6: The requirements and application material in this section also apply in those circumstances where: </a:t>
            </a:r>
          </a:p>
          <a:p>
            <a:pPr marL="0" indent="0">
              <a:buNone/>
            </a:pPr>
            <a:r>
              <a:rPr lang="en-NZ" sz="1800">
                <a:solidFill>
                  <a:schemeClr val="tx1"/>
                </a:solidFill>
              </a:rPr>
              <a:t>(a) A firm or a network firm uses technology to provide a non-assurance service to an audit client; or </a:t>
            </a:r>
          </a:p>
          <a:p>
            <a:pPr marL="0" indent="0">
              <a:buNone/>
            </a:pPr>
            <a:r>
              <a:rPr lang="en-NZ" sz="1800">
                <a:solidFill>
                  <a:schemeClr val="tx1"/>
                </a:solidFill>
              </a:rPr>
              <a:t>(b) A firm or a network firm provides, sells, resells or licenses technology to an audit client.</a:t>
            </a:r>
          </a:p>
          <a:p>
            <a:pPr marL="0" indent="0">
              <a:buNone/>
            </a:pPr>
            <a:endParaRPr lang="en-US" sz="2000"/>
          </a:p>
        </p:txBody>
      </p:sp>
    </p:spTree>
    <p:extLst>
      <p:ext uri="{BB962C8B-B14F-4D97-AF65-F5344CB8AC3E}">
        <p14:creationId xmlns:p14="http://schemas.microsoft.com/office/powerpoint/2010/main" val="258955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39</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69642" y="1172497"/>
            <a:ext cx="8448233" cy="3559163"/>
          </a:xfrm>
        </p:spPr>
        <p:txBody>
          <a:bodyPr/>
          <a:lstStyle/>
          <a:p>
            <a:pPr marL="0" indent="0">
              <a:spcAft>
                <a:spcPts val="1800"/>
              </a:spcAft>
              <a:buNone/>
            </a:pPr>
            <a:r>
              <a:rPr lang="en-US" sz="2000" b="1"/>
              <a:t>Applicability of NAS when providing, selling, reselling or licensing technology </a:t>
            </a:r>
          </a:p>
          <a:p>
            <a:pPr marL="0" indent="0">
              <a:lnSpc>
                <a:spcPct val="115000"/>
              </a:lnSpc>
              <a:spcBef>
                <a:spcPts val="600"/>
              </a:spcBef>
              <a:buNone/>
            </a:pPr>
            <a:r>
              <a:rPr lang="en-US" sz="2000">
                <a:solidFill>
                  <a:schemeClr val="tx1"/>
                </a:solidFill>
              </a:rPr>
              <a:t>P5: Do you support </a:t>
            </a:r>
            <a:r>
              <a:rPr lang="en-US" sz="2000">
                <a:solidFill>
                  <a:schemeClr val="tx1"/>
                </a:solidFill>
                <a:ea typeface="Calibri" panose="020F0502020204030204" pitchFamily="34" charset="0"/>
                <a:cs typeface="Cordia New" panose="020B0304020202020204" pitchFamily="34" charset="-34"/>
              </a:rPr>
              <a:t>the clarification that NAS provisions apply when </a:t>
            </a:r>
            <a:r>
              <a:rPr lang="en-US" sz="2000">
                <a:solidFill>
                  <a:schemeClr val="tx1"/>
                </a:solidFill>
                <a:cs typeface="Cordia New" panose="020B0304020202020204" pitchFamily="34" charset="-34"/>
              </a:rPr>
              <a:t>providing, selling, reselling, or licensing technology to an audit client?</a:t>
            </a:r>
          </a:p>
          <a:p>
            <a:pPr marL="0" indent="0">
              <a:lnSpc>
                <a:spcPct val="115000"/>
              </a:lnSpc>
              <a:spcBef>
                <a:spcPts val="1000"/>
              </a:spcBef>
              <a:spcAft>
                <a:spcPts val="800"/>
              </a:spcAft>
              <a:buNone/>
            </a:pPr>
            <a:endParaRPr lang="en-US" sz="2000">
              <a:solidFill>
                <a:schemeClr val="tx1"/>
              </a:solidFill>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412254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4811E-497B-4148-8BC7-62DD46C57D2A}"/>
              </a:ext>
            </a:extLst>
          </p:cNvPr>
          <p:cNvSpPr>
            <a:spLocks noGrp="1"/>
          </p:cNvSpPr>
          <p:nvPr>
            <p:ph idx="1"/>
          </p:nvPr>
        </p:nvSpPr>
        <p:spPr>
          <a:xfrm>
            <a:off x="591670" y="1954305"/>
            <a:ext cx="7345083" cy="2746283"/>
          </a:xfrm>
        </p:spPr>
        <p:txBody>
          <a:bodyPr numCol="1"/>
          <a:lstStyle/>
          <a:p>
            <a:pPr marL="0" indent="0" algn="ctr">
              <a:buNone/>
            </a:pPr>
            <a:endParaRPr lang="en-US" sz="2400"/>
          </a:p>
          <a:p>
            <a:pPr marL="0" indent="0" algn="ctr">
              <a:buNone/>
            </a:pPr>
            <a:r>
              <a:rPr lang="en-US" sz="2000"/>
              <a:t>Any entity that meets the Tier 1 criteria in accordance with XRB A1* and is not eligible to report in accordance with the accounting requirements of another tier. </a:t>
            </a:r>
          </a:p>
          <a:p>
            <a:pPr marL="0" indent="0" algn="ctr">
              <a:buNone/>
            </a:pPr>
            <a:endParaRPr lang="en-US" sz="2400"/>
          </a:p>
          <a:p>
            <a:pPr marL="0" indent="0">
              <a:buNone/>
            </a:pPr>
            <a:endParaRPr lang="en-US" sz="1400"/>
          </a:p>
          <a:p>
            <a:pPr marL="0" indent="0">
              <a:buNone/>
            </a:pPr>
            <a:r>
              <a:rPr lang="en-US" sz="1400"/>
              <a:t>* XRB A1 </a:t>
            </a:r>
            <a:r>
              <a:rPr lang="en-US" sz="1400" i="1"/>
              <a:t>Application of the Accounting Standards Framework</a:t>
            </a:r>
            <a:endParaRPr lang="en-US" sz="1400"/>
          </a:p>
        </p:txBody>
      </p:sp>
      <p:sp>
        <p:nvSpPr>
          <p:cNvPr id="3" name="Title 2">
            <a:extLst>
              <a:ext uri="{FF2B5EF4-FFF2-40B4-BE49-F238E27FC236}">
                <a16:creationId xmlns:a16="http://schemas.microsoft.com/office/drawing/2014/main" id="{4072762C-F8A9-D24D-B45C-AC237CC82F0C}"/>
              </a:ext>
            </a:extLst>
          </p:cNvPr>
          <p:cNvSpPr>
            <a:spLocks noGrp="1"/>
          </p:cNvSpPr>
          <p:nvPr>
            <p:ph type="title"/>
          </p:nvPr>
        </p:nvSpPr>
        <p:spPr>
          <a:xfrm>
            <a:off x="651434" y="1440329"/>
            <a:ext cx="8060565" cy="460189"/>
          </a:xfrm>
        </p:spPr>
        <p:txBody>
          <a:bodyPr/>
          <a:lstStyle/>
          <a:p>
            <a:r>
              <a:rPr lang="en-US" sz="2400"/>
              <a:t>What is a Public Interest Entity (PIE)?</a:t>
            </a:r>
            <a:br>
              <a:rPr lang="en-US" sz="1400"/>
            </a:br>
            <a:endParaRPr lang="en-US"/>
          </a:p>
        </p:txBody>
      </p:sp>
    </p:spTree>
    <p:extLst>
      <p:ext uri="{BB962C8B-B14F-4D97-AF65-F5344CB8AC3E}">
        <p14:creationId xmlns:p14="http://schemas.microsoft.com/office/powerpoint/2010/main" val="713368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40</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31799" y="1443844"/>
            <a:ext cx="8512503" cy="2397687"/>
          </a:xfrm>
        </p:spPr>
        <p:txBody>
          <a:bodyPr/>
          <a:lstStyle/>
          <a:p>
            <a:pPr marL="0" indent="0">
              <a:spcAft>
                <a:spcPts val="1800"/>
              </a:spcAft>
              <a:buNone/>
            </a:pPr>
            <a:r>
              <a:rPr lang="en-US" sz="2000" b="1"/>
              <a:t>Close business relationships examples</a:t>
            </a:r>
          </a:p>
          <a:p>
            <a:pPr marL="0" indent="0">
              <a:lnSpc>
                <a:spcPct val="115000"/>
              </a:lnSpc>
              <a:spcBef>
                <a:spcPts val="0"/>
              </a:spcBef>
              <a:spcAft>
                <a:spcPts val="600"/>
              </a:spcAft>
              <a:buNone/>
            </a:pPr>
            <a:r>
              <a:rPr lang="en-US" sz="2000"/>
              <a:t>In conjunction with NAS requirements when technology is involved, the IESBA proposes </a:t>
            </a:r>
            <a:r>
              <a:rPr lang="en-US" sz="2000">
                <a:solidFill>
                  <a:schemeClr val="accent4">
                    <a:lumMod val="25000"/>
                  </a:schemeClr>
                </a:solidFill>
                <a:latin typeface="Calibri" panose="020F0502020204030204" pitchFamily="34" charset="0"/>
                <a:ea typeface="Calibri" panose="020F0502020204030204" pitchFamily="34" charset="0"/>
                <a:cs typeface="Cordia New" panose="020B0304020202020204" pitchFamily="34" charset="-34"/>
              </a:rPr>
              <a:t>revised examples of close business relationship. The examples do not directly relate to technology. However, the wording is broad and encompasses technology related products or services. This aligns with the proposed wording on applicability of NAS when technology is involved.</a:t>
            </a:r>
          </a:p>
          <a:p>
            <a:pPr marL="0" indent="0">
              <a:buNone/>
            </a:pPr>
            <a:endParaRPr lang="en-US" sz="2000"/>
          </a:p>
        </p:txBody>
      </p:sp>
      <p:pic>
        <p:nvPicPr>
          <p:cNvPr id="5" name="Picture 4" descr="Icon&#10;&#10;Description automatically generated">
            <a:extLst>
              <a:ext uri="{FF2B5EF4-FFF2-40B4-BE49-F238E27FC236}">
                <a16:creationId xmlns:a16="http://schemas.microsoft.com/office/drawing/2014/main" id="{8B326189-157C-4877-8447-CB02DE08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876" y="3505200"/>
            <a:ext cx="1618253" cy="1749971"/>
          </a:xfrm>
          <a:prstGeom prst="rect">
            <a:avLst/>
          </a:prstGeom>
        </p:spPr>
      </p:pic>
    </p:spTree>
    <p:extLst>
      <p:ext uri="{BB962C8B-B14F-4D97-AF65-F5344CB8AC3E}">
        <p14:creationId xmlns:p14="http://schemas.microsoft.com/office/powerpoint/2010/main" val="1278103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41</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393871" y="1107513"/>
            <a:ext cx="8512503" cy="3995259"/>
          </a:xfrm>
        </p:spPr>
        <p:txBody>
          <a:bodyPr/>
          <a:lstStyle/>
          <a:p>
            <a:pPr marL="0" indent="0">
              <a:spcAft>
                <a:spcPts val="1800"/>
              </a:spcAft>
              <a:buNone/>
            </a:pPr>
            <a:r>
              <a:rPr lang="en-US" sz="2000" b="1"/>
              <a:t>Close business relationships examples:</a:t>
            </a:r>
          </a:p>
          <a:p>
            <a:pPr marL="0" indent="0">
              <a:buNone/>
            </a:pPr>
            <a:r>
              <a:rPr lang="en-NZ"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NZ" sz="2000">
                <a:solidFill>
                  <a:schemeClr val="tx1"/>
                </a:solidFill>
                <a:latin typeface="Calibri" panose="020F0502020204030204" pitchFamily="34" charset="0"/>
                <a:cs typeface="Calibri" panose="020F0502020204030204" pitchFamily="34" charset="0"/>
              </a:rPr>
              <a:t>A</a:t>
            </a:r>
            <a:r>
              <a:rPr lang="en-NZ"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rrangements under which the firm or a network firm </a:t>
            </a:r>
            <a:r>
              <a:rPr lang="en-NZ" sz="20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sells, resells</a:t>
            </a:r>
            <a:r>
              <a:rPr lang="en-NZ"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distributes or markets the client’s products or services, or the client </a:t>
            </a:r>
            <a:r>
              <a:rPr lang="en-NZ" sz="20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sells, resells</a:t>
            </a:r>
            <a:r>
              <a:rPr lang="en-NZ"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distributes or markets the firm’s or a network firm’s products or services. </a:t>
            </a:r>
          </a:p>
          <a:p>
            <a:pPr marL="0" indent="0">
              <a:spcBef>
                <a:spcPts val="1200"/>
              </a:spcBef>
              <a:buNone/>
            </a:pPr>
            <a:r>
              <a:rPr lang="en-NZ"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NZ" sz="20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Arrangements under which the firm or a network firm develops jointly with the client, products or solutions which one or both parties sell or license to third parties</a:t>
            </a:r>
            <a:r>
              <a:rPr lang="en-NZ"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(par.520.3 A2)</a:t>
            </a:r>
          </a:p>
          <a:p>
            <a:pPr marL="0" indent="0">
              <a:buNone/>
            </a:pPr>
            <a:endParaRPr lang="en-US" sz="2000"/>
          </a:p>
        </p:txBody>
      </p:sp>
      <p:pic>
        <p:nvPicPr>
          <p:cNvPr id="5" name="Picture 4" descr="Icon&#10;&#10;Description automatically generated">
            <a:extLst>
              <a:ext uri="{FF2B5EF4-FFF2-40B4-BE49-F238E27FC236}">
                <a16:creationId xmlns:a16="http://schemas.microsoft.com/office/drawing/2014/main" id="{E018CBB3-543C-4216-BF37-2EC74C664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341" y="3841377"/>
            <a:ext cx="1006732" cy="1088675"/>
          </a:xfrm>
          <a:prstGeom prst="rect">
            <a:avLst/>
          </a:prstGeom>
        </p:spPr>
      </p:pic>
    </p:spTree>
    <p:extLst>
      <p:ext uri="{BB962C8B-B14F-4D97-AF65-F5344CB8AC3E}">
        <p14:creationId xmlns:p14="http://schemas.microsoft.com/office/powerpoint/2010/main" val="986369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42</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69642" y="1172497"/>
            <a:ext cx="8448233" cy="3559163"/>
          </a:xfrm>
        </p:spPr>
        <p:txBody>
          <a:bodyPr/>
          <a:lstStyle/>
          <a:p>
            <a:pPr marL="0" indent="0">
              <a:spcAft>
                <a:spcPts val="1800"/>
              </a:spcAft>
              <a:buNone/>
            </a:pPr>
            <a:r>
              <a:rPr lang="en-US" sz="2000" b="1"/>
              <a:t>Close business relationships</a:t>
            </a:r>
          </a:p>
          <a:p>
            <a:pPr marL="0" indent="0">
              <a:lnSpc>
                <a:spcPct val="115000"/>
              </a:lnSpc>
              <a:spcBef>
                <a:spcPts val="600"/>
              </a:spcBef>
              <a:buNone/>
            </a:pPr>
            <a:r>
              <a:rPr lang="en-US" sz="2000">
                <a:solidFill>
                  <a:schemeClr val="tx1"/>
                </a:solidFill>
              </a:rPr>
              <a:t>P6: Do you support the </a:t>
            </a:r>
            <a:r>
              <a:rPr lang="en-US" sz="2000">
                <a:solidFill>
                  <a:schemeClr val="tx1"/>
                </a:solidFill>
                <a:ea typeface="Calibri" panose="020F0502020204030204" pitchFamily="34" charset="0"/>
                <a:cs typeface="Cordia New" panose="020B0304020202020204" pitchFamily="34" charset="-34"/>
              </a:rPr>
              <a:t>revised examples of a close business relationship?</a:t>
            </a:r>
          </a:p>
          <a:p>
            <a:pPr marL="0" indent="0">
              <a:lnSpc>
                <a:spcPct val="115000"/>
              </a:lnSpc>
              <a:spcBef>
                <a:spcPts val="600"/>
              </a:spcBef>
              <a:buNone/>
            </a:pPr>
            <a:endParaRPr lang="en-US" sz="2000">
              <a:solidFill>
                <a:schemeClr val="tx1"/>
              </a:solidFill>
              <a:ea typeface="Calibri" panose="020F0502020204030204" pitchFamily="34" charset="0"/>
              <a:cs typeface="Cordia New" panose="020B0304020202020204" pitchFamily="34" charset="-34"/>
            </a:endParaRPr>
          </a:p>
          <a:p>
            <a:pPr marL="0" indent="0">
              <a:lnSpc>
                <a:spcPct val="115000"/>
              </a:lnSpc>
              <a:spcBef>
                <a:spcPts val="600"/>
              </a:spcBef>
              <a:spcAft>
                <a:spcPts val="600"/>
              </a:spcAft>
              <a:buNone/>
            </a:pPr>
            <a:r>
              <a:rPr lang="en-US" sz="2000">
                <a:solidFill>
                  <a:schemeClr val="tx1"/>
                </a:solidFill>
              </a:rPr>
              <a:t>P7: Do you agree that any further examples, especially related to technology, would be complex and require a lot of explanations regarding specific nature of the arrangements?</a:t>
            </a:r>
          </a:p>
          <a:p>
            <a:pPr marL="0" indent="0">
              <a:lnSpc>
                <a:spcPct val="115000"/>
              </a:lnSpc>
              <a:spcBef>
                <a:spcPts val="1000"/>
              </a:spcBef>
              <a:spcAft>
                <a:spcPts val="800"/>
              </a:spcAft>
              <a:buNone/>
            </a:pPr>
            <a:endParaRPr lang="en-US" sz="2000">
              <a:solidFill>
                <a:schemeClr val="tx1"/>
              </a:solidFill>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74717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43</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21209" y="988453"/>
            <a:ext cx="8123550" cy="4072278"/>
          </a:xfrm>
        </p:spPr>
        <p:txBody>
          <a:bodyPr/>
          <a:lstStyle/>
          <a:p>
            <a:pPr marL="0" indent="0">
              <a:spcAft>
                <a:spcPts val="1800"/>
              </a:spcAft>
              <a:buNone/>
            </a:pPr>
            <a:r>
              <a:rPr lang="en-GB" sz="2000" b="1"/>
              <a:t>Other proposals:</a:t>
            </a:r>
          </a:p>
          <a:p>
            <a:r>
              <a:rPr lang="en-NZ" sz="1800">
                <a:effectLst/>
                <a:latin typeface="Calibri" panose="020F0502020204030204" pitchFamily="34" charset="0"/>
                <a:ea typeface="Times New Roman" panose="02020603050405020304" pitchFamily="18" charset="0"/>
              </a:rPr>
              <a:t>Proposals that explain how PAs maintain confidentiality of information acquired as a result of professional and business relationships and prompt PAs to secure such information in the course of the entire cycle of data governance (refer to 114.1 A1</a:t>
            </a:r>
          </a:p>
          <a:p>
            <a:pPr marL="342900" lvl="0" indent="-342900">
              <a:spcBef>
                <a:spcPts val="600"/>
              </a:spcBef>
              <a:spcAft>
                <a:spcPts val="1200"/>
              </a:spcAft>
              <a:buFont typeface="Calibri" panose="020F0502020204030204" pitchFamily="34" charset="0"/>
              <a:buChar char="•"/>
            </a:pPr>
            <a:r>
              <a:rPr lang="en-NZ" sz="1800">
                <a:effectLst/>
                <a:latin typeface="Calibri" panose="020F0502020204030204" pitchFamily="34" charset="0"/>
                <a:ea typeface="Times New Roman" panose="02020603050405020304" pitchFamily="18" charset="0"/>
                <a:cs typeface="Times New Roman" panose="02020603050405020304" pitchFamily="18" charset="0"/>
              </a:rPr>
              <a:t>Professional competency expanded to include “soft skills” (refer to paragraph 113.1 A1)</a:t>
            </a:r>
          </a:p>
          <a:p>
            <a:pPr marL="342900" lvl="0" indent="-342900">
              <a:spcBef>
                <a:spcPts val="600"/>
              </a:spcBef>
              <a:spcAft>
                <a:spcPts val="1200"/>
              </a:spcAft>
              <a:buFont typeface="Calibri" panose="020F0502020204030204" pitchFamily="34" charset="0"/>
              <a:buChar char="•"/>
            </a:pPr>
            <a:r>
              <a:rPr lang="en-NZ" sz="1800">
                <a:latin typeface="Calibri" panose="020F0502020204030204" pitchFamily="34" charset="0"/>
                <a:cs typeface="Times New Roman" panose="02020603050405020304" pitchFamily="18" charset="0"/>
              </a:rPr>
              <a:t>Emphasise to demonstrate ethical behaviour (refer to paragraph 120.14 A3)</a:t>
            </a:r>
          </a:p>
          <a:p>
            <a:endParaRPr lang="en-US" sz="2000">
              <a:solidFill>
                <a:schemeClr val="tx1"/>
              </a:solidFill>
            </a:endParaRPr>
          </a:p>
        </p:txBody>
      </p:sp>
    </p:spTree>
    <p:extLst>
      <p:ext uri="{BB962C8B-B14F-4D97-AF65-F5344CB8AC3E}">
        <p14:creationId xmlns:p14="http://schemas.microsoft.com/office/powerpoint/2010/main" val="3664695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44</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Technology Exposure Draft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21209" y="988453"/>
            <a:ext cx="8123550" cy="4072278"/>
          </a:xfrm>
        </p:spPr>
        <p:txBody>
          <a:bodyPr/>
          <a:lstStyle/>
          <a:p>
            <a:pPr marL="0" indent="0">
              <a:spcAft>
                <a:spcPts val="1800"/>
              </a:spcAft>
              <a:buNone/>
            </a:pPr>
            <a:r>
              <a:rPr lang="en-GB" sz="2000" b="1"/>
              <a:t>Other proposals :</a:t>
            </a:r>
          </a:p>
          <a:p>
            <a:r>
              <a:rPr lang="en-NZ" sz="1800">
                <a:latin typeface="Calibri" panose="020F0502020204030204" pitchFamily="34" charset="0"/>
                <a:cs typeface="Times New Roman" panose="02020603050405020304" pitchFamily="18" charset="0"/>
              </a:rPr>
              <a:t>Acknowledgement that accounting and bookkeeping services can either be manual or automated with new application material to prompt firms’ consideration of how technology functions and whether the technology is based on expertise or judgements of the firm or a network firm when determining whether an automated bookkeeping service is “routine or mechanical” (refer to paragraph 601.5 A2 and A3)</a:t>
            </a:r>
          </a:p>
          <a:p>
            <a:r>
              <a:rPr lang="en-NZ" sz="1800">
                <a:effectLst/>
                <a:latin typeface="Calibri" panose="020F0502020204030204" pitchFamily="34" charset="0"/>
                <a:ea typeface="Times New Roman" panose="02020603050405020304" pitchFamily="18" charset="0"/>
                <a:cs typeface="Times New Roman" panose="02020603050405020304" pitchFamily="18" charset="0"/>
              </a:rPr>
              <a:t>Application of independence provisions of the Code to assurance engagements on non-financial information, for example ESG including greenhouse gas statements (refer to proposed changes to section 900)</a:t>
            </a:r>
            <a:endParaRPr lang="en-NZ" sz="18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000">
              <a:solidFill>
                <a:schemeClr val="tx1"/>
              </a:solidFill>
            </a:endParaRPr>
          </a:p>
        </p:txBody>
      </p:sp>
    </p:spTree>
    <p:extLst>
      <p:ext uri="{BB962C8B-B14F-4D97-AF65-F5344CB8AC3E}">
        <p14:creationId xmlns:p14="http://schemas.microsoft.com/office/powerpoint/2010/main" val="3050886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81E111-4042-E348-82BA-16AA7C3BDCFC}"/>
              </a:ext>
            </a:extLst>
          </p:cNvPr>
          <p:cNvSpPr>
            <a:spLocks noGrp="1"/>
          </p:cNvSpPr>
          <p:nvPr>
            <p:ph type="sldNum" sz="quarter" idx="10"/>
          </p:nvPr>
        </p:nvSpPr>
        <p:spPr/>
        <p:txBody>
          <a:bodyPr/>
          <a:lstStyle/>
          <a:p>
            <a:fld id="{802A16F9-4D44-47C7-BF06-FFE7750A8ED4}" type="slidenum">
              <a:rPr lang="en-NZ" altLang="en-US" smtClean="0"/>
              <a:pPr/>
              <a:t>45</a:t>
            </a:fld>
            <a:endParaRPr lang="en-NZ" altLang="en-US"/>
          </a:p>
        </p:txBody>
      </p:sp>
      <p:sp>
        <p:nvSpPr>
          <p:cNvPr id="4" name="Text Placeholder 3">
            <a:extLst>
              <a:ext uri="{FF2B5EF4-FFF2-40B4-BE49-F238E27FC236}">
                <a16:creationId xmlns:a16="http://schemas.microsoft.com/office/drawing/2014/main" id="{8485A06C-5695-2147-8FE7-FF10BDD71785}"/>
              </a:ext>
            </a:extLst>
          </p:cNvPr>
          <p:cNvSpPr>
            <a:spLocks noGrp="1"/>
          </p:cNvSpPr>
          <p:nvPr>
            <p:ph type="body" sz="quarter" idx="13"/>
          </p:nvPr>
        </p:nvSpPr>
        <p:spPr>
          <a:xfrm>
            <a:off x="462216" y="817749"/>
            <a:ext cx="5369241" cy="2106520"/>
          </a:xfrm>
        </p:spPr>
        <p:txBody>
          <a:bodyPr lIns="91440" tIns="45720" rIns="91440" bIns="45720" anchor="t"/>
          <a:lstStyle/>
          <a:p>
            <a:r>
              <a:rPr lang="en-US">
                <a:ea typeface="Open Sans"/>
                <a:cs typeface="Open Sans"/>
              </a:rPr>
              <a:t>IESBA Exposure Draft:</a:t>
            </a:r>
          </a:p>
          <a:p>
            <a:r>
              <a:rPr lang="en-US" b="0" i="1">
                <a:ea typeface="Open Sans"/>
                <a:cs typeface="Open Sans"/>
              </a:rPr>
              <a:t>Proposed Revisions to the Code Relating to the Definition of Engagement Team and Group Audits</a:t>
            </a:r>
            <a:endParaRPr lang="en-US" b="0" i="1"/>
          </a:p>
        </p:txBody>
      </p:sp>
      <p:sp>
        <p:nvSpPr>
          <p:cNvPr id="5" name="Text Placeholder 4">
            <a:extLst>
              <a:ext uri="{FF2B5EF4-FFF2-40B4-BE49-F238E27FC236}">
                <a16:creationId xmlns:a16="http://schemas.microsoft.com/office/drawing/2014/main" id="{FBC7F361-1D39-A242-9712-404C9AB4C17C}"/>
              </a:ext>
            </a:extLst>
          </p:cNvPr>
          <p:cNvSpPr>
            <a:spLocks noGrp="1"/>
          </p:cNvSpPr>
          <p:nvPr>
            <p:ph type="body" sz="quarter" idx="14"/>
          </p:nvPr>
        </p:nvSpPr>
        <p:spPr/>
        <p:txBody>
          <a:bodyPr lIns="91440" tIns="45720" rIns="91440" bIns="45720" anchor="t"/>
          <a:lstStyle/>
          <a:p>
            <a:endParaRPr lang="en-US"/>
          </a:p>
          <a:p>
            <a:endParaRPr lang="en-US"/>
          </a:p>
          <a:p>
            <a:endParaRPr lang="en-US" sz="1600">
              <a:ea typeface="Open Sans"/>
              <a:cs typeface="Open Sans"/>
            </a:endParaRPr>
          </a:p>
          <a:p>
            <a:endParaRPr lang="en-US" sz="1600">
              <a:ea typeface="Open Sans"/>
              <a:cs typeface="Open Sans"/>
            </a:endParaRPr>
          </a:p>
          <a:p>
            <a:endParaRPr lang="en-US" sz="1600">
              <a:ea typeface="Open Sans"/>
              <a:cs typeface="Open Sans"/>
            </a:endParaRPr>
          </a:p>
          <a:p>
            <a:r>
              <a:rPr lang="en-US" sz="1600">
                <a:ea typeface="Open Sans"/>
                <a:cs typeface="Open Sans"/>
              </a:rPr>
              <a:t>Lisa Thomas, Senior Project Manager</a:t>
            </a:r>
          </a:p>
          <a:p>
            <a:r>
              <a:rPr lang="en-NZ" sz="1600" b="0">
                <a:latin typeface="Roboto" panose="02000000000000000000" pitchFamily="2" charset="0"/>
                <a:ea typeface="Roboto" panose="02000000000000000000" pitchFamily="2" charset="0"/>
                <a:hlinkClick r:id="rId3"/>
              </a:rPr>
              <a:t>lisa.thomas@xrb.govt.nz</a:t>
            </a:r>
            <a:r>
              <a:rPr lang="en-NZ" sz="1600" b="0">
                <a:latin typeface="Roboto" panose="02000000000000000000" pitchFamily="2" charset="0"/>
                <a:ea typeface="Roboto" panose="02000000000000000000" pitchFamily="2" charset="0"/>
              </a:rPr>
              <a:t> </a:t>
            </a:r>
          </a:p>
          <a:p>
            <a:r>
              <a:rPr lang="en-NZ" sz="1600" b="0">
                <a:latin typeface="Roboto" panose="02000000000000000000" pitchFamily="2" charset="0"/>
                <a:ea typeface="Roboto" panose="02000000000000000000" pitchFamily="2" charset="0"/>
                <a:hlinkClick r:id="rId4"/>
              </a:rPr>
              <a:t>LinkedIn</a:t>
            </a:r>
            <a:endParaRPr lang="en-NZ" sz="1600" b="0">
              <a:latin typeface="Roboto" panose="02000000000000000000" pitchFamily="2" charset="0"/>
              <a:ea typeface="Roboto" panose="02000000000000000000" pitchFamily="2" charset="0"/>
            </a:endParaRPr>
          </a:p>
          <a:p>
            <a:endParaRPr lang="en-US"/>
          </a:p>
        </p:txBody>
      </p:sp>
    </p:spTree>
    <p:extLst>
      <p:ext uri="{BB962C8B-B14F-4D97-AF65-F5344CB8AC3E}">
        <p14:creationId xmlns:p14="http://schemas.microsoft.com/office/powerpoint/2010/main" val="1589450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4ACE0B-187A-074F-95A5-791089C24613}"/>
              </a:ext>
            </a:extLst>
          </p:cNvPr>
          <p:cNvSpPr>
            <a:spLocks noGrp="1"/>
          </p:cNvSpPr>
          <p:nvPr>
            <p:ph type="sldNum" sz="quarter" idx="10"/>
          </p:nvPr>
        </p:nvSpPr>
        <p:spPr/>
        <p:txBody>
          <a:bodyPr/>
          <a:lstStyle/>
          <a:p>
            <a:fld id="{802A16F9-4D44-47C7-BF06-FFE7750A8ED4}" type="slidenum">
              <a:rPr lang="en-NZ" altLang="en-US" smtClean="0"/>
              <a:pPr/>
              <a:t>46</a:t>
            </a:fld>
            <a:endParaRPr lang="en-NZ" altLang="en-US"/>
          </a:p>
        </p:txBody>
      </p:sp>
      <p:sp>
        <p:nvSpPr>
          <p:cNvPr id="4" name="Text Placeholder 3">
            <a:extLst>
              <a:ext uri="{FF2B5EF4-FFF2-40B4-BE49-F238E27FC236}">
                <a16:creationId xmlns:a16="http://schemas.microsoft.com/office/drawing/2014/main" id="{137A2E72-8944-0644-8E7A-78F8DE105058}"/>
              </a:ext>
            </a:extLst>
          </p:cNvPr>
          <p:cNvSpPr>
            <a:spLocks noGrp="1"/>
          </p:cNvSpPr>
          <p:nvPr>
            <p:ph type="body" sz="quarter" idx="13"/>
          </p:nvPr>
        </p:nvSpPr>
        <p:spPr>
          <a:xfrm>
            <a:off x="325176" y="222308"/>
            <a:ext cx="2736679" cy="482203"/>
          </a:xfrm>
        </p:spPr>
        <p:txBody>
          <a:bodyPr/>
          <a:lstStyle/>
          <a:p>
            <a:r>
              <a:rPr lang="en-US" sz="2400">
                <a:latin typeface="+mj-lt"/>
              </a:rPr>
              <a:t>Exposure Draft</a:t>
            </a:r>
          </a:p>
        </p:txBody>
      </p:sp>
      <p:sp>
        <p:nvSpPr>
          <p:cNvPr id="5" name="Content Placeholder 1">
            <a:extLst>
              <a:ext uri="{FF2B5EF4-FFF2-40B4-BE49-F238E27FC236}">
                <a16:creationId xmlns:a16="http://schemas.microsoft.com/office/drawing/2014/main" id="{57BFE54B-5972-4EC2-9142-7DBE61B4CAFE}"/>
              </a:ext>
            </a:extLst>
          </p:cNvPr>
          <p:cNvSpPr>
            <a:spLocks noGrp="1"/>
          </p:cNvSpPr>
          <p:nvPr>
            <p:ph idx="1"/>
          </p:nvPr>
        </p:nvSpPr>
        <p:spPr>
          <a:xfrm>
            <a:off x="325176" y="783394"/>
            <a:ext cx="6107897" cy="3931825"/>
          </a:xfrm>
        </p:spPr>
        <p:txBody>
          <a:bodyPr lIns="91440" tIns="45720" rIns="91440" bIns="45720" anchor="t"/>
          <a:lstStyle/>
          <a:p>
            <a:pPr>
              <a:spcBef>
                <a:spcPts val="600"/>
              </a:spcBef>
            </a:pPr>
            <a:r>
              <a:rPr lang="en-US" sz="1800"/>
              <a:t>Issued on 28</a:t>
            </a:r>
            <a:r>
              <a:rPr lang="en-US" sz="1800" baseline="30000"/>
              <a:t>th</a:t>
            </a:r>
            <a:r>
              <a:rPr lang="en-US" sz="1800"/>
              <a:t> February 2022 by IESBA</a:t>
            </a:r>
          </a:p>
          <a:p>
            <a:pPr>
              <a:spcBef>
                <a:spcPts val="600"/>
              </a:spcBef>
            </a:pPr>
            <a:r>
              <a:rPr lang="en-US" sz="1800"/>
              <a:t>IESBA submission period ends on 31 May 2022</a:t>
            </a:r>
          </a:p>
          <a:p>
            <a:pPr>
              <a:spcBef>
                <a:spcPts val="600"/>
              </a:spcBef>
            </a:pPr>
            <a:r>
              <a:rPr lang="en-US" sz="1800"/>
              <a:t>XRB submission period ends on 16 May 2022</a:t>
            </a:r>
          </a:p>
          <a:p>
            <a:pPr marL="269875" indent="-269875"/>
            <a:r>
              <a:rPr lang="en-US">
                <a:ea typeface="Open Sans"/>
                <a:cs typeface="Open Sans"/>
              </a:rPr>
              <a:t>The objectives of the project are two-fold:</a:t>
            </a:r>
            <a:endParaRPr lang="en-US"/>
          </a:p>
          <a:p>
            <a:pPr marL="539750" lvl="1" indent="-269875"/>
            <a:r>
              <a:rPr lang="en-US" sz="1600" kern="0">
                <a:ea typeface="Open Sans"/>
                <a:cs typeface="Open Sans"/>
              </a:rPr>
              <a:t>To align the definition of the term "engagement team" in the Code with the revised definition of the same term in ISA 220 (Revised) </a:t>
            </a:r>
            <a:r>
              <a:rPr lang="en-US" sz="1600" i="1" kern="0">
                <a:ea typeface="Open Sans"/>
                <a:cs typeface="Open Sans"/>
              </a:rPr>
              <a:t>Quality Management for an Audit of Financial Statements</a:t>
            </a:r>
          </a:p>
          <a:p>
            <a:pPr marL="539750" lvl="1" indent="-269875"/>
            <a:r>
              <a:rPr lang="en-US" sz="1600" kern="0">
                <a:ea typeface="Open Sans"/>
                <a:cs typeface="Open Sans"/>
              </a:rPr>
              <a:t>To revise the International Independence Standards so they are robust, comprehensive, and clear when applied in a group audit context</a:t>
            </a:r>
            <a:endParaRPr lang="en-US" sz="1600" kern="0"/>
          </a:p>
        </p:txBody>
      </p:sp>
    </p:spTree>
    <p:extLst>
      <p:ext uri="{BB962C8B-B14F-4D97-AF65-F5344CB8AC3E}">
        <p14:creationId xmlns:p14="http://schemas.microsoft.com/office/powerpoint/2010/main" val="701620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B71CBAB-4EE0-4C74-967C-BC75C74460A4}"/>
              </a:ext>
            </a:extLst>
          </p:cNvPr>
          <p:cNvSpPr txBox="1">
            <a:spLocks/>
          </p:cNvSpPr>
          <p:nvPr/>
        </p:nvSpPr>
        <p:spPr>
          <a:xfrm>
            <a:off x="299466" y="1262390"/>
            <a:ext cx="8545068" cy="333831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270000" marR="0" lvl="1" indent="0" algn="l" defTabSz="270000" rtl="0" eaLnBrk="1" fontAlgn="auto" latinLnBrk="0" hangingPunct="1">
              <a:lnSpc>
                <a:spcPct val="107000"/>
              </a:lnSpc>
              <a:spcBef>
                <a:spcPts val="150"/>
              </a:spcBef>
              <a:spcAft>
                <a:spcPts val="300"/>
              </a:spcAft>
              <a:buClr>
                <a:srgbClr val="68AA55"/>
              </a:buClr>
              <a:buSzTx/>
              <a:buFont typeface="Arial" pitchFamily="34" charset="0"/>
              <a:buNone/>
              <a:tabLst/>
              <a:defRPr/>
            </a:pPr>
            <a:r>
              <a:rPr kumimoji="0" lang="en-NZ" sz="1400" b="1" i="1" u="none" strike="noStrike" kern="1200" cap="none" spc="0" normalizeH="0" baseline="0" noProof="0">
                <a:ln>
                  <a:noFill/>
                </a:ln>
                <a:solidFill>
                  <a:srgbClr val="006796"/>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540000" marR="0" lvl="2" indent="0" algn="l" defTabSz="270000" rtl="0" eaLnBrk="1" fontAlgn="auto" latinLnBrk="0" hangingPunct="1">
              <a:lnSpc>
                <a:spcPct val="110000"/>
              </a:lnSpc>
              <a:spcBef>
                <a:spcPts val="0"/>
              </a:spcBef>
              <a:spcAft>
                <a:spcPts val="300"/>
              </a:spcAft>
              <a:buClrTx/>
              <a:buSzTx/>
              <a:buFont typeface="Arial" pitchFamily="34" charset="0"/>
              <a:buNone/>
              <a:tabLst/>
              <a:defRPr/>
            </a:pPr>
            <a:endParaRPr kumimoji="0" lang="en-NZ" sz="135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CBD2D140-EEDC-4761-B34F-6C1DB7FBBE6D}"/>
              </a:ext>
            </a:extLst>
          </p:cNvPr>
          <p:cNvSpPr txBox="1"/>
          <p:nvPr/>
        </p:nvSpPr>
        <p:spPr>
          <a:xfrm>
            <a:off x="180110" y="254382"/>
            <a:ext cx="2937164" cy="523220"/>
          </a:xfrm>
          <a:prstGeom prst="rect">
            <a:avLst/>
          </a:prstGeom>
        </p:spPr>
        <p:txBody>
          <a:bodyPr wrap="square" rtlCol="0">
            <a:spAutoFit/>
          </a:bodyPr>
          <a:lstStyle/>
          <a:p>
            <a:pPr algn="l"/>
            <a:r>
              <a:rPr lang="en-NZ" sz="2800" kern="0">
                <a:latin typeface="+mj-lt"/>
                <a:cs typeface="Calibri" panose="020F0502020204030204" pitchFamily="34" charset="0"/>
              </a:rPr>
              <a:t>Revised definitions</a:t>
            </a:r>
          </a:p>
        </p:txBody>
      </p:sp>
      <p:sp>
        <p:nvSpPr>
          <p:cNvPr id="2" name="Rectangle: Rounded Corners 1">
            <a:extLst>
              <a:ext uri="{FF2B5EF4-FFF2-40B4-BE49-F238E27FC236}">
                <a16:creationId xmlns:a16="http://schemas.microsoft.com/office/drawing/2014/main" id="{F8B0ED95-FD8B-4880-890F-21452B9F13C1}"/>
              </a:ext>
            </a:extLst>
          </p:cNvPr>
          <p:cNvSpPr/>
          <p:nvPr/>
        </p:nvSpPr>
        <p:spPr bwMode="auto">
          <a:xfrm>
            <a:off x="561860" y="1629487"/>
            <a:ext cx="2167589" cy="1774726"/>
          </a:xfrm>
          <a:prstGeom prst="roundRect">
            <a:avLst/>
          </a:prstGeom>
          <a:solidFill>
            <a:srgbClr val="5F8F3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NZ" sz="2400" b="0" i="0" u="none" strike="noStrike" cap="none" normalizeH="0" baseline="0">
                <a:ln>
                  <a:noFill/>
                </a:ln>
                <a:solidFill>
                  <a:schemeClr val="accent5"/>
                </a:solidFill>
                <a:effectLst/>
                <a:latin typeface="Arial" charset="0"/>
              </a:rPr>
              <a:t>Engagement     Team</a:t>
            </a:r>
          </a:p>
        </p:txBody>
      </p:sp>
      <p:sp>
        <p:nvSpPr>
          <p:cNvPr id="4" name="Rectangle: Rounded Corners 3">
            <a:extLst>
              <a:ext uri="{FF2B5EF4-FFF2-40B4-BE49-F238E27FC236}">
                <a16:creationId xmlns:a16="http://schemas.microsoft.com/office/drawing/2014/main" id="{277310B1-95D7-4E97-916E-B7AC2959FA93}"/>
              </a:ext>
            </a:extLst>
          </p:cNvPr>
          <p:cNvSpPr/>
          <p:nvPr/>
        </p:nvSpPr>
        <p:spPr bwMode="auto">
          <a:xfrm>
            <a:off x="6414553" y="1629488"/>
            <a:ext cx="2429982" cy="1774726"/>
          </a:xfrm>
          <a:prstGeom prst="roundRect">
            <a:avLst/>
          </a:prstGeom>
          <a:solidFill>
            <a:srgbClr val="5F8F3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NZ" sz="2400">
                <a:latin typeface="Arial" charset="0"/>
              </a:rPr>
              <a:t>   </a:t>
            </a:r>
            <a:r>
              <a:rPr kumimoji="0" lang="en-NZ" sz="2400" b="0" i="0" u="none" strike="noStrike" cap="none" normalizeH="0" baseline="0">
                <a:ln>
                  <a:noFill/>
                </a:ln>
                <a:solidFill>
                  <a:schemeClr val="accent5"/>
                </a:solidFill>
                <a:effectLst/>
                <a:latin typeface="Arial" charset="0"/>
              </a:rPr>
              <a:t>Audit Team</a:t>
            </a:r>
          </a:p>
        </p:txBody>
      </p:sp>
      <p:sp>
        <p:nvSpPr>
          <p:cNvPr id="8" name="Rectangle: Rounded Corners 7">
            <a:extLst>
              <a:ext uri="{FF2B5EF4-FFF2-40B4-BE49-F238E27FC236}">
                <a16:creationId xmlns:a16="http://schemas.microsoft.com/office/drawing/2014/main" id="{5CD7C20A-9567-4C87-B563-F80A3CF413FE}"/>
              </a:ext>
            </a:extLst>
          </p:cNvPr>
          <p:cNvSpPr/>
          <p:nvPr/>
        </p:nvSpPr>
        <p:spPr bwMode="auto">
          <a:xfrm>
            <a:off x="3506099" y="1629487"/>
            <a:ext cx="2299790" cy="1675573"/>
          </a:xfrm>
          <a:prstGeom prst="roundRect">
            <a:avLst/>
          </a:prstGeom>
          <a:solidFill>
            <a:srgbClr val="23500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2400" b="0" i="0" u="none" strike="noStrike" cap="none" normalizeH="0" baseline="0">
                <a:ln>
                  <a:noFill/>
                </a:ln>
                <a:solidFill>
                  <a:schemeClr val="tx1"/>
                </a:solidFill>
                <a:effectLst/>
                <a:latin typeface="Arial" charset="0"/>
              </a:rPr>
              <a:t>    </a:t>
            </a:r>
            <a:r>
              <a:rPr kumimoji="0" lang="en-NZ" sz="2400" b="0" i="0" u="none" strike="noStrike" cap="none" normalizeH="0" baseline="0">
                <a:ln>
                  <a:noFill/>
                </a:ln>
                <a:solidFill>
                  <a:schemeClr val="accent5"/>
                </a:solidFill>
                <a:effectLst/>
                <a:latin typeface="Arial" charset="0"/>
              </a:rPr>
              <a:t>Engagement Quality Reviewer</a:t>
            </a:r>
          </a:p>
        </p:txBody>
      </p:sp>
    </p:spTree>
    <p:extLst>
      <p:ext uri="{BB962C8B-B14F-4D97-AF65-F5344CB8AC3E}">
        <p14:creationId xmlns:p14="http://schemas.microsoft.com/office/powerpoint/2010/main" val="2834354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B71CBAB-4EE0-4C74-967C-BC75C74460A4}"/>
              </a:ext>
            </a:extLst>
          </p:cNvPr>
          <p:cNvSpPr txBox="1">
            <a:spLocks/>
          </p:cNvSpPr>
          <p:nvPr/>
        </p:nvSpPr>
        <p:spPr>
          <a:xfrm>
            <a:off x="299466" y="1262390"/>
            <a:ext cx="8545068" cy="284788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270000" marR="0" lvl="0" indent="-270000" algn="l" defTabSz="270000" rtl="0" eaLnBrk="1" fontAlgn="auto" latinLnBrk="0" hangingPunct="1">
              <a:lnSpc>
                <a:spcPct val="110000"/>
              </a:lnSpc>
              <a:spcBef>
                <a:spcPts val="150"/>
              </a:spcBef>
              <a:spcAft>
                <a:spcPts val="300"/>
              </a:spcAft>
              <a:buClr>
                <a:srgbClr val="68AA55"/>
              </a:buClr>
              <a:buSzTx/>
              <a:buFont typeface="Arial" pitchFamily="34" charset="0"/>
              <a:buChar char="•"/>
              <a:tabLst/>
              <a:defRPr/>
            </a:pPr>
            <a:r>
              <a:rPr kumimoji="0" lang="en-NZ" sz="2800"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NEW section on Group Audits </a:t>
            </a:r>
            <a:r>
              <a:rPr lang="en-NZ" sz="2800" kern="0">
                <a:latin typeface="Calibri" panose="020F0502020204030204"/>
              </a:rPr>
              <a:t>proposed</a:t>
            </a:r>
            <a:endParaRPr kumimoji="0" lang="en-NZ" sz="2800"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endParaRPr>
          </a:p>
          <a:p>
            <a:pPr marL="540000" marR="0" lvl="1" indent="-270000" algn="l" defTabSz="270000" rtl="0" eaLnBrk="1" fontAlgn="auto" latinLnBrk="0" hangingPunct="1">
              <a:lnSpc>
                <a:spcPct val="110000"/>
              </a:lnSpc>
              <a:spcBef>
                <a:spcPts val="150"/>
              </a:spcBef>
              <a:spcAft>
                <a:spcPts val="300"/>
              </a:spcAft>
              <a:buClr>
                <a:srgbClr val="68AA55"/>
              </a:buClr>
              <a:buSzTx/>
              <a:buFont typeface="Arial" pitchFamily="34" charset="0"/>
              <a:buChar char="–"/>
              <a:tabLst/>
              <a:defRPr/>
            </a:pPr>
            <a:r>
              <a:rPr kumimoji="0" lang="en-NZ" sz="160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Explicit link to ISA 600 (Revised) which addresses:</a:t>
            </a:r>
          </a:p>
          <a:p>
            <a:pPr marL="540000" lvl="2" indent="0">
              <a:spcBef>
                <a:spcPts val="150"/>
              </a:spcBef>
              <a:buClr>
                <a:srgbClr val="68AA55"/>
              </a:buClr>
              <a:buNone/>
              <a:defRPr/>
            </a:pPr>
            <a:r>
              <a:rPr kumimoji="0" lang="en-NZ" sz="160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a) the relevant independence considerations that apply in a group audit and</a:t>
            </a:r>
          </a:p>
          <a:p>
            <a:pPr marL="540000" lvl="2" indent="0">
              <a:spcBef>
                <a:spcPts val="150"/>
              </a:spcBef>
              <a:buClr>
                <a:srgbClr val="68AA55"/>
              </a:buClr>
              <a:buNone/>
              <a:defRPr/>
            </a:pPr>
            <a:r>
              <a:rPr kumimoji="0" lang="en-NZ" sz="160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b) the independence requirements referred to in ISA 600 (Revised)</a:t>
            </a:r>
          </a:p>
          <a:p>
            <a:pPr lvl="1">
              <a:lnSpc>
                <a:spcPct val="107000"/>
              </a:lnSpc>
              <a:buClr>
                <a:srgbClr val="68AA55"/>
              </a:buClr>
              <a:defRPr/>
            </a:pPr>
            <a:r>
              <a:rPr lang="en-NZ" sz="1600">
                <a:latin typeface="Calibri" panose="020F0502020204030204"/>
              </a:rPr>
              <a:t>the independence requirements that apply to the various individuals who are part of the Engagement Team under the new definition</a:t>
            </a:r>
          </a:p>
          <a:p>
            <a:pPr lvl="1">
              <a:lnSpc>
                <a:spcPct val="107000"/>
              </a:lnSpc>
              <a:buClr>
                <a:srgbClr val="68AA55"/>
              </a:buClr>
              <a:defRPr/>
            </a:pPr>
            <a:r>
              <a:rPr lang="en-NZ" sz="1600">
                <a:latin typeface="Calibri" panose="020F0502020204030204"/>
              </a:rPr>
              <a:t>Clear and consistent guidance concerning independence for non-network component auditors part of the revised definition of Engagement Team</a:t>
            </a:r>
          </a:p>
          <a:p>
            <a:pPr marL="270000" marR="0" lvl="1" indent="0" algn="l" defTabSz="270000" rtl="0" eaLnBrk="1" fontAlgn="auto" latinLnBrk="0" hangingPunct="1">
              <a:lnSpc>
                <a:spcPct val="107000"/>
              </a:lnSpc>
              <a:spcBef>
                <a:spcPts val="150"/>
              </a:spcBef>
              <a:spcAft>
                <a:spcPts val="300"/>
              </a:spcAft>
              <a:buClr>
                <a:srgbClr val="68AA55"/>
              </a:buClr>
              <a:buSzTx/>
              <a:buFont typeface="Arial" pitchFamily="34" charset="0"/>
              <a:buNone/>
              <a:tabLst/>
              <a:defRPr/>
            </a:pPr>
            <a:endParaRPr kumimoji="0" lang="en-NZ" sz="1400" b="1" i="1" u="none" strike="noStrike" kern="1200" cap="none" spc="0" normalizeH="0" baseline="0" noProof="0">
              <a:ln>
                <a:noFill/>
              </a:ln>
              <a:solidFill>
                <a:srgbClr val="00679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40000" marR="0" lvl="2" indent="0" algn="l" defTabSz="270000" rtl="0" eaLnBrk="1" fontAlgn="auto" latinLnBrk="0" hangingPunct="1">
              <a:lnSpc>
                <a:spcPct val="110000"/>
              </a:lnSpc>
              <a:spcBef>
                <a:spcPts val="0"/>
              </a:spcBef>
              <a:spcAft>
                <a:spcPts val="300"/>
              </a:spcAft>
              <a:buClrTx/>
              <a:buSzTx/>
              <a:buFont typeface="Arial" pitchFamily="34" charset="0"/>
              <a:buNone/>
              <a:tabLst/>
              <a:defRPr/>
            </a:pPr>
            <a:endParaRPr kumimoji="0" lang="en-NZ" sz="135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CBD2D140-EEDC-4761-B34F-6C1DB7FBBE6D}"/>
              </a:ext>
            </a:extLst>
          </p:cNvPr>
          <p:cNvSpPr txBox="1"/>
          <p:nvPr/>
        </p:nvSpPr>
        <p:spPr>
          <a:xfrm>
            <a:off x="381968" y="254382"/>
            <a:ext cx="2347481" cy="523220"/>
          </a:xfrm>
          <a:prstGeom prst="rect">
            <a:avLst/>
          </a:prstGeom>
        </p:spPr>
        <p:txBody>
          <a:bodyPr wrap="square" rtlCol="0">
            <a:spAutoFit/>
          </a:bodyPr>
          <a:lstStyle/>
          <a:p>
            <a:pPr algn="l"/>
            <a:r>
              <a:rPr lang="en-NZ" sz="2800" kern="0">
                <a:latin typeface="+mj-lt"/>
                <a:cs typeface="Calibri" panose="020F0502020204030204" pitchFamily="34" charset="0"/>
              </a:rPr>
              <a:t>Group</a:t>
            </a:r>
            <a:r>
              <a:rPr lang="en-NZ" sz="2800" kern="0"/>
              <a:t> </a:t>
            </a:r>
            <a:r>
              <a:rPr lang="en-NZ" sz="2800" kern="0">
                <a:latin typeface="+mj-lt"/>
              </a:rPr>
              <a:t>Audits</a:t>
            </a:r>
          </a:p>
        </p:txBody>
      </p:sp>
      <p:pic>
        <p:nvPicPr>
          <p:cNvPr id="4" name="Picture 3" descr="Icon&#10;&#10;Description automatically generated">
            <a:extLst>
              <a:ext uri="{FF2B5EF4-FFF2-40B4-BE49-F238E27FC236}">
                <a16:creationId xmlns:a16="http://schemas.microsoft.com/office/drawing/2014/main" id="{A53AEF65-8865-49B9-9CD3-7470FBBB6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521" y="3706961"/>
            <a:ext cx="1384479" cy="1436539"/>
          </a:xfrm>
          <a:prstGeom prst="rect">
            <a:avLst/>
          </a:prstGeom>
        </p:spPr>
      </p:pic>
    </p:spTree>
    <p:extLst>
      <p:ext uri="{BB962C8B-B14F-4D97-AF65-F5344CB8AC3E}">
        <p14:creationId xmlns:p14="http://schemas.microsoft.com/office/powerpoint/2010/main" val="2038507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49</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latin typeface="+mj-lt"/>
              </a:rPr>
              <a:t>Independence in a Group Context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21208" y="988453"/>
            <a:ext cx="3742973" cy="3583547"/>
          </a:xfrm>
        </p:spPr>
        <p:txBody>
          <a:bodyPr/>
          <a:lstStyle/>
          <a:p>
            <a:pPr marL="0" indent="0">
              <a:buNone/>
            </a:pPr>
            <a:r>
              <a:rPr lang="en-NZ" sz="2400">
                <a:latin typeface="+mj-lt"/>
              </a:rPr>
              <a:t>Individual’s Independence</a:t>
            </a:r>
          </a:p>
          <a:p>
            <a:pPr marL="270000" lvl="1">
              <a:buClr>
                <a:srgbClr val="8CB252"/>
              </a:buClr>
              <a:buFont typeface="Arial" pitchFamily="34" charset="0"/>
              <a:buChar char="•"/>
            </a:pPr>
            <a:r>
              <a:rPr lang="en-NZ" sz="1400"/>
              <a:t>Individuals from a non-network CA firm will be subject to same requirements as those from within a firm’s network </a:t>
            </a:r>
            <a:r>
              <a:rPr lang="en-NZ" sz="1400" b="1">
                <a:solidFill>
                  <a:srgbClr val="D59D43"/>
                </a:solidFill>
              </a:rPr>
              <a:t>R405.3</a:t>
            </a:r>
          </a:p>
          <a:p>
            <a:pPr marL="270000" lvl="1">
              <a:buFont typeface="Arial" pitchFamily="34" charset="0"/>
              <a:buChar char="•"/>
            </a:pPr>
            <a:endParaRPr lang="en-NZ" sz="1150" b="1">
              <a:solidFill>
                <a:srgbClr val="D59D43"/>
              </a:solidFill>
            </a:endParaRPr>
          </a:p>
          <a:p>
            <a:pPr marL="0" lvl="1" indent="0">
              <a:buNone/>
            </a:pPr>
            <a:endParaRPr lang="en-NZ" sz="1150" b="1">
              <a:solidFill>
                <a:srgbClr val="D59D43"/>
              </a:solidFill>
            </a:endParaRPr>
          </a:p>
          <a:p>
            <a:pPr marL="0" indent="0">
              <a:buNone/>
            </a:pPr>
            <a:endParaRPr lang="en-US" sz="2000">
              <a:solidFill>
                <a:schemeClr val="tx1"/>
              </a:solidFill>
            </a:endParaRPr>
          </a:p>
        </p:txBody>
      </p:sp>
      <p:sp>
        <p:nvSpPr>
          <p:cNvPr id="6" name="TextBox 5">
            <a:extLst>
              <a:ext uri="{FF2B5EF4-FFF2-40B4-BE49-F238E27FC236}">
                <a16:creationId xmlns:a16="http://schemas.microsoft.com/office/drawing/2014/main" id="{D85166CB-3599-4B8A-A688-D075D1D89E2F}"/>
              </a:ext>
            </a:extLst>
          </p:cNvPr>
          <p:cNvSpPr txBox="1"/>
          <p:nvPr/>
        </p:nvSpPr>
        <p:spPr>
          <a:xfrm>
            <a:off x="4572000" y="986828"/>
            <a:ext cx="3711921" cy="3518912"/>
          </a:xfrm>
          <a:prstGeom prst="rect">
            <a:avLst/>
          </a:prstGeom>
        </p:spPr>
        <p:txBody>
          <a:bodyPr wrap="square" rtlCol="0">
            <a:spAutoFit/>
          </a:bodyPr>
          <a:lstStyle/>
          <a:p>
            <a:pPr algn="l"/>
            <a:r>
              <a:rPr lang="en-NZ" sz="2400" kern="0">
                <a:latin typeface="+mj-lt"/>
              </a:rPr>
              <a:t>Firm’s Independence</a:t>
            </a:r>
          </a:p>
          <a:p>
            <a:pPr marL="270000" lvl="1" indent="-270000" defTabSz="270000" eaLnBrk="1" fontAlgn="auto" hangingPunct="1">
              <a:lnSpc>
                <a:spcPct val="110000"/>
              </a:lnSpc>
              <a:spcBef>
                <a:spcPts val="150"/>
              </a:spcBef>
              <a:spcAft>
                <a:spcPts val="300"/>
              </a:spcAft>
              <a:buClr>
                <a:srgbClr val="8CB252"/>
              </a:buClr>
              <a:buFont typeface="Arial" pitchFamily="34" charset="0"/>
              <a:buChar char="•"/>
            </a:pPr>
            <a:r>
              <a:rPr lang="en-NZ" sz="1400">
                <a:solidFill>
                  <a:srgbClr val="404040"/>
                </a:solidFill>
                <a:latin typeface="+mn-lt"/>
                <a:ea typeface="Open Sans" panose="020B0606030504020204" pitchFamily="34" charset="0"/>
                <a:cs typeface="Open Sans" panose="020B0606030504020204" pitchFamily="34" charset="0"/>
              </a:rPr>
              <a:t>Within GA firm’s network – no change </a:t>
            </a:r>
            <a:r>
              <a:rPr lang="en-NZ" sz="1400" b="1">
                <a:solidFill>
                  <a:srgbClr val="D59D43"/>
                </a:solidFill>
                <a:latin typeface="+mn-lt"/>
                <a:ea typeface="Open Sans" panose="020B0606030504020204" pitchFamily="34" charset="0"/>
                <a:cs typeface="Open Sans" panose="020B0606030504020204" pitchFamily="34" charset="0"/>
              </a:rPr>
              <a:t>R405.4 &amp; R405.5</a:t>
            </a:r>
          </a:p>
          <a:p>
            <a:pPr marL="270000" lvl="1" indent="-270000" defTabSz="270000" eaLnBrk="1" fontAlgn="auto" hangingPunct="1">
              <a:lnSpc>
                <a:spcPct val="110000"/>
              </a:lnSpc>
              <a:spcBef>
                <a:spcPts val="150"/>
              </a:spcBef>
              <a:spcAft>
                <a:spcPts val="300"/>
              </a:spcAft>
              <a:buClr>
                <a:srgbClr val="8CB252"/>
              </a:buClr>
              <a:buFont typeface="Arial" pitchFamily="34" charset="0"/>
              <a:buChar char="•"/>
            </a:pPr>
            <a:r>
              <a:rPr lang="en-NZ" sz="1400">
                <a:solidFill>
                  <a:srgbClr val="404040"/>
                </a:solidFill>
                <a:latin typeface="+mn-lt"/>
                <a:ea typeface="Open Sans" panose="020B0606030504020204" pitchFamily="34" charset="0"/>
                <a:cs typeface="Open Sans" panose="020B0606030504020204" pitchFamily="34" charset="0"/>
              </a:rPr>
              <a:t>Outside of GA firm’s network:</a:t>
            </a:r>
          </a:p>
          <a:p>
            <a:pPr marL="727200" lvl="3" indent="-270000" defTabSz="270000" eaLnBrk="1" fontAlgn="auto" hangingPunct="1">
              <a:lnSpc>
                <a:spcPct val="110000"/>
              </a:lnSpc>
              <a:spcBef>
                <a:spcPts val="150"/>
              </a:spcBef>
              <a:spcAft>
                <a:spcPts val="300"/>
              </a:spcAft>
              <a:buClr>
                <a:srgbClr val="8CB252"/>
              </a:buClr>
              <a:buFont typeface="Arial" pitchFamily="34" charset="0"/>
              <a:buChar char="•"/>
            </a:pPr>
            <a:r>
              <a:rPr lang="en-NZ" sz="1400">
                <a:solidFill>
                  <a:srgbClr val="404040"/>
                </a:solidFill>
                <a:latin typeface="+mn-lt"/>
                <a:ea typeface="Open Sans" panose="020B0606030504020204" pitchFamily="34" charset="0"/>
                <a:cs typeface="Open Sans" panose="020B0606030504020204" pitchFamily="34" charset="0"/>
              </a:rPr>
              <a:t>CA firm needs to be independent of component audit client </a:t>
            </a:r>
            <a:r>
              <a:rPr lang="en-NZ" sz="1400" b="1">
                <a:solidFill>
                  <a:srgbClr val="D59D43"/>
                </a:solidFill>
                <a:latin typeface="+mn-lt"/>
                <a:ea typeface="Open Sans" panose="020B0606030504020204" pitchFamily="34" charset="0"/>
                <a:cs typeface="Open Sans" panose="020B0606030504020204" pitchFamily="34" charset="0"/>
              </a:rPr>
              <a:t>R405.6(a)</a:t>
            </a:r>
          </a:p>
          <a:p>
            <a:pPr marL="727200" lvl="3" indent="-270000" defTabSz="270000" eaLnBrk="1" fontAlgn="auto" hangingPunct="1">
              <a:lnSpc>
                <a:spcPct val="110000"/>
              </a:lnSpc>
              <a:spcBef>
                <a:spcPts val="150"/>
              </a:spcBef>
              <a:spcAft>
                <a:spcPts val="300"/>
              </a:spcAft>
              <a:buClr>
                <a:srgbClr val="8CB252"/>
              </a:buClr>
              <a:buFont typeface="Arial" pitchFamily="34" charset="0"/>
              <a:buChar char="•"/>
            </a:pPr>
            <a:r>
              <a:rPr lang="en-NZ" sz="1400">
                <a:solidFill>
                  <a:srgbClr val="404040"/>
                </a:solidFill>
                <a:latin typeface="+mn-lt"/>
                <a:ea typeface="Open Sans" panose="020B0606030504020204" pitchFamily="34" charset="0"/>
                <a:cs typeface="Open Sans" panose="020B0606030504020204" pitchFamily="34" charset="0"/>
              </a:rPr>
              <a:t>CA follows PIE independence provisions of group audit client in relation to independence of the component audit client </a:t>
            </a:r>
            <a:r>
              <a:rPr lang="en-NZ" sz="1400" b="1">
                <a:solidFill>
                  <a:srgbClr val="D59D43"/>
                </a:solidFill>
                <a:latin typeface="+mn-lt"/>
                <a:ea typeface="Open Sans" panose="020B0606030504020204" pitchFamily="34" charset="0"/>
                <a:cs typeface="Open Sans" panose="020B0606030504020204" pitchFamily="34" charset="0"/>
              </a:rPr>
              <a:t>R405.09 &amp; R405.10</a:t>
            </a:r>
          </a:p>
          <a:p>
            <a:pPr algn="l"/>
            <a:endParaRPr lang="en-NZ" sz="2800" kern="0"/>
          </a:p>
        </p:txBody>
      </p:sp>
      <p:pic>
        <p:nvPicPr>
          <p:cNvPr id="7" name="Picture 6">
            <a:extLst>
              <a:ext uri="{FF2B5EF4-FFF2-40B4-BE49-F238E27FC236}">
                <a16:creationId xmlns:a16="http://schemas.microsoft.com/office/drawing/2014/main" id="{5B6D6F70-415E-4F7C-8395-C19C03BBEEB5}"/>
              </a:ext>
            </a:extLst>
          </p:cNvPr>
          <p:cNvPicPr>
            <a:picLocks noChangeAspect="1"/>
          </p:cNvPicPr>
          <p:nvPr/>
        </p:nvPicPr>
        <p:blipFill>
          <a:blip r:embed="rId3"/>
          <a:stretch>
            <a:fillRect/>
          </a:stretch>
        </p:blipFill>
        <p:spPr>
          <a:xfrm>
            <a:off x="0" y="3468535"/>
            <a:ext cx="2769105" cy="1534472"/>
          </a:xfrm>
          <a:prstGeom prst="rect">
            <a:avLst/>
          </a:prstGeom>
        </p:spPr>
      </p:pic>
    </p:spTree>
    <p:extLst>
      <p:ext uri="{BB962C8B-B14F-4D97-AF65-F5344CB8AC3E}">
        <p14:creationId xmlns:p14="http://schemas.microsoft.com/office/powerpoint/2010/main" val="219089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0103E0B-B041-45BE-B163-60F7B929391A}"/>
              </a:ext>
            </a:extLst>
          </p:cNvPr>
          <p:cNvGraphicFramePr>
            <a:graphicFrameLocks noGrp="1"/>
          </p:cNvGraphicFramePr>
          <p:nvPr>
            <p:ph idx="1"/>
            <p:extLst>
              <p:ext uri="{D42A27DB-BD31-4B8C-83A1-F6EECF244321}">
                <p14:modId xmlns:p14="http://schemas.microsoft.com/office/powerpoint/2010/main" val="2353180766"/>
              </p:ext>
            </p:extLst>
          </p:nvPr>
        </p:nvGraphicFramePr>
        <p:xfrm>
          <a:off x="484188" y="1762125"/>
          <a:ext cx="7221710" cy="2026920"/>
        </p:xfrm>
        <a:graphic>
          <a:graphicData uri="http://schemas.openxmlformats.org/drawingml/2006/table">
            <a:tbl>
              <a:tblPr firstRow="1" bandRow="1">
                <a:tableStyleId>{775DCB02-9BB8-47FD-8907-85C794F793BA}</a:tableStyleId>
              </a:tblPr>
              <a:tblGrid>
                <a:gridCol w="3610855">
                  <a:extLst>
                    <a:ext uri="{9D8B030D-6E8A-4147-A177-3AD203B41FA5}">
                      <a16:colId xmlns:a16="http://schemas.microsoft.com/office/drawing/2014/main" val="2595117971"/>
                    </a:ext>
                  </a:extLst>
                </a:gridCol>
                <a:gridCol w="3610855">
                  <a:extLst>
                    <a:ext uri="{9D8B030D-6E8A-4147-A177-3AD203B41FA5}">
                      <a16:colId xmlns:a16="http://schemas.microsoft.com/office/drawing/2014/main" val="2040016020"/>
                    </a:ext>
                  </a:extLst>
                </a:gridCol>
              </a:tblGrid>
              <a:tr h="370840">
                <a:tc>
                  <a:txBody>
                    <a:bodyPr/>
                    <a:lstStyle/>
                    <a:p>
                      <a:r>
                        <a:rPr lang="en-GB">
                          <a:solidFill>
                            <a:schemeClr val="tx1"/>
                          </a:solidFill>
                        </a:rPr>
                        <a:t>Categories </a:t>
                      </a:r>
                      <a:endParaRPr lang="en-NZ">
                        <a:solidFill>
                          <a:schemeClr val="tx1"/>
                        </a:solidFill>
                      </a:endParaRPr>
                    </a:p>
                  </a:txBody>
                  <a:tcPr/>
                </a:tc>
                <a:tc>
                  <a:txBody>
                    <a:bodyPr/>
                    <a:lstStyle/>
                    <a:p>
                      <a:r>
                        <a:rPr lang="en-GB">
                          <a:solidFill>
                            <a:schemeClr val="tx1"/>
                          </a:solidFill>
                        </a:rPr>
                        <a:t>Examples </a:t>
                      </a:r>
                      <a:endParaRPr lang="en-NZ">
                        <a:solidFill>
                          <a:schemeClr val="tx1"/>
                        </a:solidFill>
                      </a:endParaRPr>
                    </a:p>
                  </a:txBody>
                  <a:tcPr/>
                </a:tc>
                <a:extLst>
                  <a:ext uri="{0D108BD9-81ED-4DB2-BD59-A6C34878D82A}">
                    <a16:rowId xmlns:a16="http://schemas.microsoft.com/office/drawing/2014/main" val="2890366413"/>
                  </a:ext>
                </a:extLst>
              </a:tr>
              <a:tr h="370840">
                <a:tc>
                  <a:txBody>
                    <a:bodyPr/>
                    <a:lstStyle/>
                    <a:p>
                      <a:r>
                        <a:rPr lang="en-GB"/>
                        <a:t>FMC HLPA (as determined by the FMA) </a:t>
                      </a:r>
                    </a:p>
                    <a:p>
                      <a:r>
                        <a:rPr lang="en-NZ">
                          <a:hlinkClick r:id="rId2"/>
                        </a:rPr>
                        <a:t>Financial reporting exemptions | FMA</a:t>
                      </a:r>
                      <a:endParaRPr lang="en-NZ"/>
                    </a:p>
                  </a:txBody>
                  <a:tcPr/>
                </a:tc>
                <a:tc>
                  <a:txBody>
                    <a:bodyPr/>
                    <a:lstStyle/>
                    <a:p>
                      <a:r>
                        <a:rPr lang="en-GB"/>
                        <a:t>Listed (debt and equity)</a:t>
                      </a:r>
                    </a:p>
                    <a:p>
                      <a:r>
                        <a:rPr lang="en-GB"/>
                        <a:t>Banks, insurers, credit unions </a:t>
                      </a:r>
                    </a:p>
                    <a:p>
                      <a:r>
                        <a:rPr lang="en-GB"/>
                        <a:t>Financial statements of managed investment schemes </a:t>
                      </a:r>
                    </a:p>
                  </a:txBody>
                  <a:tcPr/>
                </a:tc>
                <a:extLst>
                  <a:ext uri="{0D108BD9-81ED-4DB2-BD59-A6C34878D82A}">
                    <a16:rowId xmlns:a16="http://schemas.microsoft.com/office/drawing/2014/main" val="1691506370"/>
                  </a:ext>
                </a:extLst>
              </a:tr>
              <a:tr h="370840">
                <a:tc>
                  <a:txBody>
                    <a:bodyPr/>
                    <a:lstStyle/>
                    <a:p>
                      <a:r>
                        <a:rPr lang="en-GB"/>
                        <a:t>Large for-profit public sector entities </a:t>
                      </a:r>
                      <a:endParaRPr lang="en-NZ"/>
                    </a:p>
                  </a:txBody>
                  <a:tcPr/>
                </a:tc>
                <a:tc>
                  <a:txBody>
                    <a:bodyPr/>
                    <a:lstStyle/>
                    <a:p>
                      <a:endParaRPr lang="en-NZ"/>
                    </a:p>
                  </a:txBody>
                  <a:tcPr/>
                </a:tc>
                <a:extLst>
                  <a:ext uri="{0D108BD9-81ED-4DB2-BD59-A6C34878D82A}">
                    <a16:rowId xmlns:a16="http://schemas.microsoft.com/office/drawing/2014/main" val="2074722146"/>
                  </a:ext>
                </a:extLst>
              </a:tr>
              <a:tr h="370840">
                <a:tc>
                  <a:txBody>
                    <a:bodyPr/>
                    <a:lstStyle/>
                    <a:p>
                      <a:r>
                        <a:rPr lang="en-GB"/>
                        <a:t>Large public benefit entities </a:t>
                      </a:r>
                      <a:endParaRPr lang="en-NZ"/>
                    </a:p>
                  </a:txBody>
                  <a:tcPr/>
                </a:tc>
                <a:tc>
                  <a:txBody>
                    <a:bodyPr/>
                    <a:lstStyle/>
                    <a:p>
                      <a:endParaRPr lang="en-NZ"/>
                    </a:p>
                  </a:txBody>
                  <a:tcPr/>
                </a:tc>
                <a:extLst>
                  <a:ext uri="{0D108BD9-81ED-4DB2-BD59-A6C34878D82A}">
                    <a16:rowId xmlns:a16="http://schemas.microsoft.com/office/drawing/2014/main" val="460956731"/>
                  </a:ext>
                </a:extLst>
              </a:tr>
            </a:tbl>
          </a:graphicData>
        </a:graphic>
      </p:graphicFrame>
      <p:sp>
        <p:nvSpPr>
          <p:cNvPr id="3" name="Title 2">
            <a:extLst>
              <a:ext uri="{FF2B5EF4-FFF2-40B4-BE49-F238E27FC236}">
                <a16:creationId xmlns:a16="http://schemas.microsoft.com/office/drawing/2014/main" id="{0638A813-C721-4FBF-823D-2DB2B129ABA9}"/>
              </a:ext>
            </a:extLst>
          </p:cNvPr>
          <p:cNvSpPr>
            <a:spLocks noGrp="1"/>
          </p:cNvSpPr>
          <p:nvPr>
            <p:ph type="title"/>
          </p:nvPr>
        </p:nvSpPr>
        <p:spPr/>
        <p:txBody>
          <a:bodyPr/>
          <a:lstStyle/>
          <a:p>
            <a:r>
              <a:rPr lang="en-GB"/>
              <a:t>Examples of PIEs in New Zealand </a:t>
            </a:r>
            <a:endParaRPr lang="en-NZ"/>
          </a:p>
        </p:txBody>
      </p:sp>
      <p:pic>
        <p:nvPicPr>
          <p:cNvPr id="5" name="Picture 4" descr="A picture containing text, night sky&#10;&#10;Description automatically generated">
            <a:extLst>
              <a:ext uri="{FF2B5EF4-FFF2-40B4-BE49-F238E27FC236}">
                <a16:creationId xmlns:a16="http://schemas.microsoft.com/office/drawing/2014/main" id="{5A6BDAA8-F543-4451-8CC6-4A799642E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722" y="946482"/>
            <a:ext cx="1244600" cy="1333500"/>
          </a:xfrm>
          <a:prstGeom prst="rect">
            <a:avLst/>
          </a:prstGeom>
        </p:spPr>
      </p:pic>
    </p:spTree>
    <p:extLst>
      <p:ext uri="{BB962C8B-B14F-4D97-AF65-F5344CB8AC3E}">
        <p14:creationId xmlns:p14="http://schemas.microsoft.com/office/powerpoint/2010/main" val="3223447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B71CBAB-4EE0-4C74-967C-BC75C74460A4}"/>
              </a:ext>
            </a:extLst>
          </p:cNvPr>
          <p:cNvSpPr txBox="1">
            <a:spLocks/>
          </p:cNvSpPr>
          <p:nvPr/>
        </p:nvSpPr>
        <p:spPr>
          <a:xfrm>
            <a:off x="299466" y="1262390"/>
            <a:ext cx="8545068" cy="333831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marR="0" lvl="0" indent="0" algn="l" defTabSz="270000" rtl="0" eaLnBrk="1" fontAlgn="auto" latinLnBrk="0" hangingPunct="1">
              <a:lnSpc>
                <a:spcPct val="110000"/>
              </a:lnSpc>
              <a:spcBef>
                <a:spcPts val="150"/>
              </a:spcBef>
              <a:spcAft>
                <a:spcPts val="300"/>
              </a:spcAft>
              <a:buClr>
                <a:srgbClr val="68AA55"/>
              </a:buClr>
              <a:buSzTx/>
              <a:buNone/>
              <a:tabLst/>
              <a:defRPr/>
            </a:pPr>
            <a:endParaRPr kumimoji="0" lang="en-NZ" sz="1400" b="1" i="1" u="none" strike="noStrike" kern="1200" cap="none" spc="0" normalizeH="0" baseline="0" noProof="0">
              <a:ln>
                <a:noFill/>
              </a:ln>
              <a:solidFill>
                <a:srgbClr val="00679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40000" marR="0" lvl="2" indent="0" algn="l" defTabSz="270000" rtl="0" eaLnBrk="1" fontAlgn="auto" latinLnBrk="0" hangingPunct="1">
              <a:lnSpc>
                <a:spcPct val="110000"/>
              </a:lnSpc>
              <a:spcBef>
                <a:spcPts val="0"/>
              </a:spcBef>
              <a:spcAft>
                <a:spcPts val="300"/>
              </a:spcAft>
              <a:buClrTx/>
              <a:buSzTx/>
              <a:buFont typeface="Arial" pitchFamily="34" charset="0"/>
              <a:buNone/>
              <a:tabLst/>
              <a:defRPr/>
            </a:pPr>
            <a:endParaRPr kumimoji="0" lang="en-NZ" sz="135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B2AAB1C4-3A64-4401-8F89-EE96A3198CAC}"/>
              </a:ext>
            </a:extLst>
          </p:cNvPr>
          <p:cNvPicPr>
            <a:picLocks noChangeAspect="1"/>
          </p:cNvPicPr>
          <p:nvPr/>
        </p:nvPicPr>
        <p:blipFill>
          <a:blip r:embed="rId3"/>
          <a:stretch>
            <a:fillRect/>
          </a:stretch>
        </p:blipFill>
        <p:spPr>
          <a:xfrm>
            <a:off x="0" y="941922"/>
            <a:ext cx="9144000" cy="3658782"/>
          </a:xfrm>
          <a:prstGeom prst="rect">
            <a:avLst/>
          </a:prstGeom>
        </p:spPr>
      </p:pic>
      <p:sp>
        <p:nvSpPr>
          <p:cNvPr id="2" name="TextBox 1">
            <a:extLst>
              <a:ext uri="{FF2B5EF4-FFF2-40B4-BE49-F238E27FC236}">
                <a16:creationId xmlns:a16="http://schemas.microsoft.com/office/drawing/2014/main" id="{34100C8E-66E6-4B14-9156-C82DBF37A132}"/>
              </a:ext>
            </a:extLst>
          </p:cNvPr>
          <p:cNvSpPr txBox="1"/>
          <p:nvPr/>
        </p:nvSpPr>
        <p:spPr>
          <a:xfrm>
            <a:off x="299465" y="4825497"/>
            <a:ext cx="3032209" cy="307777"/>
          </a:xfrm>
          <a:prstGeom prst="rect">
            <a:avLst/>
          </a:prstGeom>
        </p:spPr>
        <p:txBody>
          <a:bodyPr wrap="square" rtlCol="0">
            <a:spAutoFit/>
          </a:bodyPr>
          <a:lstStyle/>
          <a:p>
            <a:pPr algn="l"/>
            <a:r>
              <a:rPr lang="en-US" sz="700" kern="0"/>
              <a:t>Source: IESBA ED </a:t>
            </a:r>
            <a:r>
              <a:rPr lang="en-US" sz="700" i="1" kern="0"/>
              <a:t>Proposed Revisions to the Code Relating to the Definition of Engagement Team and Group Audits. </a:t>
            </a:r>
            <a:endParaRPr lang="en-NZ" sz="700" i="1" kern="0"/>
          </a:p>
        </p:txBody>
      </p:sp>
    </p:spTree>
    <p:extLst>
      <p:ext uri="{BB962C8B-B14F-4D97-AF65-F5344CB8AC3E}">
        <p14:creationId xmlns:p14="http://schemas.microsoft.com/office/powerpoint/2010/main" val="4155873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D2D140-EEDC-4761-B34F-6C1DB7FBBE6D}"/>
              </a:ext>
            </a:extLst>
          </p:cNvPr>
          <p:cNvSpPr txBox="1"/>
          <p:nvPr/>
        </p:nvSpPr>
        <p:spPr>
          <a:xfrm>
            <a:off x="381968" y="254382"/>
            <a:ext cx="2347481" cy="400110"/>
          </a:xfrm>
          <a:prstGeom prst="rect">
            <a:avLst/>
          </a:prstGeom>
        </p:spPr>
        <p:txBody>
          <a:bodyPr wrap="square" rtlCol="0">
            <a:spAutoFit/>
          </a:bodyPr>
          <a:lstStyle/>
          <a:p>
            <a:pPr algn="l"/>
            <a:r>
              <a:rPr lang="en-NZ" sz="2000" kern="0"/>
              <a:t>Poll 10</a:t>
            </a:r>
          </a:p>
        </p:txBody>
      </p:sp>
      <p:sp>
        <p:nvSpPr>
          <p:cNvPr id="2" name="TextBox 1">
            <a:extLst>
              <a:ext uri="{FF2B5EF4-FFF2-40B4-BE49-F238E27FC236}">
                <a16:creationId xmlns:a16="http://schemas.microsoft.com/office/drawing/2014/main" id="{E9F5D120-2231-4CBF-A214-4D47A120DA68}"/>
              </a:ext>
            </a:extLst>
          </p:cNvPr>
          <p:cNvSpPr txBox="1"/>
          <p:nvPr/>
        </p:nvSpPr>
        <p:spPr>
          <a:xfrm>
            <a:off x="618767" y="1148156"/>
            <a:ext cx="7995844" cy="3600986"/>
          </a:xfrm>
          <a:prstGeom prst="rect">
            <a:avLst/>
          </a:prstGeom>
        </p:spPr>
        <p:txBody>
          <a:bodyPr wrap="square" rtlCol="0">
            <a:spAutoFit/>
          </a:bodyPr>
          <a:lstStyle/>
          <a:p>
            <a:pPr algn="l"/>
            <a:r>
              <a:rPr lang="en-NZ" kern="0"/>
              <a:t>Do you agree with the proposal that component auditor follows the PIE Independence provisions of the group audit client for purposes of the group audit?</a:t>
            </a:r>
          </a:p>
          <a:p>
            <a:pPr algn="l"/>
            <a:endParaRPr lang="en-NZ" kern="0"/>
          </a:p>
          <a:p>
            <a:pPr marL="228600" indent="-228600" algn="l">
              <a:buAutoNum type="alphaLcParenR"/>
            </a:pPr>
            <a:r>
              <a:rPr lang="en-NZ" kern="0"/>
              <a:t>Yes</a:t>
            </a:r>
          </a:p>
          <a:p>
            <a:pPr marL="228600" indent="-228600" algn="l">
              <a:buAutoNum type="alphaLcParenR"/>
            </a:pPr>
            <a:r>
              <a:rPr lang="en-NZ" kern="0"/>
              <a:t>No</a:t>
            </a:r>
          </a:p>
          <a:p>
            <a:pPr marL="228600" indent="-228600" algn="l">
              <a:buAutoNum type="alphaLcParenR"/>
            </a:pPr>
            <a:r>
              <a:rPr lang="en-NZ" kern="0"/>
              <a:t>Uncertain</a:t>
            </a:r>
          </a:p>
          <a:p>
            <a:pPr algn="l"/>
            <a:endParaRPr lang="en-NZ" sz="1200" kern="0"/>
          </a:p>
          <a:p>
            <a:pPr algn="l"/>
            <a:endParaRPr lang="en-NZ" kern="0"/>
          </a:p>
          <a:p>
            <a:pPr algn="l"/>
            <a:endParaRPr lang="en-NZ" kern="0"/>
          </a:p>
          <a:p>
            <a:pPr algn="l"/>
            <a:endParaRPr lang="en-NZ" kern="0"/>
          </a:p>
          <a:p>
            <a:pPr algn="l"/>
            <a:endParaRPr lang="en-NZ" kern="0"/>
          </a:p>
          <a:p>
            <a:pPr algn="l"/>
            <a:endParaRPr lang="en-NZ" kern="0"/>
          </a:p>
        </p:txBody>
      </p:sp>
    </p:spTree>
    <p:extLst>
      <p:ext uri="{BB962C8B-B14F-4D97-AF65-F5344CB8AC3E}">
        <p14:creationId xmlns:p14="http://schemas.microsoft.com/office/powerpoint/2010/main" val="4004283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52</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latin typeface="+mj-lt"/>
              </a:rPr>
              <a:t>Independence in a Group Context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21208" y="988453"/>
            <a:ext cx="3742973" cy="3583547"/>
          </a:xfrm>
        </p:spPr>
        <p:txBody>
          <a:bodyPr/>
          <a:lstStyle/>
          <a:p>
            <a:pPr marL="0" indent="0">
              <a:buNone/>
            </a:pPr>
            <a:r>
              <a:rPr lang="en-NZ" sz="1600">
                <a:latin typeface="+mj-lt"/>
              </a:rPr>
              <a:t>Financial Interest in Group Audit Client</a:t>
            </a:r>
          </a:p>
          <a:p>
            <a:pPr marL="270000" lvl="1">
              <a:buClr>
                <a:srgbClr val="8CB252"/>
              </a:buClr>
              <a:buFont typeface="Arial" pitchFamily="34" charset="0"/>
              <a:buChar char="•"/>
            </a:pPr>
            <a:r>
              <a:rPr lang="en-NZ" sz="1400"/>
              <a:t>Proposing explicit prohibition on non-network CA firms from holding a direct or material indirect financial interest in the entity whose group financial statements the GA firm is expressing an opinion </a:t>
            </a:r>
            <a:r>
              <a:rPr lang="en-NZ" sz="1400" b="1">
                <a:solidFill>
                  <a:srgbClr val="D59D43"/>
                </a:solidFill>
              </a:rPr>
              <a:t>R405.6 (b)</a:t>
            </a:r>
          </a:p>
          <a:p>
            <a:pPr marL="0" lvl="1" indent="0">
              <a:buClr>
                <a:srgbClr val="8CB252"/>
              </a:buClr>
              <a:buNone/>
            </a:pPr>
            <a:endParaRPr lang="en-NZ" sz="1400" b="1">
              <a:solidFill>
                <a:srgbClr val="D59D43"/>
              </a:solidFill>
            </a:endParaRPr>
          </a:p>
          <a:p>
            <a:pPr marL="0" lvl="1" indent="0">
              <a:buClr>
                <a:srgbClr val="8CB252"/>
              </a:buClr>
              <a:buNone/>
            </a:pPr>
            <a:r>
              <a:rPr lang="en-NZ" sz="1600">
                <a:latin typeface="+mj-lt"/>
              </a:rPr>
              <a:t>Loans and Guarantees </a:t>
            </a:r>
          </a:p>
          <a:p>
            <a:pPr marL="285750" lvl="1" indent="-285750">
              <a:buClr>
                <a:srgbClr val="8CB252"/>
              </a:buClr>
              <a:buFont typeface="Arial" panose="020B0604020202020204" pitchFamily="34" charset="0"/>
              <a:buChar char="•"/>
            </a:pPr>
            <a:r>
              <a:rPr lang="en-NZ" sz="1400"/>
              <a:t>Proposing the prohibitions in s511 (Loans and Guarantees) on non-network CA firms to apply to the group audit client who the GA firm is expressing an opinion </a:t>
            </a:r>
            <a:r>
              <a:rPr lang="en-NZ" sz="1400" b="1">
                <a:solidFill>
                  <a:srgbClr val="D59D43"/>
                </a:solidFill>
              </a:rPr>
              <a:t>R405.6 (c)</a:t>
            </a:r>
          </a:p>
          <a:p>
            <a:pPr marL="0" lvl="1" indent="0">
              <a:buClr>
                <a:srgbClr val="8CB252"/>
              </a:buClr>
              <a:buNone/>
            </a:pPr>
            <a:endParaRPr lang="en-NZ" sz="1400"/>
          </a:p>
          <a:p>
            <a:pPr marL="270000" lvl="1">
              <a:buClr>
                <a:srgbClr val="8CB252"/>
              </a:buClr>
              <a:buFont typeface="Arial" pitchFamily="34" charset="0"/>
              <a:buChar char="•"/>
            </a:pPr>
            <a:endParaRPr lang="en-NZ" sz="1400" b="1">
              <a:solidFill>
                <a:srgbClr val="D59D43"/>
              </a:solidFill>
            </a:endParaRPr>
          </a:p>
          <a:p>
            <a:pPr marL="270000" lvl="1">
              <a:buFont typeface="Arial" pitchFamily="34" charset="0"/>
              <a:buChar char="•"/>
            </a:pPr>
            <a:endParaRPr lang="en-NZ" sz="1150" b="1">
              <a:solidFill>
                <a:srgbClr val="D59D43"/>
              </a:solidFill>
            </a:endParaRPr>
          </a:p>
          <a:p>
            <a:pPr marL="0" lvl="1" indent="0">
              <a:buNone/>
            </a:pPr>
            <a:endParaRPr lang="en-NZ" sz="1150" b="1">
              <a:solidFill>
                <a:srgbClr val="D59D43"/>
              </a:solidFill>
            </a:endParaRPr>
          </a:p>
          <a:p>
            <a:pPr marL="0" indent="0">
              <a:buNone/>
            </a:pPr>
            <a:endParaRPr lang="en-US" sz="2000">
              <a:solidFill>
                <a:schemeClr val="tx1"/>
              </a:solidFill>
            </a:endParaRPr>
          </a:p>
        </p:txBody>
      </p:sp>
      <p:sp>
        <p:nvSpPr>
          <p:cNvPr id="6" name="TextBox 5">
            <a:extLst>
              <a:ext uri="{FF2B5EF4-FFF2-40B4-BE49-F238E27FC236}">
                <a16:creationId xmlns:a16="http://schemas.microsoft.com/office/drawing/2014/main" id="{D85166CB-3599-4B8A-A688-D075D1D89E2F}"/>
              </a:ext>
            </a:extLst>
          </p:cNvPr>
          <p:cNvSpPr txBox="1"/>
          <p:nvPr/>
        </p:nvSpPr>
        <p:spPr>
          <a:xfrm>
            <a:off x="4730938" y="960362"/>
            <a:ext cx="3981262" cy="3805657"/>
          </a:xfrm>
          <a:prstGeom prst="rect">
            <a:avLst/>
          </a:prstGeom>
        </p:spPr>
        <p:txBody>
          <a:bodyPr wrap="square" rtlCol="0">
            <a:spAutoFit/>
          </a:bodyPr>
          <a:lstStyle/>
          <a:p>
            <a:pPr algn="l"/>
            <a:r>
              <a:rPr lang="en-NZ" sz="1600" kern="0">
                <a:latin typeface="+mj-lt"/>
              </a:rPr>
              <a:t>Non-Assurance Services</a:t>
            </a:r>
          </a:p>
          <a:p>
            <a:pPr marL="540000" marR="0" lvl="1" indent="-270000" algn="l" defTabSz="270000" rtl="0" eaLnBrk="1" fontAlgn="auto" latinLnBrk="0" hangingPunct="1">
              <a:lnSpc>
                <a:spcPct val="110000"/>
              </a:lnSpc>
              <a:spcBef>
                <a:spcPts val="150"/>
              </a:spcBef>
              <a:spcAft>
                <a:spcPts val="300"/>
              </a:spcAft>
              <a:buClr>
                <a:srgbClr val="68AA55"/>
              </a:buClr>
              <a:buSzTx/>
              <a:buFont typeface="Arial" pitchFamily="34" charset="0"/>
              <a:buChar char="–"/>
              <a:tabLst/>
              <a:defRPr/>
            </a:pPr>
            <a:r>
              <a:rPr kumimoji="0" lang="en-NZ" sz="140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If group audit client is a PIE, then independence requirements for NAS by non-network firm to the component audit client are those applicable to PIEs </a:t>
            </a:r>
            <a:r>
              <a:rPr kumimoji="0" lang="en-NZ" sz="1400" b="1" i="0" u="none" strike="noStrike" kern="1200" cap="none" spc="0" normalizeH="0" baseline="0" noProof="0">
                <a:ln>
                  <a:noFill/>
                </a:ln>
                <a:solidFill>
                  <a:srgbClr val="D59D43"/>
                </a:solidFill>
                <a:effectLst/>
                <a:uLnTx/>
                <a:uFillTx/>
                <a:latin typeface="Calibri" panose="020F0502020204030204"/>
                <a:ea typeface="Open Sans" panose="020B0606030504020204" pitchFamily="34" charset="0"/>
                <a:cs typeface="Open Sans" panose="020B0606030504020204" pitchFamily="34" charset="0"/>
              </a:rPr>
              <a:t>R405.10</a:t>
            </a:r>
            <a:endParaRPr kumimoji="0" lang="en-NZ" sz="1400" b="0" i="0" u="none" strike="noStrike" kern="1200" cap="none" spc="0" normalizeH="0" baseline="0" noProof="0">
              <a:ln>
                <a:noFill/>
              </a:ln>
              <a:solidFill>
                <a:srgbClr val="D59D43"/>
              </a:solidFill>
              <a:effectLst/>
              <a:uLnTx/>
              <a:uFillTx/>
              <a:latin typeface="Calibri" panose="020F0502020204030204"/>
              <a:ea typeface="Open Sans" panose="020B0606030504020204" pitchFamily="34" charset="0"/>
              <a:cs typeface="Open Sans" panose="020B0606030504020204" pitchFamily="34" charset="0"/>
            </a:endParaRPr>
          </a:p>
          <a:p>
            <a:pPr marL="540000" marR="0" lvl="1" indent="-270000" algn="l" defTabSz="270000" rtl="0" eaLnBrk="1" fontAlgn="auto" latinLnBrk="0" hangingPunct="1">
              <a:lnSpc>
                <a:spcPct val="110000"/>
              </a:lnSpc>
              <a:spcBef>
                <a:spcPts val="150"/>
              </a:spcBef>
              <a:spcAft>
                <a:spcPts val="300"/>
              </a:spcAft>
              <a:buClr>
                <a:srgbClr val="68AA55"/>
              </a:buClr>
              <a:buSzTx/>
              <a:buFont typeface="Arial" pitchFamily="34" charset="0"/>
              <a:buChar char="–"/>
              <a:tabLst/>
              <a:defRPr/>
            </a:pPr>
            <a:r>
              <a:rPr kumimoji="0" lang="en-NZ" sz="140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When non-network CA firm performs limited scope  for purpose of group audit e.g. specific line item such as inventory, then self review threat is limited to that line item</a:t>
            </a:r>
          </a:p>
          <a:p>
            <a:pPr marL="540000" marR="0" lvl="1" indent="-270000" algn="l" defTabSz="270000" rtl="0" eaLnBrk="1" fontAlgn="auto" latinLnBrk="0" hangingPunct="1">
              <a:lnSpc>
                <a:spcPct val="110000"/>
              </a:lnSpc>
              <a:spcBef>
                <a:spcPts val="150"/>
              </a:spcBef>
              <a:spcAft>
                <a:spcPts val="300"/>
              </a:spcAft>
              <a:buClr>
                <a:srgbClr val="68AA55"/>
              </a:buClr>
              <a:buSzTx/>
              <a:buFont typeface="Arial" pitchFamily="34" charset="0"/>
              <a:buChar char="–"/>
              <a:tabLst/>
              <a:defRPr/>
            </a:pPr>
            <a:r>
              <a:rPr kumimoji="0" lang="en-NZ" sz="140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New application material proposed related to a non-network CA firm’s provision of NAS to a component audit client </a:t>
            </a:r>
            <a:r>
              <a:rPr kumimoji="0" lang="en-NZ" sz="1400" b="1" i="0" u="none" strike="noStrike" kern="1200" cap="none" spc="0" normalizeH="0" baseline="0" noProof="0">
                <a:ln>
                  <a:noFill/>
                </a:ln>
                <a:solidFill>
                  <a:srgbClr val="D59D43"/>
                </a:solidFill>
                <a:effectLst/>
                <a:uLnTx/>
                <a:uFillTx/>
                <a:latin typeface="Calibri" panose="020F0502020204030204"/>
                <a:ea typeface="Open Sans" panose="020B0606030504020204" pitchFamily="34" charset="0"/>
                <a:cs typeface="Open Sans" panose="020B0606030504020204" pitchFamily="34" charset="0"/>
              </a:rPr>
              <a:t>405.12A1-405.12A2</a:t>
            </a:r>
          </a:p>
          <a:p>
            <a:pPr algn="l"/>
            <a:endParaRPr lang="en-NZ" sz="2800" kern="0"/>
          </a:p>
        </p:txBody>
      </p:sp>
    </p:spTree>
    <p:extLst>
      <p:ext uri="{BB962C8B-B14F-4D97-AF65-F5344CB8AC3E}">
        <p14:creationId xmlns:p14="http://schemas.microsoft.com/office/powerpoint/2010/main" val="826398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53</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21209" y="411840"/>
            <a:ext cx="4376716" cy="481457"/>
          </a:xfrm>
        </p:spPr>
        <p:txBody>
          <a:bodyPr/>
          <a:lstStyle/>
          <a:p>
            <a:r>
              <a:rPr lang="en-US">
                <a:latin typeface="+mj-lt"/>
              </a:rPr>
              <a:t>Proposed NAS Explanatory Guidance</a:t>
            </a:r>
          </a:p>
        </p:txBody>
      </p:sp>
      <p:sp>
        <p:nvSpPr>
          <p:cNvPr id="8" name="Content Placeholder 3">
            <a:extLst>
              <a:ext uri="{FF2B5EF4-FFF2-40B4-BE49-F238E27FC236}">
                <a16:creationId xmlns:a16="http://schemas.microsoft.com/office/drawing/2014/main" id="{FCFEF13D-3B4C-4FE6-82ED-80271C94283E}"/>
              </a:ext>
            </a:extLst>
          </p:cNvPr>
          <p:cNvSpPr txBox="1">
            <a:spLocks/>
          </p:cNvSpPr>
          <p:nvPr/>
        </p:nvSpPr>
        <p:spPr>
          <a:xfrm>
            <a:off x="341523" y="893297"/>
            <a:ext cx="8248269" cy="333718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marR="0" lvl="0" indent="0" algn="l" defTabSz="270000" rtl="0" eaLnBrk="1" fontAlgn="auto" latinLnBrk="0" hangingPunct="1">
              <a:lnSpc>
                <a:spcPct val="110000"/>
              </a:lnSpc>
              <a:spcBef>
                <a:spcPts val="150"/>
              </a:spcBef>
              <a:spcAft>
                <a:spcPts val="300"/>
              </a:spcAft>
              <a:buClr>
                <a:srgbClr val="68AA55"/>
              </a:buClr>
              <a:buSzTx/>
              <a:buFont typeface="Arial" pitchFamily="34" charset="0"/>
              <a:buNone/>
              <a:tabLst/>
              <a:defRPr/>
            </a:pPr>
            <a:endParaRPr kumimoji="0" lang="en-GB" sz="1600" b="1" i="0" strike="noStrike" kern="0" cap="none" spc="0" normalizeH="0" baseline="0" noProof="0">
              <a:ln>
                <a:noFill/>
              </a:ln>
              <a:solidFill>
                <a:schemeClr val="tx1"/>
              </a:solidFill>
              <a:effectLst/>
              <a:uLnTx/>
              <a:uFillTx/>
              <a:latin typeface="Arial" panose="020B0604020202020204" pitchFamily="34" charset="0"/>
              <a:ea typeface="Open Sans" panose="020B0606030504020204" pitchFamily="34" charset="0"/>
              <a:cs typeface="Open Sans" panose="020B0606030504020204" pitchFamily="34" charset="0"/>
            </a:endParaRPr>
          </a:p>
          <a:p>
            <a:pPr marL="0" marR="0" lvl="0" indent="0" algn="l" defTabSz="270000" rtl="0" eaLnBrk="1" fontAlgn="auto" latinLnBrk="0" hangingPunct="1">
              <a:lnSpc>
                <a:spcPct val="110000"/>
              </a:lnSpc>
              <a:spcBef>
                <a:spcPts val="150"/>
              </a:spcBef>
              <a:spcAft>
                <a:spcPts val="300"/>
              </a:spcAft>
              <a:buClr>
                <a:srgbClr val="68AA55"/>
              </a:buClr>
              <a:buSzTx/>
              <a:buFont typeface="Arial" pitchFamily="34" charset="0"/>
              <a:buNone/>
              <a:tabLst/>
              <a:defRPr/>
            </a:pPr>
            <a:r>
              <a:rPr kumimoji="0" lang="en-GB" sz="1600" b="1" i="0" strike="noStrike" kern="0" cap="none" spc="0" normalizeH="0" baseline="0" noProof="0">
                <a:ln>
                  <a:noFill/>
                </a:ln>
                <a:solidFill>
                  <a:schemeClr val="tx1"/>
                </a:solidFill>
                <a:effectLst/>
                <a:uLnTx/>
                <a:uFillTx/>
                <a:latin typeface="Arial" panose="020B0604020202020204" pitchFamily="34" charset="0"/>
                <a:ea typeface="Open Sans" panose="020B0606030504020204" pitchFamily="34" charset="0"/>
                <a:cs typeface="Open Sans" panose="020B0606030504020204" pitchFamily="34" charset="0"/>
              </a:rPr>
              <a:t>405.12 A1 </a:t>
            </a:r>
            <a:r>
              <a:rPr kumimoji="0" lang="en-GB" sz="1600" b="0" i="0" strike="noStrike" kern="0" cap="none" spc="0" normalizeH="0" baseline="0" noProof="0">
                <a:ln>
                  <a:noFill/>
                </a:ln>
                <a:solidFill>
                  <a:schemeClr val="tx1"/>
                </a:solidFill>
                <a:effectLst/>
                <a:uLnTx/>
                <a:uFillTx/>
                <a:latin typeface="Arial" panose="020B0604020202020204" pitchFamily="34" charset="0"/>
                <a:ea typeface="Open Sans" panose="020B0606030504020204" pitchFamily="34" charset="0"/>
                <a:cs typeface="Open Sans" panose="020B0606030504020204" pitchFamily="34" charset="0"/>
              </a:rPr>
              <a:t>………. For example, where the group audit client is a public interest entity, the component auditor firm is prohibited from acting in an advocacy role for a component audit client that is not a public interest entity in resolving a dispute or litigation before a tribunal or court, regardless of whether the amounts involved are material to the financial information of the component audit client. Similarly, the component auditor firm’s design and implementation of the component audit client’s information technology system that generates the financial information on which the component auditor firm will perform audit work creates a self-review threat and is therefore prohibited if the group audit client is a public interest entity. </a:t>
            </a:r>
            <a:endParaRPr kumimoji="0" lang="en-NZ" sz="1600" b="0" i="0" strike="noStrike" kern="0" cap="none" spc="0" normalizeH="0" baseline="0" noProof="0">
              <a:ln>
                <a:noFill/>
              </a:ln>
              <a:solidFill>
                <a:schemeClr val="tx1"/>
              </a:solidFill>
              <a:effectLst/>
              <a:uLnTx/>
              <a:uFillTx/>
              <a:latin typeface="Calibri" panose="020F0502020204030204"/>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18D6C870-AE6D-42DB-8043-7C44777DA475}"/>
              </a:ext>
            </a:extLst>
          </p:cNvPr>
          <p:cNvPicPr>
            <a:picLocks noChangeAspect="1"/>
          </p:cNvPicPr>
          <p:nvPr/>
        </p:nvPicPr>
        <p:blipFill>
          <a:blip r:embed="rId3"/>
          <a:stretch>
            <a:fillRect/>
          </a:stretch>
        </p:blipFill>
        <p:spPr>
          <a:xfrm>
            <a:off x="8062442" y="3952748"/>
            <a:ext cx="1054699" cy="877979"/>
          </a:xfrm>
          <a:prstGeom prst="rect">
            <a:avLst/>
          </a:prstGeom>
        </p:spPr>
      </p:pic>
    </p:spTree>
    <p:extLst>
      <p:ext uri="{BB962C8B-B14F-4D97-AF65-F5344CB8AC3E}">
        <p14:creationId xmlns:p14="http://schemas.microsoft.com/office/powerpoint/2010/main" val="1409269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54</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21209" y="411840"/>
            <a:ext cx="4376716" cy="481457"/>
          </a:xfrm>
        </p:spPr>
        <p:txBody>
          <a:bodyPr/>
          <a:lstStyle/>
          <a:p>
            <a:r>
              <a:rPr lang="en-US">
                <a:latin typeface="+mj-lt"/>
              </a:rPr>
              <a:t>Proposed NAS Explanatory Guidance</a:t>
            </a:r>
          </a:p>
        </p:txBody>
      </p:sp>
      <p:sp>
        <p:nvSpPr>
          <p:cNvPr id="5" name="Content Placeholder 3">
            <a:extLst>
              <a:ext uri="{FF2B5EF4-FFF2-40B4-BE49-F238E27FC236}">
                <a16:creationId xmlns:a16="http://schemas.microsoft.com/office/drawing/2014/main" id="{FBA01959-DE13-40B4-A909-1D2829E8C21C}"/>
              </a:ext>
            </a:extLst>
          </p:cNvPr>
          <p:cNvSpPr txBox="1">
            <a:spLocks/>
          </p:cNvSpPr>
          <p:nvPr/>
        </p:nvSpPr>
        <p:spPr>
          <a:xfrm>
            <a:off x="760164" y="1524924"/>
            <a:ext cx="6923335" cy="2815721"/>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marR="0" lvl="0" indent="0" algn="l" defTabSz="270000" rtl="0" eaLnBrk="1" fontAlgn="auto" latinLnBrk="0" hangingPunct="1">
              <a:lnSpc>
                <a:spcPct val="110000"/>
              </a:lnSpc>
              <a:spcBef>
                <a:spcPts val="150"/>
              </a:spcBef>
              <a:spcAft>
                <a:spcPts val="300"/>
              </a:spcAft>
              <a:buClr>
                <a:srgbClr val="68AA55"/>
              </a:buClr>
              <a:buSzTx/>
              <a:buFont typeface="Arial" pitchFamily="34" charset="0"/>
              <a:buNone/>
              <a:tabLst/>
              <a:defRPr/>
            </a:pPr>
            <a:r>
              <a:rPr kumimoji="0" lang="en-GB" b="1" i="0" strike="noStrike" kern="0" cap="none" spc="0" normalizeH="0" baseline="0" noProof="0">
                <a:ln>
                  <a:noFill/>
                </a:ln>
                <a:solidFill>
                  <a:schemeClr val="tx1"/>
                </a:solidFill>
                <a:effectLst/>
                <a:uLnTx/>
                <a:uFillTx/>
                <a:latin typeface="Arial" panose="020B0604020202020204" pitchFamily="34" charset="0"/>
                <a:ea typeface="Open Sans" panose="020B0606030504020204" pitchFamily="34" charset="0"/>
                <a:cs typeface="Open Sans" panose="020B0606030504020204" pitchFamily="34" charset="0"/>
              </a:rPr>
              <a:t>405.12 A2 </a:t>
            </a:r>
            <a:r>
              <a:rPr kumimoji="0" lang="en-GB" b="0" i="0" strike="noStrike" kern="0" cap="none" spc="0" normalizeH="0" baseline="0" noProof="0">
                <a:ln>
                  <a:noFill/>
                </a:ln>
                <a:solidFill>
                  <a:schemeClr val="tx1"/>
                </a:solidFill>
                <a:effectLst/>
                <a:uLnTx/>
                <a:uFillTx/>
                <a:latin typeface="Arial" panose="020B0604020202020204" pitchFamily="34" charset="0"/>
                <a:ea typeface="Open Sans" panose="020B0606030504020204" pitchFamily="34" charset="0"/>
                <a:cs typeface="Open Sans" panose="020B0606030504020204" pitchFamily="34" charset="0"/>
              </a:rPr>
              <a:t>The financial information on which a component auditor firm performs audit work is relevant to the evaluation of the self-review threat that might be created by the component auditor firm’s provision of a non-assurance service. For example, if the component auditor firm’s audit work is limited to a specific item such as inventory, the evaluation of the self-review threat would include non-assurance services that form part of or affect the accounting records or the financial information related to the accounting for, or the internal controls over, inventory. </a:t>
            </a:r>
            <a:endParaRPr kumimoji="0" lang="en-NZ" b="0" i="0" strike="noStrike" kern="0" cap="none" spc="0" normalizeH="0" baseline="0" noProof="0">
              <a:ln>
                <a:noFill/>
              </a:ln>
              <a:solidFill>
                <a:schemeClr val="tx1"/>
              </a:solidFill>
              <a:effectLst/>
              <a:uLnTx/>
              <a:uFillTx/>
              <a:latin typeface="Calibri" panose="020F0502020204030204"/>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62A7BF50-6A32-404C-9EAF-F74667634676}"/>
              </a:ext>
            </a:extLst>
          </p:cNvPr>
          <p:cNvPicPr>
            <a:picLocks noChangeAspect="1"/>
          </p:cNvPicPr>
          <p:nvPr/>
        </p:nvPicPr>
        <p:blipFill>
          <a:blip r:embed="rId3"/>
          <a:stretch>
            <a:fillRect/>
          </a:stretch>
        </p:blipFill>
        <p:spPr>
          <a:xfrm>
            <a:off x="7683500" y="3583124"/>
            <a:ext cx="1054699" cy="1127858"/>
          </a:xfrm>
          <a:prstGeom prst="rect">
            <a:avLst/>
          </a:prstGeom>
        </p:spPr>
      </p:pic>
    </p:spTree>
    <p:extLst>
      <p:ext uri="{BB962C8B-B14F-4D97-AF65-F5344CB8AC3E}">
        <p14:creationId xmlns:p14="http://schemas.microsoft.com/office/powerpoint/2010/main" val="3371251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D2D140-EEDC-4761-B34F-6C1DB7FBBE6D}"/>
              </a:ext>
            </a:extLst>
          </p:cNvPr>
          <p:cNvSpPr txBox="1"/>
          <p:nvPr/>
        </p:nvSpPr>
        <p:spPr>
          <a:xfrm>
            <a:off x="381968" y="254382"/>
            <a:ext cx="2347481" cy="400110"/>
          </a:xfrm>
          <a:prstGeom prst="rect">
            <a:avLst/>
          </a:prstGeom>
        </p:spPr>
        <p:txBody>
          <a:bodyPr wrap="square" rtlCol="0">
            <a:spAutoFit/>
          </a:bodyPr>
          <a:lstStyle/>
          <a:p>
            <a:pPr algn="l"/>
            <a:r>
              <a:rPr lang="en-NZ" sz="2000" kern="0"/>
              <a:t>Poll 11</a:t>
            </a:r>
          </a:p>
        </p:txBody>
      </p:sp>
      <p:sp>
        <p:nvSpPr>
          <p:cNvPr id="2" name="TextBox 1">
            <a:extLst>
              <a:ext uri="{FF2B5EF4-FFF2-40B4-BE49-F238E27FC236}">
                <a16:creationId xmlns:a16="http://schemas.microsoft.com/office/drawing/2014/main" id="{E9F5D120-2231-4CBF-A214-4D47A120DA68}"/>
              </a:ext>
            </a:extLst>
          </p:cNvPr>
          <p:cNvSpPr txBox="1"/>
          <p:nvPr/>
        </p:nvSpPr>
        <p:spPr>
          <a:xfrm>
            <a:off x="618767" y="1148156"/>
            <a:ext cx="7995844" cy="3323987"/>
          </a:xfrm>
          <a:prstGeom prst="rect">
            <a:avLst/>
          </a:prstGeom>
        </p:spPr>
        <p:txBody>
          <a:bodyPr wrap="square" rtlCol="0">
            <a:spAutoFit/>
          </a:bodyPr>
          <a:lstStyle/>
          <a:p>
            <a:pPr algn="l"/>
            <a:r>
              <a:rPr lang="en-NZ" kern="0"/>
              <a:t>Do you think this proposed guidance is sufficiently clear and appropriate to describe the NAS requirements?</a:t>
            </a:r>
          </a:p>
          <a:p>
            <a:pPr algn="l"/>
            <a:endParaRPr lang="en-NZ" kern="0"/>
          </a:p>
          <a:p>
            <a:pPr marL="228600" indent="-228600" algn="l">
              <a:buAutoNum type="alphaLcParenR"/>
            </a:pPr>
            <a:r>
              <a:rPr lang="en-NZ" kern="0"/>
              <a:t>Yes</a:t>
            </a:r>
          </a:p>
          <a:p>
            <a:pPr marL="228600" indent="-228600" algn="l">
              <a:buAutoNum type="alphaLcParenR"/>
            </a:pPr>
            <a:r>
              <a:rPr lang="en-NZ" kern="0"/>
              <a:t>No</a:t>
            </a:r>
          </a:p>
          <a:p>
            <a:pPr marL="228600" indent="-228600" algn="l">
              <a:buAutoNum type="alphaLcParenR"/>
            </a:pPr>
            <a:r>
              <a:rPr lang="en-NZ" kern="0"/>
              <a:t>Uncertain</a:t>
            </a:r>
          </a:p>
          <a:p>
            <a:pPr algn="l"/>
            <a:endParaRPr lang="en-NZ" sz="1200" kern="0"/>
          </a:p>
          <a:p>
            <a:pPr algn="l"/>
            <a:endParaRPr lang="en-NZ" kern="0"/>
          </a:p>
          <a:p>
            <a:pPr algn="l"/>
            <a:endParaRPr lang="en-NZ" kern="0"/>
          </a:p>
          <a:p>
            <a:pPr algn="l"/>
            <a:endParaRPr lang="en-NZ" kern="0"/>
          </a:p>
          <a:p>
            <a:pPr algn="l"/>
            <a:endParaRPr lang="en-NZ" kern="0"/>
          </a:p>
          <a:p>
            <a:pPr algn="l"/>
            <a:endParaRPr lang="en-NZ" kern="0"/>
          </a:p>
        </p:txBody>
      </p:sp>
    </p:spTree>
    <p:extLst>
      <p:ext uri="{BB962C8B-B14F-4D97-AF65-F5344CB8AC3E}">
        <p14:creationId xmlns:p14="http://schemas.microsoft.com/office/powerpoint/2010/main" val="3651756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C87FFC-4743-B34A-BDA4-0012B2A35AB1}"/>
              </a:ext>
            </a:extLst>
          </p:cNvPr>
          <p:cNvSpPr>
            <a:spLocks noGrp="1"/>
          </p:cNvSpPr>
          <p:nvPr>
            <p:ph idx="1"/>
          </p:nvPr>
        </p:nvSpPr>
        <p:spPr>
          <a:xfrm>
            <a:off x="394625" y="1116912"/>
            <a:ext cx="8354749" cy="3708586"/>
          </a:xfrm>
        </p:spPr>
        <p:txBody>
          <a:bodyPr lIns="91440" tIns="45720" rIns="91440" bIns="45720" anchor="t"/>
          <a:lstStyle/>
          <a:p>
            <a:pPr marL="270000" marR="0" lvl="0" indent="-270000" algn="l" defTabSz="270000" rtl="0" eaLnBrk="1" fontAlgn="auto" latinLnBrk="0" hangingPunct="1">
              <a:lnSpc>
                <a:spcPct val="110000"/>
              </a:lnSpc>
              <a:spcBef>
                <a:spcPts val="150"/>
              </a:spcBef>
              <a:spcAft>
                <a:spcPts val="300"/>
              </a:spcAft>
              <a:buClr>
                <a:srgbClr val="68AA55"/>
              </a:buClr>
              <a:buSzTx/>
              <a:buFont typeface="Arial" pitchFamily="34" charset="0"/>
              <a:buChar char="•"/>
              <a:tabLst/>
              <a:defRPr/>
            </a:pPr>
            <a:r>
              <a:rPr kumimoji="0" lang="en-NZ"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If breach identified at GA firm level, then follow extant Code </a:t>
            </a:r>
          </a:p>
          <a:p>
            <a:pPr marL="270000" marR="0" lvl="0" indent="-270000" algn="l" defTabSz="270000" rtl="0" eaLnBrk="1" fontAlgn="auto" latinLnBrk="0" hangingPunct="1">
              <a:lnSpc>
                <a:spcPct val="110000"/>
              </a:lnSpc>
              <a:spcBef>
                <a:spcPts val="150"/>
              </a:spcBef>
              <a:spcAft>
                <a:spcPts val="300"/>
              </a:spcAft>
              <a:buClr>
                <a:srgbClr val="68AA55"/>
              </a:buClr>
              <a:buSzTx/>
              <a:buFont typeface="Arial" pitchFamily="34" charset="0"/>
              <a:buChar char="•"/>
              <a:tabLst/>
              <a:defRPr/>
            </a:pPr>
            <a:r>
              <a:rPr kumimoji="0" lang="en-NZ"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New guidance proposed in section 405 for breach identified at CA firm level</a:t>
            </a:r>
          </a:p>
          <a:p>
            <a:pPr marL="270000" marR="0" lvl="0" indent="-270000" algn="l" defTabSz="270000" rtl="0" eaLnBrk="1" fontAlgn="auto" latinLnBrk="0" hangingPunct="1">
              <a:lnSpc>
                <a:spcPct val="110000"/>
              </a:lnSpc>
              <a:spcBef>
                <a:spcPts val="150"/>
              </a:spcBef>
              <a:spcAft>
                <a:spcPts val="300"/>
              </a:spcAft>
              <a:buClr>
                <a:srgbClr val="68AA55"/>
              </a:buClr>
              <a:buSzTx/>
              <a:buFont typeface="Arial" pitchFamily="34" charset="0"/>
              <a:buChar char="•"/>
              <a:tabLst/>
              <a:defRPr/>
            </a:pPr>
            <a:r>
              <a:rPr kumimoji="0" lang="en-NZ"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If CA firm  within the network then effectively the same process as GA firm</a:t>
            </a:r>
          </a:p>
          <a:p>
            <a:pPr marL="441450" lvl="2" indent="-171450">
              <a:buClr>
                <a:srgbClr val="8CB252"/>
              </a:buClr>
              <a:defRPr/>
            </a:pPr>
            <a:r>
              <a:rPr kumimoji="0" lang="en-NZ" sz="115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If breach of section 405 occurs, communicate breach immediately to GEP </a:t>
            </a:r>
            <a:r>
              <a:rPr lang="en-NZ" sz="1050" b="1">
                <a:solidFill>
                  <a:srgbClr val="D59D43"/>
                </a:solidFill>
              </a:rPr>
              <a:t>R405.14</a:t>
            </a:r>
          </a:p>
          <a:p>
            <a:pPr marL="441450" lvl="2" indent="-171450">
              <a:buClr>
                <a:srgbClr val="8CB252"/>
              </a:buClr>
              <a:defRPr/>
            </a:pPr>
            <a:r>
              <a:rPr kumimoji="0" lang="en-NZ" sz="115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GEP to assess the breach and determine appropriate actions</a:t>
            </a:r>
          </a:p>
          <a:p>
            <a:pPr marL="270000" marR="0" lvl="1" indent="0" algn="l" defTabSz="270000" rtl="0" eaLnBrk="1" fontAlgn="auto" latinLnBrk="0" hangingPunct="1">
              <a:lnSpc>
                <a:spcPct val="110000"/>
              </a:lnSpc>
              <a:spcBef>
                <a:spcPts val="150"/>
              </a:spcBef>
              <a:spcAft>
                <a:spcPts val="300"/>
              </a:spcAft>
              <a:buClr>
                <a:srgbClr val="68AA55"/>
              </a:buClr>
              <a:buSzTx/>
              <a:buNone/>
              <a:tabLst/>
              <a:defRPr/>
            </a:pPr>
            <a:endParaRPr kumimoji="0" lang="en-NZ" sz="115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endParaRPr>
          </a:p>
          <a:p>
            <a:pPr marL="270000" marR="0" lvl="0" indent="-270000" algn="l" defTabSz="270000" rtl="0" eaLnBrk="1" fontAlgn="auto" latinLnBrk="0" hangingPunct="1">
              <a:lnSpc>
                <a:spcPct val="110000"/>
              </a:lnSpc>
              <a:spcBef>
                <a:spcPts val="150"/>
              </a:spcBef>
              <a:spcAft>
                <a:spcPts val="300"/>
              </a:spcAft>
              <a:buClr>
                <a:srgbClr val="68AA55"/>
              </a:buClr>
              <a:buSzTx/>
              <a:buFont typeface="Arial" pitchFamily="34" charset="0"/>
              <a:buChar char="•"/>
              <a:tabLst/>
              <a:defRPr/>
            </a:pPr>
            <a:r>
              <a:rPr kumimoji="0" lang="en-NZ"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If non-network CA firm:</a:t>
            </a:r>
            <a:r>
              <a:rPr kumimoji="0" lang="en-NZ" sz="1600"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	</a:t>
            </a:r>
            <a:endParaRPr kumimoji="0" lang="en-NZ" sz="250"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endParaRPr>
          </a:p>
          <a:p>
            <a:pPr marR="0" lvl="1" algn="l" defTabSz="270000" rtl="0" eaLnBrk="1" fontAlgn="auto" latinLnBrk="0" hangingPunct="1">
              <a:lnSpc>
                <a:spcPct val="110000"/>
              </a:lnSpc>
              <a:spcBef>
                <a:spcPts val="150"/>
              </a:spcBef>
              <a:spcAft>
                <a:spcPts val="300"/>
              </a:spcAft>
              <a:buClr>
                <a:srgbClr val="68AA55"/>
              </a:buClr>
              <a:buSzTx/>
              <a:buFont typeface="Arial" panose="020B0604020202020204" pitchFamily="34" charset="0"/>
              <a:buChar char="•"/>
              <a:tabLst/>
              <a:defRPr/>
            </a:pPr>
            <a:r>
              <a:rPr kumimoji="0" lang="en-NZ"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A breach doesn’t automatically mean GA firm unable to express opinion on group financial statements</a:t>
            </a:r>
          </a:p>
          <a:p>
            <a:pPr marR="0" lvl="1" algn="l" defTabSz="270000" rtl="0" eaLnBrk="1" fontAlgn="auto" latinLnBrk="0" hangingPunct="1">
              <a:lnSpc>
                <a:spcPct val="110000"/>
              </a:lnSpc>
              <a:spcBef>
                <a:spcPts val="150"/>
              </a:spcBef>
              <a:spcAft>
                <a:spcPts val="300"/>
              </a:spcAft>
              <a:buClr>
                <a:srgbClr val="68AA55"/>
              </a:buClr>
              <a:buSzTx/>
              <a:buFont typeface="Arial" panose="020B0604020202020204" pitchFamily="34" charset="0"/>
              <a:buChar char="•"/>
              <a:tabLst/>
              <a:defRPr/>
            </a:pPr>
            <a:r>
              <a:rPr kumimoji="0" lang="en-NZ"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Broadly similar principles for process in extant Code </a:t>
            </a:r>
            <a:r>
              <a:rPr kumimoji="0" lang="en-NZ" sz="1050" b="1" i="0" u="none" strike="noStrike" kern="1200" cap="none" spc="0" normalizeH="0" baseline="0" noProof="0">
                <a:ln>
                  <a:noFill/>
                </a:ln>
                <a:solidFill>
                  <a:srgbClr val="D59D43"/>
                </a:solidFill>
                <a:effectLst/>
                <a:uLnTx/>
                <a:uFillTx/>
                <a:latin typeface="Calibri" panose="020F0502020204030204"/>
                <a:ea typeface="Open Sans" panose="020B0606030504020204" pitchFamily="34" charset="0"/>
                <a:cs typeface="Open Sans" panose="020B0606030504020204" pitchFamily="34" charset="0"/>
              </a:rPr>
              <a:t>Appendix 2 and R405.15</a:t>
            </a:r>
          </a:p>
          <a:p>
            <a:pPr marR="0" lvl="1" algn="l" defTabSz="270000" rtl="0" eaLnBrk="1" fontAlgn="auto" latinLnBrk="0" hangingPunct="1">
              <a:lnSpc>
                <a:spcPct val="110000"/>
              </a:lnSpc>
              <a:spcBef>
                <a:spcPts val="150"/>
              </a:spcBef>
              <a:spcAft>
                <a:spcPts val="300"/>
              </a:spcAft>
              <a:buClr>
                <a:srgbClr val="68AA55"/>
              </a:buClr>
              <a:buSzTx/>
              <a:buFont typeface="Arial" panose="020B0604020202020204" pitchFamily="34" charset="0"/>
              <a:buChar char="•"/>
              <a:tabLst/>
              <a:defRPr/>
            </a:pPr>
            <a:r>
              <a:rPr kumimoji="0" lang="en-NZ"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Communication of breach to GEP with assessment of significance of the breach and any actions to address  </a:t>
            </a:r>
            <a:r>
              <a:rPr kumimoji="0" lang="en-NZ" sz="1050" b="1" i="0" u="none" strike="noStrike" kern="1200" cap="none" spc="0" normalizeH="0" baseline="0" noProof="0">
                <a:ln>
                  <a:noFill/>
                </a:ln>
                <a:solidFill>
                  <a:srgbClr val="D59D43"/>
                </a:solidFill>
                <a:effectLst/>
                <a:uLnTx/>
                <a:uFillTx/>
                <a:latin typeface="Calibri" panose="020F0502020204030204"/>
                <a:ea typeface="Open Sans" panose="020B0606030504020204" pitchFamily="34" charset="0"/>
                <a:cs typeface="Open Sans" panose="020B0606030504020204" pitchFamily="34" charset="0"/>
              </a:rPr>
              <a:t>R405.15</a:t>
            </a:r>
          </a:p>
          <a:p>
            <a:pPr marR="0" lvl="1" algn="l" defTabSz="270000" rtl="0" eaLnBrk="1" fontAlgn="auto" latinLnBrk="0" hangingPunct="1">
              <a:lnSpc>
                <a:spcPct val="110000"/>
              </a:lnSpc>
              <a:spcBef>
                <a:spcPts val="150"/>
              </a:spcBef>
              <a:spcAft>
                <a:spcPts val="300"/>
              </a:spcAft>
              <a:buClr>
                <a:srgbClr val="68AA55"/>
              </a:buClr>
              <a:buSzTx/>
              <a:buFont typeface="Arial" panose="020B0604020202020204" pitchFamily="34" charset="0"/>
              <a:buChar char="•"/>
              <a:tabLst/>
              <a:defRPr/>
            </a:pPr>
            <a:r>
              <a:rPr kumimoji="0" lang="en-NZ"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GEP assesses significance and actions, evaluates objectivity of CA firm, and whether the CA firm work can still be used </a:t>
            </a:r>
            <a:r>
              <a:rPr kumimoji="0" lang="en-NZ" sz="1050" b="1" i="0" u="none" strike="noStrike" kern="1200" cap="none" spc="0" normalizeH="0" baseline="0" noProof="0">
                <a:ln>
                  <a:noFill/>
                </a:ln>
                <a:solidFill>
                  <a:srgbClr val="D59D43"/>
                </a:solidFill>
                <a:effectLst/>
                <a:uLnTx/>
                <a:uFillTx/>
                <a:latin typeface="Calibri" panose="020F0502020204030204"/>
                <a:ea typeface="Open Sans" panose="020B0606030504020204" pitchFamily="34" charset="0"/>
                <a:cs typeface="Open Sans" panose="020B0606030504020204" pitchFamily="34" charset="0"/>
              </a:rPr>
              <a:t>R405.16-18</a:t>
            </a:r>
          </a:p>
          <a:p>
            <a:pPr marR="0" lvl="1" algn="l" defTabSz="270000" rtl="0" eaLnBrk="1" fontAlgn="auto" latinLnBrk="0" hangingPunct="1">
              <a:lnSpc>
                <a:spcPct val="110000"/>
              </a:lnSpc>
              <a:spcBef>
                <a:spcPts val="150"/>
              </a:spcBef>
              <a:spcAft>
                <a:spcPts val="300"/>
              </a:spcAft>
              <a:buClr>
                <a:srgbClr val="68AA55"/>
              </a:buClr>
              <a:buSzTx/>
              <a:buFont typeface="Arial" panose="020B0604020202020204" pitchFamily="34" charset="0"/>
              <a:buChar char="•"/>
              <a:tabLst/>
              <a:defRPr/>
            </a:pPr>
            <a:r>
              <a:rPr kumimoji="0" lang="en-NZ"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Communicate with TCWG significance of breach and actions. Obtain concurrence or do not use CA firm work</a:t>
            </a:r>
            <a:r>
              <a:rPr kumimoji="0" lang="en-NZ" sz="1150" b="0" i="0" u="none" strike="noStrike" kern="120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rPr>
              <a:t>. </a:t>
            </a:r>
            <a:r>
              <a:rPr kumimoji="0" lang="en-NZ" sz="1050" b="1" i="0" u="none" strike="noStrike" kern="1200" cap="none" spc="0" normalizeH="0" baseline="0" noProof="0">
                <a:ln>
                  <a:noFill/>
                </a:ln>
                <a:solidFill>
                  <a:srgbClr val="D59D43"/>
                </a:solidFill>
                <a:effectLst/>
                <a:uLnTx/>
                <a:uFillTx/>
                <a:latin typeface="Calibri" panose="020F0502020204030204"/>
                <a:ea typeface="Open Sans" panose="020B0606030504020204" pitchFamily="34" charset="0"/>
                <a:cs typeface="Open Sans" panose="020B0606030504020204" pitchFamily="34" charset="0"/>
              </a:rPr>
              <a:t>R405.19-20</a:t>
            </a:r>
          </a:p>
          <a:p>
            <a:pPr marL="0" indent="0">
              <a:buNone/>
            </a:pPr>
            <a:endParaRPr lang="en-US" sz="800">
              <a:ea typeface="Open Sans"/>
              <a:cs typeface="Open Sans"/>
            </a:endParaRPr>
          </a:p>
        </p:txBody>
      </p:sp>
      <p:sp>
        <p:nvSpPr>
          <p:cNvPr id="3" name="Title 2">
            <a:extLst>
              <a:ext uri="{FF2B5EF4-FFF2-40B4-BE49-F238E27FC236}">
                <a16:creationId xmlns:a16="http://schemas.microsoft.com/office/drawing/2014/main" id="{85D48CCC-5D7F-3740-B091-A63762F0ADD5}"/>
              </a:ext>
            </a:extLst>
          </p:cNvPr>
          <p:cNvSpPr>
            <a:spLocks noGrp="1"/>
          </p:cNvSpPr>
          <p:nvPr>
            <p:ph type="title"/>
          </p:nvPr>
        </p:nvSpPr>
        <p:spPr>
          <a:xfrm>
            <a:off x="131546" y="226124"/>
            <a:ext cx="6107897" cy="702078"/>
          </a:xfrm>
        </p:spPr>
        <p:txBody>
          <a:bodyPr lIns="91440" tIns="45720" rIns="91440" bIns="45720" anchor="t"/>
          <a:lstStyle/>
          <a:p>
            <a:r>
              <a:rPr lang="en-US">
                <a:latin typeface="Calibri"/>
                <a:cs typeface="Calibri"/>
              </a:rPr>
              <a:t>Breach of Independence</a:t>
            </a:r>
            <a:br>
              <a:rPr lang="en-US">
                <a:latin typeface="Calibri"/>
                <a:cs typeface="Calibri"/>
              </a:rPr>
            </a:br>
            <a:endParaRPr lang="en-US"/>
          </a:p>
        </p:txBody>
      </p:sp>
    </p:spTree>
    <p:extLst>
      <p:ext uri="{BB962C8B-B14F-4D97-AF65-F5344CB8AC3E}">
        <p14:creationId xmlns:p14="http://schemas.microsoft.com/office/powerpoint/2010/main" val="3173454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D2D140-EEDC-4761-B34F-6C1DB7FBBE6D}"/>
              </a:ext>
            </a:extLst>
          </p:cNvPr>
          <p:cNvSpPr txBox="1"/>
          <p:nvPr/>
        </p:nvSpPr>
        <p:spPr>
          <a:xfrm>
            <a:off x="381968" y="254382"/>
            <a:ext cx="2347481" cy="400110"/>
          </a:xfrm>
          <a:prstGeom prst="rect">
            <a:avLst/>
          </a:prstGeom>
        </p:spPr>
        <p:txBody>
          <a:bodyPr wrap="square" rtlCol="0">
            <a:spAutoFit/>
          </a:bodyPr>
          <a:lstStyle/>
          <a:p>
            <a:pPr algn="l"/>
            <a:r>
              <a:rPr lang="en-NZ" sz="2000" kern="0"/>
              <a:t>Poll 12</a:t>
            </a:r>
          </a:p>
        </p:txBody>
      </p:sp>
      <p:sp>
        <p:nvSpPr>
          <p:cNvPr id="2" name="TextBox 1">
            <a:extLst>
              <a:ext uri="{FF2B5EF4-FFF2-40B4-BE49-F238E27FC236}">
                <a16:creationId xmlns:a16="http://schemas.microsoft.com/office/drawing/2014/main" id="{E9F5D120-2231-4CBF-A214-4D47A120DA68}"/>
              </a:ext>
            </a:extLst>
          </p:cNvPr>
          <p:cNvSpPr txBox="1"/>
          <p:nvPr/>
        </p:nvSpPr>
        <p:spPr>
          <a:xfrm>
            <a:off x="618767" y="1148156"/>
            <a:ext cx="7995844" cy="3323987"/>
          </a:xfrm>
          <a:prstGeom prst="rect">
            <a:avLst/>
          </a:prstGeom>
        </p:spPr>
        <p:txBody>
          <a:bodyPr wrap="square" rtlCol="0">
            <a:spAutoFit/>
          </a:bodyPr>
          <a:lstStyle/>
          <a:p>
            <a:pPr algn="l"/>
            <a:r>
              <a:rPr lang="en-NZ" kern="0"/>
              <a:t>Do you agree with the proposals in section 405 to address a breach of independence by a CA firm?</a:t>
            </a:r>
          </a:p>
          <a:p>
            <a:pPr algn="l"/>
            <a:endParaRPr lang="en-NZ" kern="0"/>
          </a:p>
          <a:p>
            <a:pPr marL="228600" indent="-228600" algn="l">
              <a:buAutoNum type="alphaLcParenR"/>
            </a:pPr>
            <a:r>
              <a:rPr lang="en-NZ" kern="0"/>
              <a:t>Yes</a:t>
            </a:r>
          </a:p>
          <a:p>
            <a:pPr marL="228600" indent="-228600" algn="l">
              <a:buAutoNum type="alphaLcParenR"/>
            </a:pPr>
            <a:r>
              <a:rPr lang="en-NZ" kern="0"/>
              <a:t>No</a:t>
            </a:r>
          </a:p>
          <a:p>
            <a:pPr marL="228600" indent="-228600" algn="l">
              <a:buAutoNum type="alphaLcParenR"/>
            </a:pPr>
            <a:r>
              <a:rPr lang="en-NZ" kern="0"/>
              <a:t>Uncertain</a:t>
            </a:r>
          </a:p>
          <a:p>
            <a:pPr algn="l"/>
            <a:endParaRPr lang="en-NZ" sz="1200" kern="0"/>
          </a:p>
          <a:p>
            <a:pPr algn="l"/>
            <a:endParaRPr lang="en-NZ" kern="0"/>
          </a:p>
          <a:p>
            <a:pPr algn="l"/>
            <a:endParaRPr lang="en-NZ" kern="0"/>
          </a:p>
          <a:p>
            <a:pPr algn="l"/>
            <a:endParaRPr lang="en-NZ" kern="0"/>
          </a:p>
          <a:p>
            <a:pPr algn="l"/>
            <a:endParaRPr lang="en-NZ" kern="0"/>
          </a:p>
          <a:p>
            <a:pPr algn="l"/>
            <a:endParaRPr lang="en-NZ" kern="0"/>
          </a:p>
        </p:txBody>
      </p:sp>
    </p:spTree>
    <p:extLst>
      <p:ext uri="{BB962C8B-B14F-4D97-AF65-F5344CB8AC3E}">
        <p14:creationId xmlns:p14="http://schemas.microsoft.com/office/powerpoint/2010/main" val="3329924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72CC1DB1-36BA-4E24-8D6D-842066FB97A2}"/>
              </a:ext>
            </a:extLst>
          </p:cNvPr>
          <p:cNvSpPr/>
          <p:nvPr/>
        </p:nvSpPr>
        <p:spPr bwMode="auto">
          <a:xfrm>
            <a:off x="351414" y="3849877"/>
            <a:ext cx="848027" cy="860358"/>
          </a:xfrm>
          <a:prstGeom prst="ellipse">
            <a:avLst/>
          </a:prstGeom>
          <a:solidFill>
            <a:schemeClr val="accent5">
              <a:lumMod val="65000"/>
            </a:schemeClr>
          </a:solidFill>
          <a:ln w="12700" cap="flat" cmpd="sng" algn="ctr">
            <a:solidFill>
              <a:schemeClr val="accent5">
                <a:lumMod val="6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42A6E044-70A6-4DF1-B251-678FF397E684}"/>
              </a:ext>
            </a:extLst>
          </p:cNvPr>
          <p:cNvSpPr txBox="1"/>
          <p:nvPr/>
        </p:nvSpPr>
        <p:spPr>
          <a:xfrm>
            <a:off x="1373455" y="4079162"/>
            <a:ext cx="2307042" cy="307777"/>
          </a:xfrm>
          <a:prstGeom prst="rect">
            <a:avLst/>
          </a:prstGeom>
        </p:spPr>
        <p:txBody>
          <a:bodyPr wrap="none" rtlCol="0">
            <a:spAutoFit/>
          </a:bodyPr>
          <a:lstStyle/>
          <a:p>
            <a:r>
              <a:rPr lang="en-GB" sz="1400">
                <a:solidFill>
                  <a:schemeClr val="tx2"/>
                </a:solidFill>
                <a:hlinkClick r:id="rId3">
                  <a:extLst>
                    <a:ext uri="{A12FA001-AC4F-418D-AE19-62706E023703}">
                      <ahyp:hlinkClr xmlns:ahyp="http://schemas.microsoft.com/office/drawing/2018/hyperlinkcolor" val="tx"/>
                    </a:ext>
                  </a:extLst>
                </a:hlinkClick>
              </a:rPr>
              <a:t>misha.pieters@xrb.govt.nz</a:t>
            </a:r>
            <a:endParaRPr lang="en-NZ" sz="1400" kern="0">
              <a:solidFill>
                <a:schemeClr val="tx2"/>
              </a:solidFill>
            </a:endParaRPr>
          </a:p>
        </p:txBody>
      </p:sp>
      <p:sp>
        <p:nvSpPr>
          <p:cNvPr id="19" name="Rectangle 18">
            <a:extLst>
              <a:ext uri="{FF2B5EF4-FFF2-40B4-BE49-F238E27FC236}">
                <a16:creationId xmlns:a16="http://schemas.microsoft.com/office/drawing/2014/main" id="{88EC76B4-1682-4757-88B5-61C9CD070550}"/>
              </a:ext>
            </a:extLst>
          </p:cNvPr>
          <p:cNvSpPr/>
          <p:nvPr/>
        </p:nvSpPr>
        <p:spPr>
          <a:xfrm>
            <a:off x="1373455" y="3168901"/>
            <a:ext cx="4146427" cy="307777"/>
          </a:xfrm>
          <a:prstGeom prst="rect">
            <a:avLst/>
          </a:prstGeom>
        </p:spPr>
        <p:txBody>
          <a:bodyPr>
            <a:spAutoFit/>
          </a:bodyPr>
          <a:lstStyle/>
          <a:p>
            <a:r>
              <a:rPr lang="en-NZ" sz="1400" kern="0">
                <a:solidFill>
                  <a:schemeClr val="tx2"/>
                </a:solidFill>
                <a:hlinkClick r:id="rId4">
                  <a:extLst>
                    <a:ext uri="{A12FA001-AC4F-418D-AE19-62706E023703}">
                      <ahyp:hlinkClr xmlns:ahyp="http://schemas.microsoft.com/office/drawing/2018/hyperlinkcolor" val="tx"/>
                    </a:ext>
                  </a:extLst>
                </a:hlinkClick>
              </a:rPr>
              <a:t>https://www.xrb.govt.nz/</a:t>
            </a:r>
            <a:endParaRPr lang="en-NZ" sz="1400">
              <a:solidFill>
                <a:schemeClr val="tx2"/>
              </a:solidFill>
            </a:endParaRPr>
          </a:p>
        </p:txBody>
      </p:sp>
      <p:sp>
        <p:nvSpPr>
          <p:cNvPr id="20" name="TextBox 19">
            <a:extLst>
              <a:ext uri="{FF2B5EF4-FFF2-40B4-BE49-F238E27FC236}">
                <a16:creationId xmlns:a16="http://schemas.microsoft.com/office/drawing/2014/main" id="{A0DBA8E3-00FC-4BA0-92E2-E74D0AB9249B}"/>
              </a:ext>
            </a:extLst>
          </p:cNvPr>
          <p:cNvSpPr txBox="1"/>
          <p:nvPr/>
        </p:nvSpPr>
        <p:spPr>
          <a:xfrm>
            <a:off x="379324" y="4107470"/>
            <a:ext cx="792205" cy="292388"/>
          </a:xfrm>
          <a:prstGeom prst="rect">
            <a:avLst/>
          </a:prstGeom>
        </p:spPr>
        <p:txBody>
          <a:bodyPr wrap="none" rtlCol="0">
            <a:spAutoFit/>
          </a:bodyPr>
          <a:lstStyle/>
          <a:p>
            <a:pPr algn="l"/>
            <a:r>
              <a:rPr lang="en-NZ" sz="1300" b="1" kern="0">
                <a:solidFill>
                  <a:schemeClr val="bg1"/>
                </a:solidFill>
                <a:latin typeface="+mn-lt"/>
              </a:rPr>
              <a:t>Connect </a:t>
            </a:r>
          </a:p>
        </p:txBody>
      </p:sp>
      <p:sp>
        <p:nvSpPr>
          <p:cNvPr id="21" name="TextBox 20">
            <a:extLst>
              <a:ext uri="{FF2B5EF4-FFF2-40B4-BE49-F238E27FC236}">
                <a16:creationId xmlns:a16="http://schemas.microsoft.com/office/drawing/2014/main" id="{A138BDFA-2B9A-4EAF-819F-C49269435E06}"/>
              </a:ext>
            </a:extLst>
          </p:cNvPr>
          <p:cNvSpPr txBox="1"/>
          <p:nvPr/>
        </p:nvSpPr>
        <p:spPr>
          <a:xfrm>
            <a:off x="5121583" y="2252119"/>
            <a:ext cx="874019" cy="314298"/>
          </a:xfrm>
          <a:prstGeom prst="rect">
            <a:avLst/>
          </a:prstGeom>
        </p:spPr>
        <p:txBody>
          <a:bodyPr wrap="none" rtlCol="0">
            <a:spAutoFit/>
          </a:bodyPr>
          <a:lstStyle/>
          <a:p>
            <a:pPr algn="l"/>
            <a:r>
              <a:rPr lang="en-NZ" sz="1600" b="1" kern="0">
                <a:solidFill>
                  <a:schemeClr val="bg1"/>
                </a:solidFill>
                <a:latin typeface="+mn-lt"/>
              </a:rPr>
              <a:t>Discover </a:t>
            </a:r>
          </a:p>
        </p:txBody>
      </p:sp>
      <p:sp>
        <p:nvSpPr>
          <p:cNvPr id="22" name="Oval 21">
            <a:extLst>
              <a:ext uri="{FF2B5EF4-FFF2-40B4-BE49-F238E27FC236}">
                <a16:creationId xmlns:a16="http://schemas.microsoft.com/office/drawing/2014/main" id="{3DEBE43A-61A8-44CC-87D7-16AA4DE66CFA}"/>
              </a:ext>
            </a:extLst>
          </p:cNvPr>
          <p:cNvSpPr/>
          <p:nvPr/>
        </p:nvSpPr>
        <p:spPr bwMode="auto">
          <a:xfrm>
            <a:off x="368352" y="2890199"/>
            <a:ext cx="814150" cy="817716"/>
          </a:xfrm>
          <a:prstGeom prst="ellipse">
            <a:avLst/>
          </a:prstGeom>
          <a:solidFill>
            <a:schemeClr val="accent4">
              <a:lumMod val="50000"/>
            </a:schemeClr>
          </a:solidFill>
          <a:ln w="12700" cap="flat" cmpd="sng" algn="ctr">
            <a:solidFill>
              <a:schemeClr val="accent4">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id="{081074D7-0E87-43CC-AE52-F96ED5B67F9E}"/>
              </a:ext>
            </a:extLst>
          </p:cNvPr>
          <p:cNvSpPr/>
          <p:nvPr/>
        </p:nvSpPr>
        <p:spPr bwMode="auto">
          <a:xfrm>
            <a:off x="368352" y="970845"/>
            <a:ext cx="814150" cy="817716"/>
          </a:xfrm>
          <a:prstGeom prst="ellipse">
            <a:avLst/>
          </a:prstGeom>
          <a:solidFill>
            <a:schemeClr val="accent1">
              <a:lumMod val="90000"/>
              <a:lumOff val="10000"/>
            </a:schemeClr>
          </a:solidFill>
          <a:ln w="12700" cap="flat" cmpd="sng" algn="ctr">
            <a:solidFill>
              <a:schemeClr val="accent1">
                <a:lumMod val="75000"/>
                <a:lumOff val="2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82283FBD-C970-4C8B-B7F4-FCB5B2A0647F}"/>
              </a:ext>
            </a:extLst>
          </p:cNvPr>
          <p:cNvSpPr txBox="1"/>
          <p:nvPr/>
        </p:nvSpPr>
        <p:spPr>
          <a:xfrm>
            <a:off x="455328" y="1221745"/>
            <a:ext cx="686406" cy="292388"/>
          </a:xfrm>
          <a:prstGeom prst="rect">
            <a:avLst/>
          </a:prstGeom>
        </p:spPr>
        <p:txBody>
          <a:bodyPr wrap="none" rtlCol="0">
            <a:spAutoFit/>
          </a:bodyPr>
          <a:lstStyle/>
          <a:p>
            <a:pPr algn="l"/>
            <a:r>
              <a:rPr lang="en-NZ" sz="1300" b="1" kern="0">
                <a:solidFill>
                  <a:schemeClr val="bg1"/>
                </a:solidFill>
                <a:latin typeface="+mn-lt"/>
              </a:rPr>
              <a:t>Follow </a:t>
            </a:r>
          </a:p>
        </p:txBody>
      </p:sp>
      <p:sp>
        <p:nvSpPr>
          <p:cNvPr id="25" name="TextBox 24">
            <a:extLst>
              <a:ext uri="{FF2B5EF4-FFF2-40B4-BE49-F238E27FC236}">
                <a16:creationId xmlns:a16="http://schemas.microsoft.com/office/drawing/2014/main" id="{FD2C13E4-324E-4F80-BE8B-3839623AB6AD}"/>
              </a:ext>
            </a:extLst>
          </p:cNvPr>
          <p:cNvSpPr txBox="1"/>
          <p:nvPr/>
        </p:nvSpPr>
        <p:spPr>
          <a:xfrm>
            <a:off x="389605" y="3141100"/>
            <a:ext cx="817853" cy="292388"/>
          </a:xfrm>
          <a:prstGeom prst="rect">
            <a:avLst/>
          </a:prstGeom>
        </p:spPr>
        <p:txBody>
          <a:bodyPr wrap="none" rtlCol="0">
            <a:spAutoFit/>
          </a:bodyPr>
          <a:lstStyle/>
          <a:p>
            <a:pPr algn="l"/>
            <a:r>
              <a:rPr lang="en-NZ" sz="1300" b="1" kern="0">
                <a:solidFill>
                  <a:schemeClr val="bg1"/>
                </a:solidFill>
                <a:latin typeface="+mn-lt"/>
              </a:rPr>
              <a:t>Discover </a:t>
            </a:r>
          </a:p>
        </p:txBody>
      </p:sp>
      <p:sp>
        <p:nvSpPr>
          <p:cNvPr id="26" name="Rectangle 25">
            <a:extLst>
              <a:ext uri="{FF2B5EF4-FFF2-40B4-BE49-F238E27FC236}">
                <a16:creationId xmlns:a16="http://schemas.microsoft.com/office/drawing/2014/main" id="{C1C437A4-4F57-48EB-96A3-EB31703BB280}"/>
              </a:ext>
            </a:extLst>
          </p:cNvPr>
          <p:cNvSpPr/>
          <p:nvPr/>
        </p:nvSpPr>
        <p:spPr>
          <a:xfrm>
            <a:off x="1373455" y="1203565"/>
            <a:ext cx="4146427" cy="307777"/>
          </a:xfrm>
          <a:prstGeom prst="rect">
            <a:avLst/>
          </a:prstGeom>
        </p:spPr>
        <p:txBody>
          <a:bodyPr>
            <a:spAutoFit/>
          </a:bodyPr>
          <a:lstStyle/>
          <a:p>
            <a:r>
              <a:rPr lang="en-NZ" sz="1400">
                <a:solidFill>
                  <a:schemeClr val="tx2"/>
                </a:solidFill>
                <a:hlinkClick r:id="rId5">
                  <a:extLst>
                    <a:ext uri="{A12FA001-AC4F-418D-AE19-62706E023703}">
                      <ahyp:hlinkClr xmlns:ahyp="http://schemas.microsoft.com/office/drawing/2018/hyperlinkcolor" val="tx"/>
                    </a:ext>
                  </a:extLst>
                </a:hlinkClick>
              </a:rPr>
              <a:t>linkedin.com/company/external-reporting-board</a:t>
            </a:r>
            <a:endParaRPr lang="en-NZ" sz="1400">
              <a:solidFill>
                <a:schemeClr val="tx2"/>
              </a:solidFill>
            </a:endParaRPr>
          </a:p>
        </p:txBody>
      </p:sp>
      <p:sp>
        <p:nvSpPr>
          <p:cNvPr id="27" name="TextBox 26">
            <a:extLst>
              <a:ext uri="{FF2B5EF4-FFF2-40B4-BE49-F238E27FC236}">
                <a16:creationId xmlns:a16="http://schemas.microsoft.com/office/drawing/2014/main" id="{BE76F00C-3341-43D0-9D01-56F590815A97}"/>
              </a:ext>
            </a:extLst>
          </p:cNvPr>
          <p:cNvSpPr txBox="1"/>
          <p:nvPr/>
        </p:nvSpPr>
        <p:spPr>
          <a:xfrm>
            <a:off x="4390373" y="4303366"/>
            <a:ext cx="2004075" cy="523220"/>
          </a:xfrm>
          <a:prstGeom prst="rect">
            <a:avLst/>
          </a:prstGeom>
        </p:spPr>
        <p:txBody>
          <a:bodyPr wrap="none" rtlCol="0">
            <a:spAutoFit/>
          </a:bodyPr>
          <a:lstStyle/>
          <a:p>
            <a:pPr algn="l"/>
            <a:r>
              <a:rPr lang="en-NZ" sz="2800" kern="0">
                <a:solidFill>
                  <a:schemeClr val="bg1"/>
                </a:solidFill>
              </a:rPr>
              <a:t>Questions?</a:t>
            </a:r>
          </a:p>
        </p:txBody>
      </p:sp>
      <p:sp>
        <p:nvSpPr>
          <p:cNvPr id="14" name="Oval 13">
            <a:extLst>
              <a:ext uri="{FF2B5EF4-FFF2-40B4-BE49-F238E27FC236}">
                <a16:creationId xmlns:a16="http://schemas.microsoft.com/office/drawing/2014/main" id="{C31CE37B-3729-4685-96A9-34468961513E}"/>
              </a:ext>
            </a:extLst>
          </p:cNvPr>
          <p:cNvSpPr/>
          <p:nvPr/>
        </p:nvSpPr>
        <p:spPr bwMode="auto">
          <a:xfrm>
            <a:off x="368352" y="1930522"/>
            <a:ext cx="814150" cy="817716"/>
          </a:xfrm>
          <a:prstGeom prst="ellipse">
            <a:avLst/>
          </a:prstGeom>
          <a:solidFill>
            <a:schemeClr val="bg2">
              <a:lumMod val="50000"/>
            </a:schemeClr>
          </a:solidFill>
          <a:ln w="12700" cap="flat" cmpd="sng" algn="ctr">
            <a:solidFill>
              <a:schemeClr val="bg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17516DDA-A679-4C6C-B1A0-CC9293EEAC9E}"/>
              </a:ext>
            </a:extLst>
          </p:cNvPr>
          <p:cNvSpPr txBox="1"/>
          <p:nvPr/>
        </p:nvSpPr>
        <p:spPr>
          <a:xfrm>
            <a:off x="368352" y="2172443"/>
            <a:ext cx="891591" cy="292388"/>
          </a:xfrm>
          <a:prstGeom prst="rect">
            <a:avLst/>
          </a:prstGeom>
        </p:spPr>
        <p:txBody>
          <a:bodyPr wrap="none" rtlCol="0">
            <a:spAutoFit/>
          </a:bodyPr>
          <a:lstStyle/>
          <a:p>
            <a:pPr algn="l"/>
            <a:r>
              <a:rPr lang="en-NZ" sz="1300" b="1" kern="0">
                <a:solidFill>
                  <a:schemeClr val="bg1"/>
                </a:solidFill>
                <a:latin typeface="+mn-lt"/>
              </a:rPr>
              <a:t>Subscribe </a:t>
            </a:r>
          </a:p>
        </p:txBody>
      </p:sp>
      <p:sp>
        <p:nvSpPr>
          <p:cNvPr id="28" name="Rectangle 27">
            <a:extLst>
              <a:ext uri="{FF2B5EF4-FFF2-40B4-BE49-F238E27FC236}">
                <a16:creationId xmlns:a16="http://schemas.microsoft.com/office/drawing/2014/main" id="{9D605D95-0225-4397-BC6F-E2A9ABDC7C74}"/>
              </a:ext>
            </a:extLst>
          </p:cNvPr>
          <p:cNvSpPr/>
          <p:nvPr/>
        </p:nvSpPr>
        <p:spPr>
          <a:xfrm>
            <a:off x="1373455" y="2184141"/>
            <a:ext cx="4146427" cy="307777"/>
          </a:xfrm>
          <a:prstGeom prst="rect">
            <a:avLst/>
          </a:prstGeom>
        </p:spPr>
        <p:txBody>
          <a:bodyPr>
            <a:spAutoFit/>
          </a:bodyPr>
          <a:lstStyle/>
          <a:p>
            <a:r>
              <a:rPr lang="en-NZ" sz="1400" u="sng" kern="0">
                <a:solidFill>
                  <a:schemeClr val="tx2"/>
                </a:solidFill>
              </a:rPr>
              <a:t>https://www.xrb.govt.nz/sign-up/</a:t>
            </a:r>
            <a:endParaRPr lang="en-NZ" sz="1400" u="sng">
              <a:solidFill>
                <a:schemeClr val="tx2"/>
              </a:solidFill>
            </a:endParaRPr>
          </a:p>
        </p:txBody>
      </p:sp>
    </p:spTree>
    <p:extLst>
      <p:ext uri="{BB962C8B-B14F-4D97-AF65-F5344CB8AC3E}">
        <p14:creationId xmlns:p14="http://schemas.microsoft.com/office/powerpoint/2010/main" val="11006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81E111-4042-E348-82BA-16AA7C3BDCFC}"/>
              </a:ext>
            </a:extLst>
          </p:cNvPr>
          <p:cNvSpPr>
            <a:spLocks noGrp="1"/>
          </p:cNvSpPr>
          <p:nvPr>
            <p:ph type="sldNum" sz="quarter" idx="10"/>
          </p:nvPr>
        </p:nvSpPr>
        <p:spPr/>
        <p:txBody>
          <a:bodyPr/>
          <a:lstStyle/>
          <a:p>
            <a:fld id="{802A16F9-4D44-47C7-BF06-FFE7750A8ED4}" type="slidenum">
              <a:rPr lang="en-NZ" altLang="en-US" smtClean="0"/>
              <a:pPr/>
              <a:t>6</a:t>
            </a:fld>
            <a:endParaRPr lang="en-NZ" altLang="en-US"/>
          </a:p>
        </p:txBody>
      </p:sp>
      <p:sp>
        <p:nvSpPr>
          <p:cNvPr id="4" name="Text Placeholder 3">
            <a:extLst>
              <a:ext uri="{FF2B5EF4-FFF2-40B4-BE49-F238E27FC236}">
                <a16:creationId xmlns:a16="http://schemas.microsoft.com/office/drawing/2014/main" id="{8485A06C-5695-2147-8FE7-FF10BDD71785}"/>
              </a:ext>
            </a:extLst>
          </p:cNvPr>
          <p:cNvSpPr>
            <a:spLocks noGrp="1"/>
          </p:cNvSpPr>
          <p:nvPr>
            <p:ph type="body" sz="quarter" idx="13"/>
          </p:nvPr>
        </p:nvSpPr>
        <p:spPr/>
        <p:txBody>
          <a:bodyPr/>
          <a:lstStyle/>
          <a:p>
            <a:r>
              <a:rPr lang="en-US"/>
              <a:t>Non-Assurance Services </a:t>
            </a:r>
          </a:p>
        </p:txBody>
      </p:sp>
      <p:sp>
        <p:nvSpPr>
          <p:cNvPr id="5" name="Text Placeholder 4">
            <a:extLst>
              <a:ext uri="{FF2B5EF4-FFF2-40B4-BE49-F238E27FC236}">
                <a16:creationId xmlns:a16="http://schemas.microsoft.com/office/drawing/2014/main" id="{FBC7F361-1D39-A242-9712-404C9AB4C17C}"/>
              </a:ext>
            </a:extLst>
          </p:cNvPr>
          <p:cNvSpPr>
            <a:spLocks noGrp="1"/>
          </p:cNvSpPr>
          <p:nvPr>
            <p:ph type="body" sz="quarter" idx="14"/>
          </p:nvPr>
        </p:nvSpPr>
        <p:spPr/>
        <p:txBody>
          <a:bodyPr/>
          <a:lstStyle/>
          <a:p>
            <a:endParaRPr lang="en-US"/>
          </a:p>
          <a:p>
            <a:endParaRPr lang="en-US"/>
          </a:p>
          <a:p>
            <a:r>
              <a:rPr lang="en-NZ" sz="2000" b="0">
                <a:latin typeface="Roboto" panose="02000000000000000000" pitchFamily="2" charset="0"/>
                <a:ea typeface="Roboto" panose="02000000000000000000" pitchFamily="2" charset="0"/>
              </a:rPr>
              <a:t>Misha Pieters, Director– Auditing and Assurance</a:t>
            </a:r>
          </a:p>
          <a:p>
            <a:r>
              <a:rPr lang="en-NZ" sz="2000" b="0">
                <a:latin typeface="Roboto" panose="02000000000000000000" pitchFamily="2" charset="0"/>
                <a:ea typeface="Roboto" panose="02000000000000000000" pitchFamily="2" charset="0"/>
                <a:hlinkClick r:id="rId3"/>
              </a:rPr>
              <a:t>misha.pieters@xrb.govt.nz</a:t>
            </a:r>
            <a:r>
              <a:rPr lang="en-NZ" sz="2000" b="0">
                <a:latin typeface="Roboto" panose="02000000000000000000" pitchFamily="2" charset="0"/>
                <a:ea typeface="Roboto" panose="02000000000000000000" pitchFamily="2" charset="0"/>
              </a:rPr>
              <a:t> </a:t>
            </a:r>
          </a:p>
          <a:p>
            <a:r>
              <a:rPr lang="en-NZ" sz="2000" b="0">
                <a:latin typeface="Roboto" panose="02000000000000000000" pitchFamily="2" charset="0"/>
                <a:ea typeface="Roboto" panose="02000000000000000000" pitchFamily="2" charset="0"/>
                <a:hlinkClick r:id="rId4"/>
              </a:rPr>
              <a:t>LinkedIn</a:t>
            </a:r>
            <a:endParaRPr lang="en-NZ" sz="2000" b="0">
              <a:latin typeface="Roboto" panose="02000000000000000000" pitchFamily="2" charset="0"/>
              <a:ea typeface="Roboto" panose="02000000000000000000" pitchFamily="2" charset="0"/>
            </a:endParaRPr>
          </a:p>
          <a:p>
            <a:endParaRPr lang="en-US"/>
          </a:p>
        </p:txBody>
      </p:sp>
    </p:spTree>
    <p:extLst>
      <p:ext uri="{BB962C8B-B14F-4D97-AF65-F5344CB8AC3E}">
        <p14:creationId xmlns:p14="http://schemas.microsoft.com/office/powerpoint/2010/main" val="22850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A01AFC-1FA0-4F7D-A1DA-9FCBADEAD073}"/>
              </a:ext>
            </a:extLst>
          </p:cNvPr>
          <p:cNvSpPr>
            <a:spLocks noGrp="1"/>
          </p:cNvSpPr>
          <p:nvPr>
            <p:ph type="sldNum" sz="quarter" idx="10"/>
          </p:nvPr>
        </p:nvSpPr>
        <p:spPr/>
        <p:txBody>
          <a:bodyPr/>
          <a:lstStyle/>
          <a:p>
            <a:fld id="{802A16F9-4D44-47C7-BF06-FFE7750A8ED4}" type="slidenum">
              <a:rPr lang="en-NZ" altLang="en-US" smtClean="0"/>
              <a:pPr/>
              <a:t>7</a:t>
            </a:fld>
            <a:endParaRPr lang="en-NZ" altLang="en-US"/>
          </a:p>
        </p:txBody>
      </p:sp>
      <p:sp>
        <p:nvSpPr>
          <p:cNvPr id="5" name="TextBox 4">
            <a:extLst>
              <a:ext uri="{FF2B5EF4-FFF2-40B4-BE49-F238E27FC236}">
                <a16:creationId xmlns:a16="http://schemas.microsoft.com/office/drawing/2014/main" id="{C92CBD12-DF32-485C-9F90-C89C0DEE9FF0}"/>
              </a:ext>
            </a:extLst>
          </p:cNvPr>
          <p:cNvSpPr txBox="1"/>
          <p:nvPr/>
        </p:nvSpPr>
        <p:spPr>
          <a:xfrm>
            <a:off x="730572" y="1378389"/>
            <a:ext cx="7682856" cy="3098721"/>
          </a:xfrm>
          <a:prstGeom prst="roundRect">
            <a:avLst/>
          </a:prstGeom>
          <a:solidFill>
            <a:schemeClr val="accent5">
              <a:lumMod val="85000"/>
            </a:schemeClr>
          </a:solidFill>
        </p:spPr>
        <p:txBody>
          <a:bodyPr wrap="square" rtlCol="0">
            <a:spAutoFit/>
          </a:bodyPr>
          <a:lstStyle/>
          <a:p>
            <a:pPr marL="285750" indent="-285750">
              <a:buClr>
                <a:schemeClr val="accent1">
                  <a:lumMod val="90000"/>
                  <a:lumOff val="10000"/>
                </a:schemeClr>
              </a:buClr>
              <a:buFont typeface="Arial" panose="020B0604020202020204" pitchFamily="34" charset="0"/>
              <a:buChar char="•"/>
            </a:pPr>
            <a:r>
              <a:rPr lang="en-US">
                <a:solidFill>
                  <a:schemeClr val="tx1">
                    <a:lumMod val="65000"/>
                    <a:lumOff val="35000"/>
                  </a:schemeClr>
                </a:solidFill>
                <a:latin typeface="+mn-lt"/>
              </a:rPr>
              <a:t>New </a:t>
            </a:r>
            <a:r>
              <a:rPr lang="en-US" b="1">
                <a:solidFill>
                  <a:schemeClr val="tx1">
                    <a:lumMod val="65000"/>
                    <a:lumOff val="35000"/>
                  </a:schemeClr>
                </a:solidFill>
                <a:latin typeface="+mn-lt"/>
              </a:rPr>
              <a:t>self-review threat prohibition</a:t>
            </a:r>
            <a:r>
              <a:rPr lang="en-US">
                <a:solidFill>
                  <a:schemeClr val="tx1">
                    <a:lumMod val="65000"/>
                    <a:lumOff val="35000"/>
                  </a:schemeClr>
                </a:solidFill>
                <a:latin typeface="+mn-lt"/>
              </a:rPr>
              <a:t> for PIE audit clients</a:t>
            </a:r>
            <a:endParaRPr lang="en-US" sz="1400">
              <a:solidFill>
                <a:schemeClr val="tx1">
                  <a:lumMod val="65000"/>
                  <a:lumOff val="35000"/>
                </a:schemeClr>
              </a:solidFill>
              <a:latin typeface="+mn-lt"/>
            </a:endParaRPr>
          </a:p>
          <a:p>
            <a:pPr marL="742950" lvl="1" indent="-285750">
              <a:buClr>
                <a:schemeClr val="accent1">
                  <a:lumMod val="90000"/>
                  <a:lumOff val="10000"/>
                </a:schemeClr>
              </a:buClr>
              <a:buFont typeface="Arial" panose="020B0604020202020204" pitchFamily="34" charset="0"/>
              <a:buChar char="•"/>
            </a:pPr>
            <a:r>
              <a:rPr lang="en-US" sz="1600">
                <a:solidFill>
                  <a:schemeClr val="tx1">
                    <a:lumMod val="65000"/>
                    <a:lumOff val="35000"/>
                  </a:schemeClr>
                </a:solidFill>
                <a:latin typeface="+mn-lt"/>
              </a:rPr>
              <a:t>Materiality not a factor in determining whether a non-assurance service might create a self-review threat</a:t>
            </a:r>
          </a:p>
          <a:p>
            <a:pPr marL="285750" indent="-285750">
              <a:buClr>
                <a:schemeClr val="accent1">
                  <a:lumMod val="90000"/>
                  <a:lumOff val="10000"/>
                </a:schemeClr>
              </a:buClr>
              <a:buFont typeface="Arial" panose="020B0604020202020204" pitchFamily="34" charset="0"/>
              <a:buChar char="•"/>
            </a:pPr>
            <a:endParaRPr lang="en-US">
              <a:solidFill>
                <a:schemeClr val="tx1">
                  <a:lumMod val="65000"/>
                  <a:lumOff val="35000"/>
                </a:schemeClr>
              </a:solidFill>
              <a:latin typeface="+mn-lt"/>
            </a:endParaRPr>
          </a:p>
          <a:p>
            <a:pPr marL="285750" indent="-285750">
              <a:buClr>
                <a:schemeClr val="accent1">
                  <a:lumMod val="90000"/>
                  <a:lumOff val="10000"/>
                </a:schemeClr>
              </a:buClr>
              <a:buFont typeface="Arial" panose="020B0604020202020204" pitchFamily="34" charset="0"/>
              <a:buChar char="•"/>
            </a:pPr>
            <a:r>
              <a:rPr lang="en-US">
                <a:solidFill>
                  <a:schemeClr val="tx1">
                    <a:lumMod val="65000"/>
                    <a:lumOff val="35000"/>
                  </a:schemeClr>
                </a:solidFill>
                <a:latin typeface="+mn-lt"/>
              </a:rPr>
              <a:t>New requirements for </a:t>
            </a:r>
            <a:r>
              <a:rPr lang="en-US" b="1">
                <a:solidFill>
                  <a:schemeClr val="tx1">
                    <a:lumMod val="65000"/>
                    <a:lumOff val="35000"/>
                  </a:schemeClr>
                </a:solidFill>
                <a:latin typeface="+mn-lt"/>
              </a:rPr>
              <a:t>communications with those charged with governance </a:t>
            </a:r>
            <a:r>
              <a:rPr lang="en-US">
                <a:solidFill>
                  <a:schemeClr val="tx1">
                    <a:lumMod val="65000"/>
                    <a:lumOff val="35000"/>
                  </a:schemeClr>
                </a:solidFill>
                <a:latin typeface="+mn-lt"/>
              </a:rPr>
              <a:t>for PIE audit clients</a:t>
            </a:r>
          </a:p>
          <a:p>
            <a:pPr marL="285750" indent="-285750">
              <a:buClr>
                <a:schemeClr val="accent1">
                  <a:lumMod val="90000"/>
                  <a:lumOff val="10000"/>
                </a:schemeClr>
              </a:buClr>
              <a:buFont typeface="Arial" panose="020B0604020202020204" pitchFamily="34" charset="0"/>
              <a:buChar char="•"/>
            </a:pPr>
            <a:endParaRPr lang="en-US">
              <a:solidFill>
                <a:schemeClr val="tx1">
                  <a:lumMod val="65000"/>
                  <a:lumOff val="35000"/>
                </a:schemeClr>
              </a:solidFill>
              <a:latin typeface="+mn-lt"/>
            </a:endParaRPr>
          </a:p>
          <a:p>
            <a:pPr marL="285750" indent="-285750">
              <a:buClr>
                <a:schemeClr val="accent1">
                  <a:lumMod val="90000"/>
                  <a:lumOff val="10000"/>
                </a:schemeClr>
              </a:buClr>
              <a:buFont typeface="Arial" panose="020B0604020202020204" pitchFamily="34" charset="0"/>
              <a:buChar char="•"/>
            </a:pPr>
            <a:r>
              <a:rPr lang="en-US">
                <a:solidFill>
                  <a:schemeClr val="tx1">
                    <a:lumMod val="65000"/>
                    <a:lumOff val="35000"/>
                  </a:schemeClr>
                </a:solidFill>
                <a:latin typeface="+mn-lt"/>
              </a:rPr>
              <a:t>Clarifications to assist in the application of the conceptual framework to identify, evaluate and address threats to independence created by providing a non-assurance service to an audit client. </a:t>
            </a:r>
          </a:p>
        </p:txBody>
      </p:sp>
      <p:sp>
        <p:nvSpPr>
          <p:cNvPr id="6" name="Text Placeholder 2">
            <a:extLst>
              <a:ext uri="{FF2B5EF4-FFF2-40B4-BE49-F238E27FC236}">
                <a16:creationId xmlns:a16="http://schemas.microsoft.com/office/drawing/2014/main" id="{F2927B66-B37A-4777-8269-910D64E8041D}"/>
              </a:ext>
            </a:extLst>
          </p:cNvPr>
          <p:cNvSpPr txBox="1">
            <a:spLocks/>
          </p:cNvSpPr>
          <p:nvPr/>
        </p:nvSpPr>
        <p:spPr>
          <a:xfrm>
            <a:off x="409623" y="262237"/>
            <a:ext cx="3128957" cy="482203"/>
          </a:xfrm>
          <a:prstGeom prst="rect">
            <a:avLst/>
          </a:prstGeom>
        </p:spPr>
        <p:txBody>
          <a:bodyPr/>
          <a:lstStyle>
            <a:lvl1pPr marL="0" indent="0" algn="l" defTabSz="269081" rtl="0" eaLnBrk="1" fontAlgn="base" hangingPunct="1">
              <a:lnSpc>
                <a:spcPct val="110000"/>
              </a:lnSpc>
              <a:spcBef>
                <a:spcPts val="150"/>
              </a:spcBef>
              <a:spcAft>
                <a:spcPts val="300"/>
              </a:spcAft>
              <a:buClr>
                <a:srgbClr val="3E403A"/>
              </a:buClr>
              <a:buFont typeface="Arial" panose="020B0604020202020204" pitchFamily="34" charset="0"/>
              <a:buNone/>
              <a:defRPr sz="2100" b="1">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eaLnBrk="1" fontAlgn="base" hangingPunct="1">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eaLnBrk="1" fontAlgn="base" hangingPunct="1">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r>
              <a:rPr lang="en-US" sz="3200" b="0" kern="0"/>
              <a:t>Key Changes</a:t>
            </a:r>
            <a:endParaRPr lang="en-NZ" sz="3200" b="0" kern="0"/>
          </a:p>
        </p:txBody>
      </p:sp>
    </p:spTree>
    <p:extLst>
      <p:ext uri="{BB962C8B-B14F-4D97-AF65-F5344CB8AC3E}">
        <p14:creationId xmlns:p14="http://schemas.microsoft.com/office/powerpoint/2010/main" val="183345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3F9CD2-2FE0-4129-A0EE-77B343BE4A44}"/>
              </a:ext>
            </a:extLst>
          </p:cNvPr>
          <p:cNvSpPr>
            <a:spLocks noGrp="1"/>
          </p:cNvSpPr>
          <p:nvPr>
            <p:ph type="sldNum" sz="quarter" idx="10"/>
          </p:nvPr>
        </p:nvSpPr>
        <p:spPr/>
        <p:txBody>
          <a:bodyPr/>
          <a:lstStyle/>
          <a:p>
            <a:fld id="{802A16F9-4D44-47C7-BF06-FFE7750A8ED4}" type="slidenum">
              <a:rPr lang="en-NZ" altLang="en-US" smtClean="0"/>
              <a:pPr/>
              <a:t>8</a:t>
            </a:fld>
            <a:endParaRPr lang="en-NZ" altLang="en-US"/>
          </a:p>
        </p:txBody>
      </p:sp>
      <p:sp>
        <p:nvSpPr>
          <p:cNvPr id="3" name="Text Placeholder 2">
            <a:extLst>
              <a:ext uri="{FF2B5EF4-FFF2-40B4-BE49-F238E27FC236}">
                <a16:creationId xmlns:a16="http://schemas.microsoft.com/office/drawing/2014/main" id="{75B05C63-FDCB-4E75-8EE5-9396265EB450}"/>
              </a:ext>
            </a:extLst>
          </p:cNvPr>
          <p:cNvSpPr>
            <a:spLocks noGrp="1"/>
          </p:cNvSpPr>
          <p:nvPr>
            <p:ph type="body" sz="quarter" idx="13"/>
          </p:nvPr>
        </p:nvSpPr>
        <p:spPr>
          <a:xfrm>
            <a:off x="244763" y="315400"/>
            <a:ext cx="4476093" cy="482203"/>
          </a:xfrm>
        </p:spPr>
        <p:txBody>
          <a:bodyPr/>
          <a:lstStyle/>
          <a:p>
            <a:r>
              <a:rPr lang="en-NZ" sz="3200" b="0" kern="0">
                <a:solidFill>
                  <a:schemeClr val="tx1"/>
                </a:solidFill>
                <a:latin typeface="+mn-lt"/>
              </a:rPr>
              <a:t>NZ Proposals</a:t>
            </a:r>
          </a:p>
          <a:p>
            <a:endParaRPr lang="en-NZ" sz="3200"/>
          </a:p>
        </p:txBody>
      </p:sp>
      <p:sp>
        <p:nvSpPr>
          <p:cNvPr id="4" name="Content Placeholder 3">
            <a:extLst>
              <a:ext uri="{FF2B5EF4-FFF2-40B4-BE49-F238E27FC236}">
                <a16:creationId xmlns:a16="http://schemas.microsoft.com/office/drawing/2014/main" id="{F470023E-985D-4C35-9798-70A7FE4F5DA1}"/>
              </a:ext>
            </a:extLst>
          </p:cNvPr>
          <p:cNvSpPr>
            <a:spLocks noGrp="1"/>
          </p:cNvSpPr>
          <p:nvPr>
            <p:ph idx="1"/>
          </p:nvPr>
        </p:nvSpPr>
        <p:spPr>
          <a:xfrm>
            <a:off x="1258649" y="1290263"/>
            <a:ext cx="6626701" cy="685759"/>
          </a:xfrm>
        </p:spPr>
        <p:txBody>
          <a:bodyPr/>
          <a:lstStyle/>
          <a:p>
            <a:pPr marL="0" indent="0">
              <a:buNone/>
            </a:pPr>
            <a:r>
              <a:rPr lang="en-GB" sz="2000"/>
              <a:t>Proposal to prohibit tax planning and tax advisory services</a:t>
            </a:r>
            <a:endParaRPr lang="en-US" sz="2000" kern="0"/>
          </a:p>
          <a:p>
            <a:pPr marL="342900" indent="-342900"/>
            <a:endParaRPr lang="en-US" kern="0"/>
          </a:p>
          <a:p>
            <a:endParaRPr lang="en-NZ"/>
          </a:p>
        </p:txBody>
      </p:sp>
      <p:sp>
        <p:nvSpPr>
          <p:cNvPr id="5" name="Speech Bubble: Rectangle with Corners Rounded 4">
            <a:extLst>
              <a:ext uri="{FF2B5EF4-FFF2-40B4-BE49-F238E27FC236}">
                <a16:creationId xmlns:a16="http://schemas.microsoft.com/office/drawing/2014/main" id="{0A5B684B-3C4A-4C9A-86E6-5E6DD5E7663E}"/>
              </a:ext>
            </a:extLst>
          </p:cNvPr>
          <p:cNvSpPr/>
          <p:nvPr/>
        </p:nvSpPr>
        <p:spPr bwMode="auto">
          <a:xfrm>
            <a:off x="2847252" y="1894175"/>
            <a:ext cx="2651253" cy="522980"/>
          </a:xfrm>
          <a:prstGeom prst="wedgeRoundRectCallout">
            <a:avLst>
              <a:gd name="adj1" fmla="val -22260"/>
              <a:gd name="adj2" fmla="val 82999"/>
              <a:gd name="adj3" fmla="val 16667"/>
            </a:avLst>
          </a:prstGeom>
          <a:solidFill>
            <a:schemeClr val="bg2">
              <a:lumMod val="75000"/>
            </a:schemeClr>
          </a:solidFill>
          <a:ln w="12700" cap="flat" cmpd="sng" algn="ctr">
            <a:solidFill>
              <a:schemeClr val="bg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kern="0">
                <a:solidFill>
                  <a:schemeClr val="bg1"/>
                </a:solidFill>
                <a:latin typeface="+mn-lt"/>
              </a:rPr>
              <a:t>What have we heard?</a:t>
            </a:r>
          </a:p>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29AC24F7-146A-47EB-9E8B-7030ADBD151F}"/>
              </a:ext>
            </a:extLst>
          </p:cNvPr>
          <p:cNvSpPr txBox="1"/>
          <p:nvPr/>
        </p:nvSpPr>
        <p:spPr>
          <a:xfrm>
            <a:off x="1746465" y="2769585"/>
            <a:ext cx="5855814" cy="1015663"/>
          </a:xfrm>
          <a:prstGeom prst="rect">
            <a:avLst/>
          </a:prstGeom>
        </p:spPr>
        <p:txBody>
          <a:bodyPr wrap="square" rtlCol="0">
            <a:spAutoFit/>
          </a:bodyPr>
          <a:lstStyle/>
          <a:p>
            <a:pPr marL="742950" lvl="1" indent="-285750">
              <a:buClr>
                <a:schemeClr val="accent1">
                  <a:lumMod val="90000"/>
                  <a:lumOff val="10000"/>
                </a:schemeClr>
              </a:buClr>
              <a:buFont typeface="Arial" panose="020B0604020202020204" pitchFamily="34" charset="0"/>
              <a:buChar char="•"/>
            </a:pPr>
            <a:r>
              <a:rPr lang="en-GB" sz="1600">
                <a:latin typeface="+mn-lt"/>
              </a:rPr>
              <a:t>Support from regulator and public sector</a:t>
            </a:r>
          </a:p>
          <a:p>
            <a:pPr marL="742950" lvl="1" indent="-285750">
              <a:buClr>
                <a:schemeClr val="accent1">
                  <a:lumMod val="90000"/>
                  <a:lumOff val="10000"/>
                </a:schemeClr>
              </a:buClr>
              <a:buFont typeface="Arial" panose="020B0604020202020204" pitchFamily="34" charset="0"/>
              <a:buChar char="•"/>
            </a:pPr>
            <a:r>
              <a:rPr lang="en-GB" sz="1600">
                <a:latin typeface="+mn-lt"/>
              </a:rPr>
              <a:t>Concern for unintended consequences from practitioners </a:t>
            </a:r>
            <a:endParaRPr lang="en-US" sz="1600" kern="0">
              <a:latin typeface="+mn-lt"/>
            </a:endParaRPr>
          </a:p>
          <a:p>
            <a:pPr algn="l"/>
            <a:endParaRPr lang="en-NZ" sz="2800" kern="0"/>
          </a:p>
        </p:txBody>
      </p:sp>
    </p:spTree>
    <p:extLst>
      <p:ext uri="{BB962C8B-B14F-4D97-AF65-F5344CB8AC3E}">
        <p14:creationId xmlns:p14="http://schemas.microsoft.com/office/powerpoint/2010/main" val="209946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34A987-3F88-40BE-A4CD-2DD66934222C}"/>
              </a:ext>
            </a:extLst>
          </p:cNvPr>
          <p:cNvSpPr>
            <a:spLocks noGrp="1"/>
          </p:cNvSpPr>
          <p:nvPr>
            <p:ph type="sldNum" sz="quarter" idx="10"/>
          </p:nvPr>
        </p:nvSpPr>
        <p:spPr/>
        <p:txBody>
          <a:bodyPr/>
          <a:lstStyle/>
          <a:p>
            <a:fld id="{802A16F9-4D44-47C7-BF06-FFE7750A8ED4}" type="slidenum">
              <a:rPr lang="en-NZ" altLang="en-US" smtClean="0"/>
              <a:pPr/>
              <a:t>9</a:t>
            </a:fld>
            <a:endParaRPr lang="en-NZ" altLang="en-US"/>
          </a:p>
        </p:txBody>
      </p:sp>
      <p:sp>
        <p:nvSpPr>
          <p:cNvPr id="3" name="Text Placeholder 2">
            <a:extLst>
              <a:ext uri="{FF2B5EF4-FFF2-40B4-BE49-F238E27FC236}">
                <a16:creationId xmlns:a16="http://schemas.microsoft.com/office/drawing/2014/main" id="{3E2A98E7-16B7-47C1-9EB2-EC12B1B6E426}"/>
              </a:ext>
            </a:extLst>
          </p:cNvPr>
          <p:cNvSpPr>
            <a:spLocks noGrp="1"/>
          </p:cNvSpPr>
          <p:nvPr>
            <p:ph type="body" sz="quarter" idx="13"/>
          </p:nvPr>
        </p:nvSpPr>
        <p:spPr/>
        <p:txBody>
          <a:bodyPr/>
          <a:lstStyle/>
          <a:p>
            <a:r>
              <a:rPr lang="en-US" sz="2000" kern="0">
                <a:latin typeface="+mn-lt"/>
              </a:rPr>
              <a:t>Next steps</a:t>
            </a:r>
            <a:endParaRPr lang="en-NZ"/>
          </a:p>
        </p:txBody>
      </p:sp>
      <p:sp>
        <p:nvSpPr>
          <p:cNvPr id="4" name="Content Placeholder 3">
            <a:extLst>
              <a:ext uri="{FF2B5EF4-FFF2-40B4-BE49-F238E27FC236}">
                <a16:creationId xmlns:a16="http://schemas.microsoft.com/office/drawing/2014/main" id="{474DE47A-C92D-4AE7-993B-E4F4DF4BFDAB}"/>
              </a:ext>
            </a:extLst>
          </p:cNvPr>
          <p:cNvSpPr>
            <a:spLocks noGrp="1"/>
          </p:cNvSpPr>
          <p:nvPr>
            <p:ph idx="1"/>
          </p:nvPr>
        </p:nvSpPr>
        <p:spPr/>
        <p:txBody>
          <a:bodyPr/>
          <a:lstStyle/>
          <a:p>
            <a:r>
              <a:rPr lang="en-NZ" sz="2000"/>
              <a:t>NZ standard will not prohibit all tax planning and advisory services for PIEs</a:t>
            </a:r>
          </a:p>
          <a:p>
            <a:r>
              <a:rPr lang="en-NZ" sz="2000"/>
              <a:t>Targeted and limited consultation </a:t>
            </a:r>
          </a:p>
          <a:p>
            <a:pPr lvl="1"/>
            <a:r>
              <a:rPr lang="en-NZ" sz="1800"/>
              <a:t>Clarify that the intent of “likely to prevail” is a high threshold to reduce the risk of subjectivity, to support consistent application and mitigate perceptions of auditor independence concerns</a:t>
            </a:r>
          </a:p>
          <a:p>
            <a:pPr lvl="1"/>
            <a:r>
              <a:rPr lang="en-NZ" sz="1800"/>
              <a:t>Add a documentation requirement </a:t>
            </a:r>
          </a:p>
          <a:p>
            <a:endParaRPr lang="en-NZ"/>
          </a:p>
        </p:txBody>
      </p:sp>
      <p:pic>
        <p:nvPicPr>
          <p:cNvPr id="5" name="Picture 4" descr="Icon&#10;&#10;Description automatically generated">
            <a:extLst>
              <a:ext uri="{FF2B5EF4-FFF2-40B4-BE49-F238E27FC236}">
                <a16:creationId xmlns:a16="http://schemas.microsoft.com/office/drawing/2014/main" id="{6020DE11-0F0A-4A70-A473-19009C6C8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668" y="1103048"/>
            <a:ext cx="1028700" cy="1041400"/>
          </a:xfrm>
          <a:prstGeom prst="rect">
            <a:avLst/>
          </a:prstGeom>
        </p:spPr>
      </p:pic>
    </p:spTree>
    <p:extLst>
      <p:ext uri="{BB962C8B-B14F-4D97-AF65-F5344CB8AC3E}">
        <p14:creationId xmlns:p14="http://schemas.microsoft.com/office/powerpoint/2010/main" val="790549123"/>
      </p:ext>
    </p:extLst>
  </p:cSld>
  <p:clrMapOvr>
    <a:masterClrMapping/>
  </p:clrMapOvr>
</p:sld>
</file>

<file path=ppt/theme/theme1.xml><?xml version="1.0" encoding="utf-8"?>
<a:theme xmlns:a="http://schemas.openxmlformats.org/drawingml/2006/main" name="NZGIF PPT theme">
  <a:themeElements>
    <a:clrScheme name="XRB Colour">
      <a:dk1>
        <a:srgbClr val="000000"/>
      </a:dk1>
      <a:lt1>
        <a:srgbClr val="FFFFFF"/>
      </a:lt1>
      <a:dk2>
        <a:srgbClr val="3F403A"/>
      </a:dk2>
      <a:lt2>
        <a:srgbClr val="68AA55"/>
      </a:lt2>
      <a:accent1>
        <a:srgbClr val="006796"/>
      </a:accent1>
      <a:accent2>
        <a:srgbClr val="8CB251"/>
      </a:accent2>
      <a:accent3>
        <a:srgbClr val="D59D43"/>
      </a:accent3>
      <a:accent4>
        <a:srgbClr val="DAD8DA"/>
      </a:accent4>
      <a:accent5>
        <a:srgbClr val="FFFFFF"/>
      </a:accent5>
      <a:accent6>
        <a:srgbClr val="FFFFFF"/>
      </a:accent6>
      <a:hlink>
        <a:srgbClr val="0563C1"/>
      </a:hlink>
      <a:folHlink>
        <a:srgbClr val="33A6D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lnDef>
    <a:txDef>
      <a:spPr/>
      <a:bodyPr/>
      <a:lstStyle>
        <a:defPPr algn="l">
          <a:defRPr sz="2800" kern="0" dirty="0" smtClean="0"/>
        </a:defPPr>
      </a:lstStyle>
    </a:tx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3366"/>
        </a:dk1>
        <a:lt1>
          <a:srgbClr val="FFFFFF"/>
        </a:lt1>
        <a:dk2>
          <a:srgbClr val="000000"/>
        </a:dk2>
        <a:lt2>
          <a:srgbClr val="969696"/>
        </a:lt2>
        <a:accent1>
          <a:srgbClr val="00CC99"/>
        </a:accent1>
        <a:accent2>
          <a:srgbClr val="3333CC"/>
        </a:accent2>
        <a:accent3>
          <a:srgbClr val="FFFFFF"/>
        </a:accent3>
        <a:accent4>
          <a:srgbClr val="00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XRB Powerpoint template 16x9 Master" id="{4A598149-6A28-4736-8F1B-F725392C6E82}" vid="{99986E15-E671-482F-B90B-72835B9CBC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9ecf17a4-4d9a-44bd-a6b0-455e66c2a2fd" xsi:nil="true"/>
    <_dlc_DocId xmlns="86ff2545-424e-41e2-b804-9e3bc561fde3">EXRB-1510547792-23130</_dlc_DocId>
    <_dlc_DocIdUrl xmlns="86ff2545-424e-41e2-b804-9e3bc561fde3">
      <Url>https://xrbgovt.sharepoint.com/sites/XRBHub/_layouts/15/DocIdRedir.aspx?ID=EXRB-1510547792-23130</Url>
      <Description>EXRB-1510547792-23130</Description>
    </_dlc_DocIdUrl>
    <SharedWithUsers xmlns="86ff2545-424e-41e2-b804-9e3bc561fde3">
      <UserInfo>
        <DisplayName>Lisa Thomas</DisplayName>
        <AccountId>127</AccountId>
        <AccountType/>
      </UserInfo>
      <UserInfo>
        <DisplayName>Sharon Walker</DisplayName>
        <AccountId>33</AccountId>
        <AccountType/>
      </UserInfo>
      <UserInfo>
        <DisplayName>Tracey Crookston</DisplayName>
        <AccountId>32</AccountId>
        <AccountType/>
      </UserInfo>
      <UserInfo>
        <DisplayName>Anna Herlender</DisplayName>
        <AccountId>165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91E54D1572D942982BAC49A66C0FC6" ma:contentTypeVersion="58" ma:contentTypeDescription="Create a new document." ma:contentTypeScope="" ma:versionID="228d19a1e5824c135ccdf60d29777f0b">
  <xsd:schema xmlns:xsd="http://www.w3.org/2001/XMLSchema" xmlns:xs="http://www.w3.org/2001/XMLSchema" xmlns:p="http://schemas.microsoft.com/office/2006/metadata/properties" xmlns:ns2="9ecf17a4-4d9a-44bd-a6b0-455e66c2a2fd" xmlns:ns3="86ff2545-424e-41e2-b804-9e3bc561fde3" targetNamespace="http://schemas.microsoft.com/office/2006/metadata/properties" ma:root="true" ma:fieldsID="3a150127ff6bab575501e69c08f0bade" ns2:_="" ns3:_="">
    <xsd:import namespace="9ecf17a4-4d9a-44bd-a6b0-455e66c2a2fd"/>
    <xsd:import namespace="86ff2545-424e-41e2-b804-9e3bc561fde3"/>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2:MediaServiceAutoTags" minOccurs="0"/>
                <xsd:element ref="ns3:SharedWithUsers" minOccurs="0"/>
                <xsd:element ref="ns3:SharedWithDetail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f17a4-4d9a-44bd-a6b0-455e66c2a2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_Flow_SignoffStatus" ma:index="1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f2545-424e-41e2-b804-9e3bc561fde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4c02815c-28df-484f-9884-3bf00d466f96" ContentTypeId="0x0101" PreviousValue="false"/>
</file>

<file path=customXml/itemProps1.xml><?xml version="1.0" encoding="utf-8"?>
<ds:datastoreItem xmlns:ds="http://schemas.openxmlformats.org/officeDocument/2006/customXml" ds:itemID="{B8ADD7A1-B9EC-49D3-8614-3F8E26CA14C0}">
  <ds:schemaRefs>
    <ds:schemaRef ds:uri="http://purl.org/dc/terms/"/>
    <ds:schemaRef ds:uri="http://schemas.microsoft.com/office/infopath/2007/PartnerControls"/>
    <ds:schemaRef ds:uri="http://schemas.microsoft.com/office/2006/documentManagement/types"/>
    <ds:schemaRef ds:uri="9ecf17a4-4d9a-44bd-a6b0-455e66c2a2fd"/>
    <ds:schemaRef ds:uri="http://schemas.microsoft.com/office/2006/metadata/properties"/>
    <ds:schemaRef ds:uri="http://schemas.openxmlformats.org/package/2006/metadata/core-properties"/>
    <ds:schemaRef ds:uri="http://purl.org/dc/elements/1.1/"/>
    <ds:schemaRef ds:uri="86ff2545-424e-41e2-b804-9e3bc561fde3"/>
    <ds:schemaRef ds:uri="http://www.w3.org/XML/1998/namespace"/>
    <ds:schemaRef ds:uri="http://purl.org/dc/dcmitype/"/>
  </ds:schemaRefs>
</ds:datastoreItem>
</file>

<file path=customXml/itemProps2.xml><?xml version="1.0" encoding="utf-8"?>
<ds:datastoreItem xmlns:ds="http://schemas.openxmlformats.org/officeDocument/2006/customXml" ds:itemID="{A051F1F2-84D6-4EEE-9EC3-9BB0D8C685BB}">
  <ds:schemaRefs>
    <ds:schemaRef ds:uri="86ff2545-424e-41e2-b804-9e3bc561fde3"/>
    <ds:schemaRef ds:uri="9ecf17a4-4d9a-44bd-a6b0-455e66c2a2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E3FC87-910B-4F91-9907-6AE7EBF0D50A}">
  <ds:schemaRefs>
    <ds:schemaRef ds:uri="http://schemas.microsoft.com/sharepoint/events"/>
  </ds:schemaRefs>
</ds:datastoreItem>
</file>

<file path=customXml/itemProps4.xml><?xml version="1.0" encoding="utf-8"?>
<ds:datastoreItem xmlns:ds="http://schemas.openxmlformats.org/officeDocument/2006/customXml" ds:itemID="{E8C8F91A-B9F8-4DFF-882B-BF7BA9DBD6AC}">
  <ds:schemaRefs>
    <ds:schemaRef ds:uri="http://schemas.microsoft.com/sharepoint/v3/contenttype/forms"/>
  </ds:schemaRefs>
</ds:datastoreItem>
</file>

<file path=customXml/itemProps5.xml><?xml version="1.0" encoding="utf-8"?>
<ds:datastoreItem xmlns:ds="http://schemas.openxmlformats.org/officeDocument/2006/customXml" ds:itemID="{D37E3A8F-CE76-4B0A-B31B-05F5E1A1437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XRB Powerpoint template 16x9 Master</Template>
  <TotalTime>5</TotalTime>
  <Words>3652</Words>
  <Application>Microsoft Office PowerPoint</Application>
  <PresentationFormat>On-screen Show (16:9)</PresentationFormat>
  <Paragraphs>431</Paragraphs>
  <Slides>58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Roboto</vt:lpstr>
      <vt:lpstr>Verdana</vt:lpstr>
      <vt:lpstr>NZGIF PPT theme</vt:lpstr>
      <vt:lpstr>PowerPoint Presentation</vt:lpstr>
      <vt:lpstr>PowerPoint Presentation</vt:lpstr>
      <vt:lpstr>PowerPoint Presentation</vt:lpstr>
      <vt:lpstr>What is a Public Interest Entity (PIE)? </vt:lpstr>
      <vt:lpstr>Examples of PIEs in New Zealand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 Dependency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Breach of Independence </vt:lpstr>
      <vt:lpstr>PowerPoint Presentation</vt:lpstr>
      <vt:lpstr>PowerPoint Presentation</vt:lpstr>
    </vt:vector>
  </TitlesOfParts>
  <Company>Central Agencies Shared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Misha Pieters</dc:creator>
  <cp:lastModifiedBy>Owen Wu</cp:lastModifiedBy>
  <cp:revision>2</cp:revision>
  <cp:lastPrinted>2022-04-11T20:10:09Z</cp:lastPrinted>
  <dcterms:created xsi:type="dcterms:W3CDTF">2022-03-24T19:00:13Z</dcterms:created>
  <dcterms:modified xsi:type="dcterms:W3CDTF">2022-04-14T00:30:34Z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0x0101006291E54D1572D942982BAC49A66C0FC6</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TaxCatchAll">
    <vt:lpwstr>1;#Accounting Projects|74114e71-9496-4029-925c-4fa5e0c80691</vt:lpwstr>
  </property>
  <property fmtid="{D5CDD505-2E9C-101B-9397-08002B2CF9AE}" pid="8" name="n7c90e95e34347149b08f2a867a65e3c">
    <vt:lpwstr>Accounting Projects|74114e71-9496-4029-925c-4fa5e0c80691</vt:lpwstr>
  </property>
  <property fmtid="{D5CDD505-2E9C-101B-9397-08002B2CF9AE}" pid="9" name="_dlc_DocIdItemGuid">
    <vt:lpwstr>9e37ddc6-3235-4f78-a240-b1d13cec1696</vt:lpwstr>
  </property>
  <property fmtid="{D5CDD505-2E9C-101B-9397-08002B2CF9AE}" pid="10" name="a593ffe969474e1ba7b1de384f197d96">
    <vt:lpwstr/>
  </property>
  <property fmtid="{D5CDD505-2E9C-101B-9397-08002B2CF9AE}" pid="11" name="dfbdd776951e4667a1254b6a3d2f37d9">
    <vt:lpwstr/>
  </property>
  <property fmtid="{D5CDD505-2E9C-101B-9397-08002B2CF9AE}" pid="12" name="accountingTags">
    <vt:lpwstr/>
  </property>
  <property fmtid="{D5CDD505-2E9C-101B-9397-08002B2CF9AE}" pid="13" name="accounting">
    <vt:lpwstr>1;#Accounting Projects|74114e71-9496-4029-925c-4fa5e0c80691</vt:lpwstr>
  </property>
  <property fmtid="{D5CDD505-2E9C-101B-9397-08002B2CF9AE}" pid="14" name="BusinessGroupName">
    <vt:lpwstr/>
  </property>
  <property fmtid="{D5CDD505-2E9C-101B-9397-08002B2CF9AE}" pid="15" name="projectType">
    <vt:lpwstr/>
  </property>
  <property fmtid="{D5CDD505-2E9C-101B-9397-08002B2CF9AE}" pid="16" name="c8a3f901464f4db88354c639b8754dd9">
    <vt:lpwstr/>
  </property>
  <property fmtid="{D5CDD505-2E9C-101B-9397-08002B2CF9AE}" pid="17" name="mfd2cedde1974d988babb6b1bceebc99">
    <vt:lpwstr/>
  </property>
  <property fmtid="{D5CDD505-2E9C-101B-9397-08002B2CF9AE}" pid="18" name="projectName">
    <vt:lpwstr/>
  </property>
  <property fmtid="{D5CDD505-2E9C-101B-9397-08002B2CF9AE}" pid="19" name="Order">
    <vt:r8>2303400</vt:r8>
  </property>
  <property fmtid="{D5CDD505-2E9C-101B-9397-08002B2CF9AE}" pid="20" name="_dlc_DocId">
    <vt:lpwstr>EXRB-1510547792-23034</vt:lpwstr>
  </property>
  <property fmtid="{D5CDD505-2E9C-101B-9397-08002B2CF9AE}" pid="21" name="TriggerFlowInfo">
    <vt:lpwstr/>
  </property>
  <property fmtid="{D5CDD505-2E9C-101B-9397-08002B2CF9AE}" pid="22" name="_dlc_DocIdUrl">
    <vt:lpwstr>https://xrbgovt.sharepoint.com/sites/XRBHub/_layouts/15/DocIdRedir.aspx?ID=EXRB-1510547792-23034, EXRB-1510547792-23034</vt:lpwstr>
  </property>
  <property fmtid="{D5CDD505-2E9C-101B-9397-08002B2CF9AE}" pid="23" name="_ExtendedDescription">
    <vt:lpwstr/>
  </property>
</Properties>
</file>