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4" r:id="rId6"/>
  </p:sldMasterIdLst>
  <p:notesMasterIdLst>
    <p:notesMasterId r:id="rId35"/>
  </p:notesMasterIdLst>
  <p:handoutMasterIdLst>
    <p:handoutMasterId r:id="rId36"/>
  </p:handoutMasterIdLst>
  <p:sldIdLst>
    <p:sldId id="316" r:id="rId7"/>
    <p:sldId id="363" r:id="rId8"/>
    <p:sldId id="387" r:id="rId9"/>
    <p:sldId id="389" r:id="rId10"/>
    <p:sldId id="388" r:id="rId11"/>
    <p:sldId id="364" r:id="rId12"/>
    <p:sldId id="369" r:id="rId13"/>
    <p:sldId id="373" r:id="rId14"/>
    <p:sldId id="374" r:id="rId15"/>
    <p:sldId id="376" r:id="rId16"/>
    <p:sldId id="377" r:id="rId17"/>
    <p:sldId id="378" r:id="rId18"/>
    <p:sldId id="379" r:id="rId19"/>
    <p:sldId id="380" r:id="rId20"/>
    <p:sldId id="381" r:id="rId21"/>
    <p:sldId id="375" r:id="rId22"/>
    <p:sldId id="382" r:id="rId23"/>
    <p:sldId id="383" r:id="rId24"/>
    <p:sldId id="7291" r:id="rId25"/>
    <p:sldId id="386" r:id="rId26"/>
    <p:sldId id="404" r:id="rId27"/>
    <p:sldId id="7273" r:id="rId28"/>
    <p:sldId id="7264" r:id="rId29"/>
    <p:sldId id="7283" r:id="rId30"/>
    <p:sldId id="7290" r:id="rId31"/>
    <p:sldId id="7289" r:id="rId32"/>
    <p:sldId id="385" r:id="rId33"/>
    <p:sldId id="343" r:id="rId34"/>
  </p:sldIdLst>
  <p:sldSz cx="9144000" cy="5143500" type="screen16x9"/>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90217-2DE9-D2DC-5226-72AA3867977B}" name="Amelia Sharman" initials="AS" userId="S::Amelia.Sharman@xrb.govt.nz::19c367c6-80d3-45f0-a46a-1ff7bb1e6385" providerId="AD"/>
  <p188:author id="{C2996686-892F-7807-6D60-E5487EA671E3}" name="Misha Pieters" initials="MP" userId="S::Misha.Pieters@xrb.govt.nz::6962b603-e177-4c05-931a-4d39626761d7" providerId="AD"/>
  <p188:author id="{125B478A-6FDA-DCC2-2BC2-3FBBBBF746FE}" name="Anna Herlender" initials="AH" userId="S::Anna.Herlender@xrb.govt.nz::fd124545-b2e2-422f-b60e-4186a04bb048" providerId="AD"/>
  <p188:author id="{B8E7CADB-1C34-EADB-2B7B-18B1F3526129}" name="Francesca Garelja" initials="FG" userId="S::francesca.garelja@xrb.govt.nz::39d21529-96b8-4ff1-b236-a55f4a0fc3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elia Sharman" initials="AS" lastIdx="4" clrIdx="0">
    <p:extLst>
      <p:ext uri="{19B8F6BF-5375-455C-9EA6-DF929625EA0E}">
        <p15:presenceInfo xmlns:p15="http://schemas.microsoft.com/office/powerpoint/2012/main" userId="S::Amelia.Sharman@xrb.govt.nz::19c367c6-80d3-45f0-a46a-1ff7bb1e6385" providerId="AD"/>
      </p:ext>
    </p:extLst>
  </p:cmAuthor>
  <p:cmAuthor id="2" name="Misha Pieters" initials="MP" lastIdx="9" clrIdx="1">
    <p:extLst>
      <p:ext uri="{19B8F6BF-5375-455C-9EA6-DF929625EA0E}">
        <p15:presenceInfo xmlns:p15="http://schemas.microsoft.com/office/powerpoint/2012/main" userId="S::Misha.Pieters@xrb.govt.nz::6962b603-e177-4c05-931a-4d39626761d7" providerId="AD"/>
      </p:ext>
    </p:extLst>
  </p:cmAuthor>
  <p:cmAuthor id="3" name="Peyman Momenan" initials="PM" lastIdx="6" clrIdx="2">
    <p:extLst>
      <p:ext uri="{19B8F6BF-5375-455C-9EA6-DF929625EA0E}">
        <p15:presenceInfo xmlns:p15="http://schemas.microsoft.com/office/powerpoint/2012/main" userId="S::peyman.momenan@xrb.govt.nz::41db2c29-9844-463f-ac54-74a3b35bcd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B29"/>
    <a:srgbClr val="F3C98D"/>
    <a:srgbClr val="FFEECD"/>
    <a:srgbClr val="7F7F7F"/>
    <a:srgbClr val="FFFFFF"/>
    <a:srgbClr val="FDD123"/>
    <a:srgbClr val="FDCD25"/>
    <a:srgbClr val="F1D92D"/>
    <a:srgbClr val="F1A42D"/>
    <a:srgbClr val="8493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C755F-B433-4A79-8077-9302524F69F6}" v="5645" dt="2022-06-29T00:30:56.592"/>
    <p1510:client id="{556A93A5-8216-446F-94CF-1BD0D01EF662}" vWet="4" dt="2022-06-28T21:41:47.802"/>
    <p1510:client id="{73F1BF8F-8472-456D-8DAC-7226F635F7F1}" v="17" dt="2022-06-28T10:07:34.637"/>
  </p1510:revLst>
</p1510:revInfo>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E29B29"/>
              </a:solidFill>
              <a:ln w="19050">
                <a:noFill/>
              </a:ln>
              <a:effectLst/>
            </c:spPr>
            <c:extLst>
              <c:ext xmlns:c16="http://schemas.microsoft.com/office/drawing/2014/chart" uri="{C3380CC4-5D6E-409C-BE32-E72D297353CC}">
                <c16:uniqueId val="{00000001-4105-4917-8104-518A0D7BFCEC}"/>
              </c:ext>
            </c:extLst>
          </c:dPt>
          <c:dPt>
            <c:idx val="1"/>
            <c:bubble3D val="0"/>
            <c:spPr>
              <a:solidFill>
                <a:srgbClr val="FFEECD"/>
              </a:solidFill>
              <a:ln w="19050">
                <a:noFill/>
              </a:ln>
              <a:effectLst/>
            </c:spPr>
            <c:extLst>
              <c:ext xmlns:c16="http://schemas.microsoft.com/office/drawing/2014/chart" uri="{C3380CC4-5D6E-409C-BE32-E72D297353CC}">
                <c16:uniqueId val="{00000004-4105-4917-8104-518A0D7BFCEC}"/>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2-4105-4917-8104-518A0D7BFCEC}"/>
              </c:ext>
            </c:extLst>
          </c:dPt>
          <c:cat>
            <c:strRef>
              <c:f>Sheet1!$A$2:$A$4</c:f>
              <c:strCache>
                <c:ptCount val="3"/>
                <c:pt idx="0">
                  <c:v>1st Qtr</c:v>
                </c:pt>
                <c:pt idx="1">
                  <c:v>2nd Qtr</c:v>
                </c:pt>
                <c:pt idx="2">
                  <c:v>3rd Qtr</c:v>
                </c:pt>
              </c:strCache>
            </c:strRef>
          </c:cat>
          <c:val>
            <c:numRef>
              <c:f>Sheet1!$B$2:$B$4</c:f>
              <c:numCache>
                <c:formatCode>General</c:formatCode>
                <c:ptCount val="3"/>
                <c:pt idx="0">
                  <c:v>58</c:v>
                </c:pt>
                <c:pt idx="1">
                  <c:v>5</c:v>
                </c:pt>
                <c:pt idx="2">
                  <c:v>37</c:v>
                </c:pt>
              </c:numCache>
            </c:numRef>
          </c:val>
          <c:extLst>
            <c:ext xmlns:c16="http://schemas.microsoft.com/office/drawing/2014/chart" uri="{C3380CC4-5D6E-409C-BE32-E72D297353CC}">
              <c16:uniqueId val="{00000000-4105-4917-8104-518A0D7BFCE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4135C-6860-4755-BA1E-702AF7B70187}"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NZ"/>
        </a:p>
      </dgm:t>
    </dgm:pt>
    <dgm:pt modelId="{C1E31123-7A76-4055-8FE2-62306BF5E0A1}">
      <dgm:prSet phldrT="[Text]"/>
      <dgm:spPr>
        <a:solidFill>
          <a:srgbClr val="E29B29"/>
        </a:solidFill>
      </dgm:spPr>
      <dgm:t>
        <a:bodyPr/>
        <a:lstStyle/>
        <a:p>
          <a:r>
            <a:rPr lang="en-NZ"/>
            <a:t>Identifying Threats</a:t>
          </a:r>
        </a:p>
      </dgm:t>
    </dgm:pt>
    <dgm:pt modelId="{17E253A5-1DC1-4C94-B8FF-F523E82BF1DE}" type="parTrans" cxnId="{407B552D-A8A0-45BE-8581-28C3CC95E404}">
      <dgm:prSet/>
      <dgm:spPr/>
      <dgm:t>
        <a:bodyPr/>
        <a:lstStyle/>
        <a:p>
          <a:endParaRPr lang="en-NZ"/>
        </a:p>
      </dgm:t>
    </dgm:pt>
    <dgm:pt modelId="{CEA07A0C-6C48-472E-94B3-5440754A60D9}" type="sibTrans" cxnId="{407B552D-A8A0-45BE-8581-28C3CC95E404}">
      <dgm:prSet/>
      <dgm:spPr/>
      <dgm:t>
        <a:bodyPr/>
        <a:lstStyle/>
        <a:p>
          <a:endParaRPr lang="en-NZ"/>
        </a:p>
      </dgm:t>
    </dgm:pt>
    <dgm:pt modelId="{AEA6EE0C-362B-456B-9342-DE8AF3672859}">
      <dgm:prSet phldrT="[Text]"/>
      <dgm:spPr>
        <a:solidFill>
          <a:srgbClr val="E29B29"/>
        </a:solidFill>
      </dgm:spPr>
      <dgm:t>
        <a:bodyPr/>
        <a:lstStyle/>
        <a:p>
          <a:r>
            <a:rPr lang="en-NZ"/>
            <a:t>Evaluating Threats</a:t>
          </a:r>
        </a:p>
      </dgm:t>
    </dgm:pt>
    <dgm:pt modelId="{B00C27CE-AAD1-4B08-BC39-94F1768168FB}" type="parTrans" cxnId="{3BB93259-BB20-41A7-8833-258DE471BFF1}">
      <dgm:prSet/>
      <dgm:spPr/>
      <dgm:t>
        <a:bodyPr/>
        <a:lstStyle/>
        <a:p>
          <a:endParaRPr lang="en-NZ"/>
        </a:p>
      </dgm:t>
    </dgm:pt>
    <dgm:pt modelId="{9441951A-8A02-4758-AB5E-A33A4244D783}" type="sibTrans" cxnId="{3BB93259-BB20-41A7-8833-258DE471BFF1}">
      <dgm:prSet/>
      <dgm:spPr/>
      <dgm:t>
        <a:bodyPr/>
        <a:lstStyle/>
        <a:p>
          <a:endParaRPr lang="en-NZ"/>
        </a:p>
      </dgm:t>
    </dgm:pt>
    <dgm:pt modelId="{6486172E-B4BA-4377-BD1F-DE4D3949DDD3}">
      <dgm:prSet phldrT="[Text]"/>
      <dgm:spPr>
        <a:solidFill>
          <a:srgbClr val="E29B29"/>
        </a:solidFill>
        <a:ln>
          <a:solidFill>
            <a:srgbClr val="E29B29"/>
          </a:solidFill>
        </a:ln>
      </dgm:spPr>
      <dgm:t>
        <a:bodyPr/>
        <a:lstStyle/>
        <a:p>
          <a:r>
            <a:rPr lang="en-NZ"/>
            <a:t>Addressing Threats </a:t>
          </a:r>
        </a:p>
      </dgm:t>
    </dgm:pt>
    <dgm:pt modelId="{DEF2D094-1C02-43C2-9FAB-3E64F07FBA4B}" type="parTrans" cxnId="{6A1EC939-9C2A-45AF-8EFD-F90186B4F7EE}">
      <dgm:prSet/>
      <dgm:spPr/>
      <dgm:t>
        <a:bodyPr/>
        <a:lstStyle/>
        <a:p>
          <a:endParaRPr lang="en-NZ"/>
        </a:p>
      </dgm:t>
    </dgm:pt>
    <dgm:pt modelId="{2CED3E58-BDFD-475B-9718-8AA2B05DE3CD}" type="sibTrans" cxnId="{6A1EC939-9C2A-45AF-8EFD-F90186B4F7EE}">
      <dgm:prSet/>
      <dgm:spPr/>
      <dgm:t>
        <a:bodyPr/>
        <a:lstStyle/>
        <a:p>
          <a:endParaRPr lang="en-NZ"/>
        </a:p>
      </dgm:t>
    </dgm:pt>
    <dgm:pt modelId="{88F5B744-B23A-42C5-AA49-4B59D1C111D9}" type="pres">
      <dgm:prSet presAssocID="{B534135C-6860-4755-BA1E-702AF7B70187}" presName="compositeShape" presStyleCnt="0">
        <dgm:presLayoutVars>
          <dgm:chMax val="7"/>
          <dgm:dir/>
          <dgm:resizeHandles val="exact"/>
        </dgm:presLayoutVars>
      </dgm:prSet>
      <dgm:spPr/>
    </dgm:pt>
    <dgm:pt modelId="{BF26A9CE-E33C-45B3-8BBA-78BA467105D5}" type="pres">
      <dgm:prSet presAssocID="{B534135C-6860-4755-BA1E-702AF7B70187}" presName="wedge1" presStyleLbl="node1" presStyleIdx="0" presStyleCnt="3"/>
      <dgm:spPr/>
    </dgm:pt>
    <dgm:pt modelId="{742A5281-B566-421E-931F-4137ED8ED773}" type="pres">
      <dgm:prSet presAssocID="{B534135C-6860-4755-BA1E-702AF7B70187}" presName="dummy1a" presStyleCnt="0"/>
      <dgm:spPr/>
    </dgm:pt>
    <dgm:pt modelId="{665C8761-6B29-41CB-AA5C-42B193C61FFB}" type="pres">
      <dgm:prSet presAssocID="{B534135C-6860-4755-BA1E-702AF7B70187}" presName="dummy1b" presStyleCnt="0"/>
      <dgm:spPr/>
    </dgm:pt>
    <dgm:pt modelId="{2C500CD2-0B86-41A3-97AE-2C391568880A}" type="pres">
      <dgm:prSet presAssocID="{B534135C-6860-4755-BA1E-702AF7B70187}" presName="wedge1Tx" presStyleLbl="node1" presStyleIdx="0" presStyleCnt="3">
        <dgm:presLayoutVars>
          <dgm:chMax val="0"/>
          <dgm:chPref val="0"/>
          <dgm:bulletEnabled val="1"/>
        </dgm:presLayoutVars>
      </dgm:prSet>
      <dgm:spPr/>
    </dgm:pt>
    <dgm:pt modelId="{FABB3D72-C2F6-4397-A9C6-33C60861600A}" type="pres">
      <dgm:prSet presAssocID="{B534135C-6860-4755-BA1E-702AF7B70187}" presName="wedge2" presStyleLbl="node1" presStyleIdx="1" presStyleCnt="3"/>
      <dgm:spPr/>
    </dgm:pt>
    <dgm:pt modelId="{B5DF89FA-961C-452D-AF5E-6E12901DB850}" type="pres">
      <dgm:prSet presAssocID="{B534135C-6860-4755-BA1E-702AF7B70187}" presName="dummy2a" presStyleCnt="0"/>
      <dgm:spPr/>
    </dgm:pt>
    <dgm:pt modelId="{4EE9E94C-73FD-41D9-AB6A-06338C5CD2CE}" type="pres">
      <dgm:prSet presAssocID="{B534135C-6860-4755-BA1E-702AF7B70187}" presName="dummy2b" presStyleCnt="0"/>
      <dgm:spPr/>
    </dgm:pt>
    <dgm:pt modelId="{D906067A-2D7D-42D6-8BD7-6E2F309A276B}" type="pres">
      <dgm:prSet presAssocID="{B534135C-6860-4755-BA1E-702AF7B70187}" presName="wedge2Tx" presStyleLbl="node1" presStyleIdx="1" presStyleCnt="3">
        <dgm:presLayoutVars>
          <dgm:chMax val="0"/>
          <dgm:chPref val="0"/>
          <dgm:bulletEnabled val="1"/>
        </dgm:presLayoutVars>
      </dgm:prSet>
      <dgm:spPr/>
    </dgm:pt>
    <dgm:pt modelId="{4241D85D-3F41-4252-B57D-DFB9871FBE79}" type="pres">
      <dgm:prSet presAssocID="{B534135C-6860-4755-BA1E-702AF7B70187}" presName="wedge3" presStyleLbl="node1" presStyleIdx="2" presStyleCnt="3"/>
      <dgm:spPr/>
    </dgm:pt>
    <dgm:pt modelId="{B7FF5629-E0B1-40D6-B4C1-58ED6B5AAFE6}" type="pres">
      <dgm:prSet presAssocID="{B534135C-6860-4755-BA1E-702AF7B70187}" presName="dummy3a" presStyleCnt="0"/>
      <dgm:spPr/>
    </dgm:pt>
    <dgm:pt modelId="{F648A3CF-ADA6-4C61-A903-526DEBE2D659}" type="pres">
      <dgm:prSet presAssocID="{B534135C-6860-4755-BA1E-702AF7B70187}" presName="dummy3b" presStyleCnt="0"/>
      <dgm:spPr/>
    </dgm:pt>
    <dgm:pt modelId="{0CDBB113-DDD2-4C9A-9070-DDACA45D08EB}" type="pres">
      <dgm:prSet presAssocID="{B534135C-6860-4755-BA1E-702AF7B70187}" presName="wedge3Tx" presStyleLbl="node1" presStyleIdx="2" presStyleCnt="3">
        <dgm:presLayoutVars>
          <dgm:chMax val="0"/>
          <dgm:chPref val="0"/>
          <dgm:bulletEnabled val="1"/>
        </dgm:presLayoutVars>
      </dgm:prSet>
      <dgm:spPr/>
    </dgm:pt>
    <dgm:pt modelId="{D6389CBE-BA3A-4302-820A-41246F053CCD}" type="pres">
      <dgm:prSet presAssocID="{CEA07A0C-6C48-472E-94B3-5440754A60D9}" presName="arrowWedge1" presStyleLbl="fgSibTrans2D1" presStyleIdx="0" presStyleCnt="3"/>
      <dgm:spPr/>
    </dgm:pt>
    <dgm:pt modelId="{62766AC4-B36F-46EC-AE06-935E5E3ACB0F}" type="pres">
      <dgm:prSet presAssocID="{9441951A-8A02-4758-AB5E-A33A4244D783}" presName="arrowWedge2" presStyleLbl="fgSibTrans2D1" presStyleIdx="1" presStyleCnt="3"/>
      <dgm:spPr/>
    </dgm:pt>
    <dgm:pt modelId="{1413F20D-DF0A-465D-A7F6-E24F8AC354B8}" type="pres">
      <dgm:prSet presAssocID="{2CED3E58-BDFD-475B-9718-8AA2B05DE3CD}" presName="arrowWedge3" presStyleLbl="fgSibTrans2D1" presStyleIdx="2" presStyleCnt="3"/>
      <dgm:spPr/>
    </dgm:pt>
  </dgm:ptLst>
  <dgm:cxnLst>
    <dgm:cxn modelId="{32125C06-FD6E-4E6D-BF36-B0EB7CA9B2F7}" type="presOf" srcId="{AEA6EE0C-362B-456B-9342-DE8AF3672859}" destId="{D906067A-2D7D-42D6-8BD7-6E2F309A276B}" srcOrd="1" destOrd="0" presId="urn:microsoft.com/office/officeart/2005/8/layout/cycle8"/>
    <dgm:cxn modelId="{BE031D26-86FE-455C-91C1-E1662F4CF4E9}" type="presOf" srcId="{C1E31123-7A76-4055-8FE2-62306BF5E0A1}" destId="{BF26A9CE-E33C-45B3-8BBA-78BA467105D5}" srcOrd="0" destOrd="0" presId="urn:microsoft.com/office/officeart/2005/8/layout/cycle8"/>
    <dgm:cxn modelId="{407B552D-A8A0-45BE-8581-28C3CC95E404}" srcId="{B534135C-6860-4755-BA1E-702AF7B70187}" destId="{C1E31123-7A76-4055-8FE2-62306BF5E0A1}" srcOrd="0" destOrd="0" parTransId="{17E253A5-1DC1-4C94-B8FF-F523E82BF1DE}" sibTransId="{CEA07A0C-6C48-472E-94B3-5440754A60D9}"/>
    <dgm:cxn modelId="{6A1EC939-9C2A-45AF-8EFD-F90186B4F7EE}" srcId="{B534135C-6860-4755-BA1E-702AF7B70187}" destId="{6486172E-B4BA-4377-BD1F-DE4D3949DDD3}" srcOrd="2" destOrd="0" parTransId="{DEF2D094-1C02-43C2-9FAB-3E64F07FBA4B}" sibTransId="{2CED3E58-BDFD-475B-9718-8AA2B05DE3CD}"/>
    <dgm:cxn modelId="{3BB93259-BB20-41A7-8833-258DE471BFF1}" srcId="{B534135C-6860-4755-BA1E-702AF7B70187}" destId="{AEA6EE0C-362B-456B-9342-DE8AF3672859}" srcOrd="1" destOrd="0" parTransId="{B00C27CE-AAD1-4B08-BC39-94F1768168FB}" sibTransId="{9441951A-8A02-4758-AB5E-A33A4244D783}"/>
    <dgm:cxn modelId="{94059280-9FA6-458F-8BE6-ACE041B7E40F}" type="presOf" srcId="{B534135C-6860-4755-BA1E-702AF7B70187}" destId="{88F5B744-B23A-42C5-AA49-4B59D1C111D9}" srcOrd="0" destOrd="0" presId="urn:microsoft.com/office/officeart/2005/8/layout/cycle8"/>
    <dgm:cxn modelId="{28E5F4B0-C970-4AE9-9AB2-A1EA815F8734}" type="presOf" srcId="{C1E31123-7A76-4055-8FE2-62306BF5E0A1}" destId="{2C500CD2-0B86-41A3-97AE-2C391568880A}" srcOrd="1" destOrd="0" presId="urn:microsoft.com/office/officeart/2005/8/layout/cycle8"/>
    <dgm:cxn modelId="{5303D3C7-8030-4D6B-90DF-F28405133F24}" type="presOf" srcId="{6486172E-B4BA-4377-BD1F-DE4D3949DDD3}" destId="{4241D85D-3F41-4252-B57D-DFB9871FBE79}" srcOrd="0" destOrd="0" presId="urn:microsoft.com/office/officeart/2005/8/layout/cycle8"/>
    <dgm:cxn modelId="{38EDC7CF-3316-4EEF-85FE-72568662D830}" type="presOf" srcId="{6486172E-B4BA-4377-BD1F-DE4D3949DDD3}" destId="{0CDBB113-DDD2-4C9A-9070-DDACA45D08EB}" srcOrd="1" destOrd="0" presId="urn:microsoft.com/office/officeart/2005/8/layout/cycle8"/>
    <dgm:cxn modelId="{E3639AED-B382-4124-83CD-0AB9532364A8}" type="presOf" srcId="{AEA6EE0C-362B-456B-9342-DE8AF3672859}" destId="{FABB3D72-C2F6-4397-A9C6-33C60861600A}" srcOrd="0" destOrd="0" presId="urn:microsoft.com/office/officeart/2005/8/layout/cycle8"/>
    <dgm:cxn modelId="{EDAA0C56-3552-4D1B-8D7E-93DE802FD1A6}" type="presParOf" srcId="{88F5B744-B23A-42C5-AA49-4B59D1C111D9}" destId="{BF26A9CE-E33C-45B3-8BBA-78BA467105D5}" srcOrd="0" destOrd="0" presId="urn:microsoft.com/office/officeart/2005/8/layout/cycle8"/>
    <dgm:cxn modelId="{D8C6CA2C-92A5-40BE-88C9-20E0C98DC340}" type="presParOf" srcId="{88F5B744-B23A-42C5-AA49-4B59D1C111D9}" destId="{742A5281-B566-421E-931F-4137ED8ED773}" srcOrd="1" destOrd="0" presId="urn:microsoft.com/office/officeart/2005/8/layout/cycle8"/>
    <dgm:cxn modelId="{98F033F0-97E6-4D67-A448-ED15E5282D40}" type="presParOf" srcId="{88F5B744-B23A-42C5-AA49-4B59D1C111D9}" destId="{665C8761-6B29-41CB-AA5C-42B193C61FFB}" srcOrd="2" destOrd="0" presId="urn:microsoft.com/office/officeart/2005/8/layout/cycle8"/>
    <dgm:cxn modelId="{A6696EC5-DDFC-4935-9E64-F992871675E2}" type="presParOf" srcId="{88F5B744-B23A-42C5-AA49-4B59D1C111D9}" destId="{2C500CD2-0B86-41A3-97AE-2C391568880A}" srcOrd="3" destOrd="0" presId="urn:microsoft.com/office/officeart/2005/8/layout/cycle8"/>
    <dgm:cxn modelId="{F9D04EFE-724C-46B2-9A72-43961B367B60}" type="presParOf" srcId="{88F5B744-B23A-42C5-AA49-4B59D1C111D9}" destId="{FABB3D72-C2F6-4397-A9C6-33C60861600A}" srcOrd="4" destOrd="0" presId="urn:microsoft.com/office/officeart/2005/8/layout/cycle8"/>
    <dgm:cxn modelId="{8BB160DF-4C0E-4605-858F-D5EF77AE9E58}" type="presParOf" srcId="{88F5B744-B23A-42C5-AA49-4B59D1C111D9}" destId="{B5DF89FA-961C-452D-AF5E-6E12901DB850}" srcOrd="5" destOrd="0" presId="urn:microsoft.com/office/officeart/2005/8/layout/cycle8"/>
    <dgm:cxn modelId="{40BCAF1D-E1C8-4E0E-95C7-FC207FA42068}" type="presParOf" srcId="{88F5B744-B23A-42C5-AA49-4B59D1C111D9}" destId="{4EE9E94C-73FD-41D9-AB6A-06338C5CD2CE}" srcOrd="6" destOrd="0" presId="urn:microsoft.com/office/officeart/2005/8/layout/cycle8"/>
    <dgm:cxn modelId="{F84D2244-3DAB-4284-AF26-A04B3111F588}" type="presParOf" srcId="{88F5B744-B23A-42C5-AA49-4B59D1C111D9}" destId="{D906067A-2D7D-42D6-8BD7-6E2F309A276B}" srcOrd="7" destOrd="0" presId="urn:microsoft.com/office/officeart/2005/8/layout/cycle8"/>
    <dgm:cxn modelId="{EB5DFE5A-3624-406B-96D6-312946954CC7}" type="presParOf" srcId="{88F5B744-B23A-42C5-AA49-4B59D1C111D9}" destId="{4241D85D-3F41-4252-B57D-DFB9871FBE79}" srcOrd="8" destOrd="0" presId="urn:microsoft.com/office/officeart/2005/8/layout/cycle8"/>
    <dgm:cxn modelId="{C35194AD-5629-404F-9C39-916CED5E75F0}" type="presParOf" srcId="{88F5B744-B23A-42C5-AA49-4B59D1C111D9}" destId="{B7FF5629-E0B1-40D6-B4C1-58ED6B5AAFE6}" srcOrd="9" destOrd="0" presId="urn:microsoft.com/office/officeart/2005/8/layout/cycle8"/>
    <dgm:cxn modelId="{1FC4C15F-371A-45C2-BBAB-B5E4F2DF2E15}" type="presParOf" srcId="{88F5B744-B23A-42C5-AA49-4B59D1C111D9}" destId="{F648A3CF-ADA6-4C61-A903-526DEBE2D659}" srcOrd="10" destOrd="0" presId="urn:microsoft.com/office/officeart/2005/8/layout/cycle8"/>
    <dgm:cxn modelId="{2FF5BD1E-7F8D-4BE5-B816-C49EEF6F8B3B}" type="presParOf" srcId="{88F5B744-B23A-42C5-AA49-4B59D1C111D9}" destId="{0CDBB113-DDD2-4C9A-9070-DDACA45D08EB}" srcOrd="11" destOrd="0" presId="urn:microsoft.com/office/officeart/2005/8/layout/cycle8"/>
    <dgm:cxn modelId="{37FC06DD-F9CA-4EC4-99DA-9F02E3A4DDFE}" type="presParOf" srcId="{88F5B744-B23A-42C5-AA49-4B59D1C111D9}" destId="{D6389CBE-BA3A-4302-820A-41246F053CCD}" srcOrd="12" destOrd="0" presId="urn:microsoft.com/office/officeart/2005/8/layout/cycle8"/>
    <dgm:cxn modelId="{5BD77374-B7BE-4F05-AC52-FE922B2B2DC4}" type="presParOf" srcId="{88F5B744-B23A-42C5-AA49-4B59D1C111D9}" destId="{62766AC4-B36F-46EC-AE06-935E5E3ACB0F}" srcOrd="13" destOrd="0" presId="urn:microsoft.com/office/officeart/2005/8/layout/cycle8"/>
    <dgm:cxn modelId="{40B7B882-F8C8-424D-AE6F-4402D78E24C3}" type="presParOf" srcId="{88F5B744-B23A-42C5-AA49-4B59D1C111D9}" destId="{1413F20D-DF0A-465D-A7F6-E24F8AC354B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6A9CE-E33C-45B3-8BBA-78BA467105D5}">
      <dsp:nvSpPr>
        <dsp:cNvPr id="0" name=""/>
        <dsp:cNvSpPr/>
      </dsp:nvSpPr>
      <dsp:spPr>
        <a:xfrm>
          <a:off x="1621070" y="231346"/>
          <a:ext cx="2989707" cy="2989707"/>
        </a:xfrm>
        <a:prstGeom prst="pie">
          <a:avLst>
            <a:gd name="adj1" fmla="val 16200000"/>
            <a:gd name="adj2" fmla="val 1800000"/>
          </a:avLst>
        </a:prstGeom>
        <a:solidFill>
          <a:srgbClr val="E29B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a:t>Identifying Threats</a:t>
          </a:r>
        </a:p>
      </dsp:txBody>
      <dsp:txXfrm>
        <a:off x="3196716" y="864879"/>
        <a:ext cx="1067752" cy="889793"/>
      </dsp:txXfrm>
    </dsp:sp>
    <dsp:sp modelId="{FABB3D72-C2F6-4397-A9C6-33C60861600A}">
      <dsp:nvSpPr>
        <dsp:cNvPr id="0" name=""/>
        <dsp:cNvSpPr/>
      </dsp:nvSpPr>
      <dsp:spPr>
        <a:xfrm>
          <a:off x="1559496" y="338121"/>
          <a:ext cx="2989707" cy="2989707"/>
        </a:xfrm>
        <a:prstGeom prst="pie">
          <a:avLst>
            <a:gd name="adj1" fmla="val 1800000"/>
            <a:gd name="adj2" fmla="val 9000000"/>
          </a:avLst>
        </a:prstGeom>
        <a:solidFill>
          <a:srgbClr val="E29B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a:t>Evaluating Threats</a:t>
          </a:r>
        </a:p>
      </dsp:txBody>
      <dsp:txXfrm>
        <a:off x="2271331" y="2277872"/>
        <a:ext cx="1601628" cy="783018"/>
      </dsp:txXfrm>
    </dsp:sp>
    <dsp:sp modelId="{4241D85D-3F41-4252-B57D-DFB9871FBE79}">
      <dsp:nvSpPr>
        <dsp:cNvPr id="0" name=""/>
        <dsp:cNvSpPr/>
      </dsp:nvSpPr>
      <dsp:spPr>
        <a:xfrm>
          <a:off x="1497922" y="231346"/>
          <a:ext cx="2989707" cy="2989707"/>
        </a:xfrm>
        <a:prstGeom prst="pie">
          <a:avLst>
            <a:gd name="adj1" fmla="val 9000000"/>
            <a:gd name="adj2" fmla="val 16200000"/>
          </a:avLst>
        </a:prstGeom>
        <a:solidFill>
          <a:srgbClr val="E29B29"/>
        </a:solidFill>
        <a:ln w="25400" cap="flat" cmpd="sng" algn="ctr">
          <a:solidFill>
            <a:srgbClr val="E29B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a:t>Addressing Threats </a:t>
          </a:r>
        </a:p>
      </dsp:txBody>
      <dsp:txXfrm>
        <a:off x="1844230" y="864879"/>
        <a:ext cx="1067752" cy="889793"/>
      </dsp:txXfrm>
    </dsp:sp>
    <dsp:sp modelId="{D6389CBE-BA3A-4302-820A-41246F053CCD}">
      <dsp:nvSpPr>
        <dsp:cNvPr id="0" name=""/>
        <dsp:cNvSpPr/>
      </dsp:nvSpPr>
      <dsp:spPr>
        <a:xfrm>
          <a:off x="1436239" y="46269"/>
          <a:ext cx="3359861" cy="335986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766AC4-B36F-46EC-AE06-935E5E3ACB0F}">
      <dsp:nvSpPr>
        <dsp:cNvPr id="0" name=""/>
        <dsp:cNvSpPr/>
      </dsp:nvSpPr>
      <dsp:spPr>
        <a:xfrm>
          <a:off x="1374419" y="152855"/>
          <a:ext cx="3359861" cy="335986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13F20D-DF0A-465D-A7F6-E24F8AC354B8}">
      <dsp:nvSpPr>
        <dsp:cNvPr id="0" name=""/>
        <dsp:cNvSpPr/>
      </dsp:nvSpPr>
      <dsp:spPr>
        <a:xfrm>
          <a:off x="1312598" y="46269"/>
          <a:ext cx="3359861" cy="335986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46F220-EF89-4301-8469-DFAD597EBCA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a:extLst>
              <a:ext uri="{FF2B5EF4-FFF2-40B4-BE49-F238E27FC236}">
                <a16:creationId xmlns:a16="http://schemas.microsoft.com/office/drawing/2014/main" id="{2E0C0A5C-CB4F-4CDD-BA19-85BB2A10FBF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3557CC1-3D54-4850-BAD1-E8B9C48D69D1}" type="datetimeFigureOut">
              <a:rPr lang="en-NZ"/>
              <a:pPr>
                <a:defRPr/>
              </a:pPr>
              <a:t>29/06/2022</a:t>
            </a:fld>
            <a:endParaRPr lang="en-NZ"/>
          </a:p>
        </p:txBody>
      </p:sp>
      <p:sp>
        <p:nvSpPr>
          <p:cNvPr id="4" name="Footer Placeholder 3">
            <a:extLst>
              <a:ext uri="{FF2B5EF4-FFF2-40B4-BE49-F238E27FC236}">
                <a16:creationId xmlns:a16="http://schemas.microsoft.com/office/drawing/2014/main" id="{C9D0D05E-6D98-4148-AAAB-DAD751968BB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NZ"/>
          </a:p>
        </p:txBody>
      </p:sp>
      <p:sp>
        <p:nvSpPr>
          <p:cNvPr id="5" name="Slide Number Placeholder 4">
            <a:extLst>
              <a:ext uri="{FF2B5EF4-FFF2-40B4-BE49-F238E27FC236}">
                <a16:creationId xmlns:a16="http://schemas.microsoft.com/office/drawing/2014/main" id="{601238D0-C60A-4FB7-B35C-072BAF1F3E5D}"/>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43B446-07D9-450F-903B-E0442ACBA18A}" type="slidenum">
              <a:rPr lang="en-NZ" altLang="en-US"/>
              <a:pPr/>
              <a:t>‹#›</a:t>
            </a:fld>
            <a:endParaRPr lang="en-NZ"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539DF2-62B3-4597-B08F-A4F52FB9A9D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NZ"/>
          </a:p>
        </p:txBody>
      </p:sp>
      <p:sp>
        <p:nvSpPr>
          <p:cNvPr id="3" name="Date Placeholder 2">
            <a:extLst>
              <a:ext uri="{FF2B5EF4-FFF2-40B4-BE49-F238E27FC236}">
                <a16:creationId xmlns:a16="http://schemas.microsoft.com/office/drawing/2014/main" id="{7382D2B9-06A5-4088-AEFA-444E451BF1FA}"/>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599199A-7120-4594-AF2A-7E31EE9FDCC6}" type="datetimeFigureOut">
              <a:rPr lang="en-NZ"/>
              <a:pPr>
                <a:defRPr/>
              </a:pPr>
              <a:t>29/06/2022</a:t>
            </a:fld>
            <a:endParaRPr lang="en-NZ"/>
          </a:p>
        </p:txBody>
      </p:sp>
      <p:sp>
        <p:nvSpPr>
          <p:cNvPr id="4" name="Slide Image Placeholder 3">
            <a:extLst>
              <a:ext uri="{FF2B5EF4-FFF2-40B4-BE49-F238E27FC236}">
                <a16:creationId xmlns:a16="http://schemas.microsoft.com/office/drawing/2014/main" id="{6C3CD7AE-4D3B-401B-AEDD-2E0DCBC74A43}"/>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a:extLst>
              <a:ext uri="{FF2B5EF4-FFF2-40B4-BE49-F238E27FC236}">
                <a16:creationId xmlns:a16="http://schemas.microsoft.com/office/drawing/2014/main" id="{6B8D61C0-C5D0-492B-9B32-0008A76BAC55}"/>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8CAD4895-6D09-4247-8445-D1C36D52A029}"/>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NZ"/>
          </a:p>
        </p:txBody>
      </p:sp>
      <p:sp>
        <p:nvSpPr>
          <p:cNvPr id="7" name="Slide Number Placeholder 6">
            <a:extLst>
              <a:ext uri="{FF2B5EF4-FFF2-40B4-BE49-F238E27FC236}">
                <a16:creationId xmlns:a16="http://schemas.microsoft.com/office/drawing/2014/main" id="{FAA3E07E-BB8F-4678-93DB-FD15BFE0E877}"/>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CB08457-8C20-460C-976C-4F4C87B2EB8D}" type="slidenum">
              <a:rPr lang="en-NZ" altLang="en-US"/>
              <a:pPr/>
              <a:t>‹#›</a:t>
            </a:fld>
            <a:endParaRPr lang="en-N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a:t>
            </a:fld>
            <a:endParaRPr lang="en-NZ" altLang="en-US"/>
          </a:p>
        </p:txBody>
      </p:sp>
    </p:spTree>
    <p:extLst>
      <p:ext uri="{BB962C8B-B14F-4D97-AF65-F5344CB8AC3E}">
        <p14:creationId xmlns:p14="http://schemas.microsoft.com/office/powerpoint/2010/main" val="11616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20</a:t>
            </a:fld>
            <a:endParaRPr lang="en-NZ" altLang="en-US"/>
          </a:p>
        </p:txBody>
      </p:sp>
    </p:spTree>
    <p:extLst>
      <p:ext uri="{BB962C8B-B14F-4D97-AF65-F5344CB8AC3E}">
        <p14:creationId xmlns:p14="http://schemas.microsoft.com/office/powerpoint/2010/main" val="404906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21</a:t>
            </a:fld>
            <a:endParaRPr lang="en-NZ" altLang="en-US"/>
          </a:p>
        </p:txBody>
      </p:sp>
    </p:spTree>
    <p:extLst>
      <p:ext uri="{BB962C8B-B14F-4D97-AF65-F5344CB8AC3E}">
        <p14:creationId xmlns:p14="http://schemas.microsoft.com/office/powerpoint/2010/main" val="931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22</a:t>
            </a:fld>
            <a:endParaRPr lang="en-NZ" altLang="en-US"/>
          </a:p>
        </p:txBody>
      </p:sp>
    </p:spTree>
    <p:extLst>
      <p:ext uri="{BB962C8B-B14F-4D97-AF65-F5344CB8AC3E}">
        <p14:creationId xmlns:p14="http://schemas.microsoft.com/office/powerpoint/2010/main" val="148985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23</a:t>
            </a:fld>
            <a:endParaRPr lang="en-NZ" altLang="en-US"/>
          </a:p>
        </p:txBody>
      </p:sp>
    </p:spTree>
    <p:extLst>
      <p:ext uri="{BB962C8B-B14F-4D97-AF65-F5344CB8AC3E}">
        <p14:creationId xmlns:p14="http://schemas.microsoft.com/office/powerpoint/2010/main" val="3971694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24</a:t>
            </a:fld>
            <a:endParaRPr lang="en-NZ" altLang="en-US"/>
          </a:p>
        </p:txBody>
      </p:sp>
    </p:spTree>
    <p:extLst>
      <p:ext uri="{BB962C8B-B14F-4D97-AF65-F5344CB8AC3E}">
        <p14:creationId xmlns:p14="http://schemas.microsoft.com/office/powerpoint/2010/main" val="4070508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25</a:t>
            </a:fld>
            <a:endParaRPr lang="en-NZ" altLang="en-US"/>
          </a:p>
        </p:txBody>
      </p:sp>
    </p:spTree>
    <p:extLst>
      <p:ext uri="{BB962C8B-B14F-4D97-AF65-F5344CB8AC3E}">
        <p14:creationId xmlns:p14="http://schemas.microsoft.com/office/powerpoint/2010/main" val="2687821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28</a:t>
            </a:fld>
            <a:endParaRPr lang="en-NZ" altLang="en-US"/>
          </a:p>
        </p:txBody>
      </p:sp>
    </p:spTree>
    <p:extLst>
      <p:ext uri="{BB962C8B-B14F-4D97-AF65-F5344CB8AC3E}">
        <p14:creationId xmlns:p14="http://schemas.microsoft.com/office/powerpoint/2010/main" val="20244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3</a:t>
            </a:fld>
            <a:endParaRPr lang="en-NZ" altLang="en-US"/>
          </a:p>
        </p:txBody>
      </p:sp>
    </p:spTree>
    <p:extLst>
      <p:ext uri="{BB962C8B-B14F-4D97-AF65-F5344CB8AC3E}">
        <p14:creationId xmlns:p14="http://schemas.microsoft.com/office/powerpoint/2010/main" val="227353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4</a:t>
            </a:fld>
            <a:endParaRPr lang="en-NZ" altLang="en-US"/>
          </a:p>
        </p:txBody>
      </p:sp>
    </p:spTree>
    <p:extLst>
      <p:ext uri="{BB962C8B-B14F-4D97-AF65-F5344CB8AC3E}">
        <p14:creationId xmlns:p14="http://schemas.microsoft.com/office/powerpoint/2010/main" val="317503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5</a:t>
            </a:fld>
            <a:endParaRPr lang="en-NZ" altLang="en-US"/>
          </a:p>
        </p:txBody>
      </p:sp>
    </p:spTree>
    <p:extLst>
      <p:ext uri="{BB962C8B-B14F-4D97-AF65-F5344CB8AC3E}">
        <p14:creationId xmlns:p14="http://schemas.microsoft.com/office/powerpoint/2010/main" val="40337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6</a:t>
            </a:fld>
            <a:endParaRPr lang="en-NZ" altLang="en-US"/>
          </a:p>
        </p:txBody>
      </p:sp>
    </p:spTree>
    <p:extLst>
      <p:ext uri="{BB962C8B-B14F-4D97-AF65-F5344CB8AC3E}">
        <p14:creationId xmlns:p14="http://schemas.microsoft.com/office/powerpoint/2010/main" val="291806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7</a:t>
            </a:fld>
            <a:endParaRPr lang="en-NZ" altLang="en-US"/>
          </a:p>
        </p:txBody>
      </p:sp>
    </p:spTree>
    <p:extLst>
      <p:ext uri="{BB962C8B-B14F-4D97-AF65-F5344CB8AC3E}">
        <p14:creationId xmlns:p14="http://schemas.microsoft.com/office/powerpoint/2010/main" val="136848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14</a:t>
            </a:fld>
            <a:endParaRPr lang="en-NZ" altLang="en-US"/>
          </a:p>
        </p:txBody>
      </p:sp>
    </p:spTree>
    <p:extLst>
      <p:ext uri="{BB962C8B-B14F-4D97-AF65-F5344CB8AC3E}">
        <p14:creationId xmlns:p14="http://schemas.microsoft.com/office/powerpoint/2010/main" val="36059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are we developing the standard – mindful that there is a legislative requirement for compliance with assurance standards issued by the XRB</a:t>
            </a:r>
          </a:p>
          <a:p>
            <a:r>
              <a:rPr lang="en-GB"/>
              <a:t>At the last session – objective of one standard accessible to all, fit for purpose </a:t>
            </a:r>
          </a:p>
          <a:p>
            <a:r>
              <a:rPr lang="en-GB"/>
              <a:t>We have undertaken a comparison of the ISAEs and ISOs (learning about a whole other assurance framework)</a:t>
            </a:r>
          </a:p>
          <a:p>
            <a:r>
              <a:rPr lang="en-GB"/>
              <a:t>At the engagement level , these standards have informed each other over time – high level of alignment </a:t>
            </a:r>
          </a:p>
          <a:p>
            <a:endParaRPr lang="en-GB"/>
          </a:p>
          <a:p>
            <a:r>
              <a:rPr lang="en-GB"/>
              <a:t>What we have heard so far from practitioners is not to reinvent the wheel – i.e. please don’t create a NZ specific standard – strong desire to retain alignment with international….challenge is that there are two sets of well established and recognised international standards.</a:t>
            </a:r>
          </a:p>
          <a:p>
            <a:endParaRPr lang="en-GB"/>
          </a:p>
          <a:p>
            <a:r>
              <a:rPr lang="en-GB"/>
              <a:t>Our objectives are ambitious – to try to bring together two worlds.  And we have been looking at various approaches</a:t>
            </a:r>
          </a:p>
          <a:p>
            <a:r>
              <a:rPr lang="en-GB"/>
              <a:t>Our focus to date has been on if and how we can bridge the standards without creating barriers  - exploring whether we can start from the extant XRB 3410 standard, and then adjust to add some ISO enhancements and also if and how to make the terminology more accessible to all.  So that is one option however we have concerns that this will still be a barrier for those not currently applying 3410.</a:t>
            </a:r>
          </a:p>
          <a:p>
            <a:endParaRPr lang="en-GB"/>
          </a:p>
          <a:p>
            <a:endParaRPr lang="en-GB"/>
          </a:p>
          <a:p>
            <a:r>
              <a:rPr lang="en-GB"/>
              <a:t>We also acknowledge that the environment is fluid – what GHG information will be assured is still under construction…..and at the same time we know some are already seeking voluntary assurance over more than GHG . The oversight and regulation of the assurance practitioner is also still under construction.</a:t>
            </a:r>
          </a:p>
          <a:p>
            <a:endParaRPr lang="en-GB"/>
          </a:p>
          <a:p>
            <a:r>
              <a:rPr lang="en-GB"/>
              <a:t>So another option is that we recognise the need for an interim solution </a:t>
            </a:r>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17</a:t>
            </a:fld>
            <a:endParaRPr lang="en-NZ" altLang="en-US"/>
          </a:p>
        </p:txBody>
      </p:sp>
    </p:spTree>
    <p:extLst>
      <p:ext uri="{BB962C8B-B14F-4D97-AF65-F5344CB8AC3E}">
        <p14:creationId xmlns:p14="http://schemas.microsoft.com/office/powerpoint/2010/main" val="303675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18</a:t>
            </a:fld>
            <a:endParaRPr lang="en-NZ" altLang="en-US"/>
          </a:p>
        </p:txBody>
      </p:sp>
    </p:spTree>
    <p:extLst>
      <p:ext uri="{BB962C8B-B14F-4D97-AF65-F5344CB8AC3E}">
        <p14:creationId xmlns:p14="http://schemas.microsoft.com/office/powerpoint/2010/main" val="2539738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453A9212-61E3-4689-8443-956CC04E7906}"/>
              </a:ext>
            </a:extLst>
          </p:cNvPr>
          <p:cNvSpPr>
            <a:spLocks noGrp="1"/>
          </p:cNvSpPr>
          <p:nvPr>
            <p:ph type="sldNum" sz="quarter" idx="10"/>
          </p:nvPr>
        </p:nvSpPr>
        <p:spPr/>
        <p:txBody>
          <a:bodyPr/>
          <a:lstStyle>
            <a:lvl1pPr>
              <a:defRPr/>
            </a:lvl1pPr>
          </a:lstStyle>
          <a:p>
            <a:fld id="{3227A878-C9FF-455A-B763-D57A97249083}" type="slidenum">
              <a:rPr lang="en-NZ" altLang="en-US"/>
              <a:pPr/>
              <a:t>‹#›</a:t>
            </a:fld>
            <a:endParaRPr lang="en-NZ" altLang="en-US"/>
          </a:p>
        </p:txBody>
      </p:sp>
      <p:pic>
        <p:nvPicPr>
          <p:cNvPr id="3" name="Picture 2" descr="A picture containing diagram&#10;&#10;Description automatically generated">
            <a:extLst>
              <a:ext uri="{FF2B5EF4-FFF2-40B4-BE49-F238E27FC236}">
                <a16:creationId xmlns:a16="http://schemas.microsoft.com/office/drawing/2014/main" id="{45CA5AEB-2282-2B40-A89B-5CD89AFED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5"/>
            <a:ext cx="9144000" cy="5141610"/>
          </a:xfrm>
          <a:prstGeom prst="rect">
            <a:avLst/>
          </a:prstGeom>
        </p:spPr>
      </p:pic>
    </p:spTree>
    <p:extLst>
      <p:ext uri="{BB962C8B-B14F-4D97-AF65-F5344CB8AC3E}">
        <p14:creationId xmlns:p14="http://schemas.microsoft.com/office/powerpoint/2010/main" val="64365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ED2DC3-E203-AF4A-95E1-67E1383C8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5"/>
            <a:ext cx="9144000" cy="5141610"/>
          </a:xfrm>
          <a:prstGeom prst="rect">
            <a:avLst/>
          </a:prstGeom>
        </p:spPr>
      </p:pic>
      <p:sp>
        <p:nvSpPr>
          <p:cNvPr id="5" name="Text Placeholder 17">
            <a:extLst>
              <a:ext uri="{FF2B5EF4-FFF2-40B4-BE49-F238E27FC236}">
                <a16:creationId xmlns:a16="http://schemas.microsoft.com/office/drawing/2014/main" id="{3487D60D-746C-364E-949F-141F075805F2}"/>
              </a:ext>
            </a:extLst>
          </p:cNvPr>
          <p:cNvSpPr>
            <a:spLocks noGrp="1"/>
          </p:cNvSpPr>
          <p:nvPr>
            <p:ph type="body" sz="quarter" idx="13"/>
          </p:nvPr>
        </p:nvSpPr>
        <p:spPr>
          <a:xfrm>
            <a:off x="462216" y="966439"/>
            <a:ext cx="5403325" cy="1386511"/>
          </a:xfrm>
          <a:prstGeom prst="rect">
            <a:avLst/>
          </a:prstGeom>
        </p:spPr>
        <p:txBody>
          <a:bodyPr/>
          <a:lstStyle>
            <a:lvl1pPr marL="0" indent="0">
              <a:buNone/>
              <a:defRPr sz="2400" b="1"/>
            </a:lvl1pPr>
          </a:lstStyle>
          <a:p>
            <a:pPr lvl="0"/>
            <a:r>
              <a:rPr lang="en-US"/>
              <a:t>Click to edit Master text styles</a:t>
            </a:r>
          </a:p>
        </p:txBody>
      </p:sp>
      <p:sp>
        <p:nvSpPr>
          <p:cNvPr id="6" name="Text Placeholder 17">
            <a:extLst>
              <a:ext uri="{FF2B5EF4-FFF2-40B4-BE49-F238E27FC236}">
                <a16:creationId xmlns:a16="http://schemas.microsoft.com/office/drawing/2014/main" id="{9CA492CD-1D9F-C54E-83C7-E83F03B35520}"/>
              </a:ext>
            </a:extLst>
          </p:cNvPr>
          <p:cNvSpPr>
            <a:spLocks noGrp="1"/>
          </p:cNvSpPr>
          <p:nvPr>
            <p:ph type="body" sz="quarter" idx="14"/>
          </p:nvPr>
        </p:nvSpPr>
        <p:spPr>
          <a:xfrm>
            <a:off x="462216" y="2571750"/>
            <a:ext cx="4236164" cy="1862675"/>
          </a:xfrm>
          <a:prstGeom prst="rect">
            <a:avLst/>
          </a:prstGeom>
        </p:spPr>
        <p:txBody>
          <a:bodyPr/>
          <a:lstStyle>
            <a:lvl1pPr marL="0" indent="0">
              <a:buNone/>
              <a:defRPr sz="2000" b="0"/>
            </a:lvl1pPr>
          </a:lstStyle>
          <a:p>
            <a:pPr lvl="0"/>
            <a:r>
              <a:rPr lang="en-US"/>
              <a:t>Click to edit Master text styles</a:t>
            </a:r>
          </a:p>
        </p:txBody>
      </p:sp>
    </p:spTree>
    <p:extLst>
      <p:ext uri="{BB962C8B-B14F-4D97-AF65-F5344CB8AC3E}">
        <p14:creationId xmlns:p14="http://schemas.microsoft.com/office/powerpoint/2010/main" val="336411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aphic-Title&amp;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5C960-9A50-7D40-B19A-1CAC7D5B9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
        <p:nvSpPr>
          <p:cNvPr id="3" name="Content Placeholder 2"/>
          <p:cNvSpPr>
            <a:spLocks noGrp="1"/>
          </p:cNvSpPr>
          <p:nvPr>
            <p:ph idx="1"/>
          </p:nvPr>
        </p:nvSpPr>
        <p:spPr>
          <a:xfrm>
            <a:off x="484632" y="1761660"/>
            <a:ext cx="6107897" cy="297000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6107897"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spTree>
    <p:extLst>
      <p:ext uri="{BB962C8B-B14F-4D97-AF65-F5344CB8AC3E}">
        <p14:creationId xmlns:p14="http://schemas.microsoft.com/office/powerpoint/2010/main" val="393550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Graphic-Title&amp;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5C960-9A50-7D40-B19A-1CAC7D5B9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
        <p:nvSpPr>
          <p:cNvPr id="3" name="Content Placeholder 2"/>
          <p:cNvSpPr>
            <a:spLocks noGrp="1"/>
          </p:cNvSpPr>
          <p:nvPr>
            <p:ph idx="1"/>
          </p:nvPr>
        </p:nvSpPr>
        <p:spPr>
          <a:xfrm>
            <a:off x="484632" y="1761660"/>
            <a:ext cx="8227368" cy="2970000"/>
          </a:xfrm>
          <a:prstGeom prst="rect">
            <a:avLst/>
          </a:prstGeom>
        </p:spPr>
        <p:txBody>
          <a:bodyPr numCol="2"/>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8227368"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spTree>
    <p:extLst>
      <p:ext uri="{BB962C8B-B14F-4D97-AF65-F5344CB8AC3E}">
        <p14:creationId xmlns:p14="http://schemas.microsoft.com/office/powerpoint/2010/main" val="258906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Graphic-Title&amp;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5C960-9A50-7D40-B19A-1CAC7D5B9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
        <p:nvSpPr>
          <p:cNvPr id="3" name="Content Placeholder 2"/>
          <p:cNvSpPr>
            <a:spLocks noGrp="1"/>
          </p:cNvSpPr>
          <p:nvPr>
            <p:ph idx="1"/>
          </p:nvPr>
        </p:nvSpPr>
        <p:spPr>
          <a:xfrm>
            <a:off x="484632" y="1761660"/>
            <a:ext cx="4706800" cy="297000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4706800"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pic>
        <p:nvPicPr>
          <p:cNvPr id="7" name="Picture 6" descr="A green circle with text&#10;&#10;Description automatically generated with low confidence">
            <a:extLst>
              <a:ext uri="{FF2B5EF4-FFF2-40B4-BE49-F238E27FC236}">
                <a16:creationId xmlns:a16="http://schemas.microsoft.com/office/drawing/2014/main" id="{3B52EEC9-BBB7-AC4F-8A9B-16F886EE8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7090" y="1042391"/>
            <a:ext cx="3454400" cy="3860800"/>
          </a:xfrm>
          <a:prstGeom prst="rect">
            <a:avLst/>
          </a:prstGeom>
        </p:spPr>
      </p:pic>
    </p:spTree>
    <p:extLst>
      <p:ext uri="{BB962C8B-B14F-4D97-AF65-F5344CB8AC3E}">
        <p14:creationId xmlns:p14="http://schemas.microsoft.com/office/powerpoint/2010/main" val="138471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2CDD65-8CE9-8A4C-929B-324347873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11219"/>
          </a:xfrm>
          <a:prstGeom prst="rect">
            <a:avLst/>
          </a:prstGeom>
        </p:spPr>
      </p:pic>
      <p:sp>
        <p:nvSpPr>
          <p:cNvPr id="3" name="Slide Number Placeholder 2">
            <a:extLst>
              <a:ext uri="{FF2B5EF4-FFF2-40B4-BE49-F238E27FC236}">
                <a16:creationId xmlns:a16="http://schemas.microsoft.com/office/drawing/2014/main" id="{C78A073E-DA97-C143-8F68-A24F8D0C873D}"/>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sp>
        <p:nvSpPr>
          <p:cNvPr id="8" name="Text Placeholder 17">
            <a:extLst>
              <a:ext uri="{FF2B5EF4-FFF2-40B4-BE49-F238E27FC236}">
                <a16:creationId xmlns:a16="http://schemas.microsoft.com/office/drawing/2014/main" id="{D4717D95-265F-FF4E-A0D3-8A10F6ACF63E}"/>
              </a:ext>
            </a:extLst>
          </p:cNvPr>
          <p:cNvSpPr>
            <a:spLocks noGrp="1"/>
          </p:cNvSpPr>
          <p:nvPr>
            <p:ph type="body" sz="quarter" idx="13"/>
          </p:nvPr>
        </p:nvSpPr>
        <p:spPr>
          <a:xfrm>
            <a:off x="521209" y="411093"/>
            <a:ext cx="3128957" cy="482203"/>
          </a:xfrm>
          <a:prstGeom prst="rect">
            <a:avLst/>
          </a:prstGeom>
        </p:spPr>
        <p:txBody>
          <a:bodyPr/>
          <a:lstStyle>
            <a:lvl1pPr marL="0" indent="0">
              <a:buNone/>
              <a:defRPr sz="2100" b="1"/>
            </a:lvl1pPr>
          </a:lstStyle>
          <a:p>
            <a:pPr lvl="0"/>
            <a:r>
              <a:rPr lang="en-US"/>
              <a:t>Click to edit Master text styles</a:t>
            </a:r>
          </a:p>
        </p:txBody>
      </p:sp>
      <p:sp>
        <p:nvSpPr>
          <p:cNvPr id="9" name="Content Placeholder 2">
            <a:extLst>
              <a:ext uri="{FF2B5EF4-FFF2-40B4-BE49-F238E27FC236}">
                <a16:creationId xmlns:a16="http://schemas.microsoft.com/office/drawing/2014/main" id="{6DA228D1-1781-9C42-A1B2-D17D81893723}"/>
              </a:ext>
            </a:extLst>
          </p:cNvPr>
          <p:cNvSpPr>
            <a:spLocks noGrp="1"/>
          </p:cNvSpPr>
          <p:nvPr>
            <p:ph idx="1"/>
          </p:nvPr>
        </p:nvSpPr>
        <p:spPr>
          <a:xfrm>
            <a:off x="484632" y="1172497"/>
            <a:ext cx="6107897" cy="355916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Tree>
    <p:extLst>
      <p:ext uri="{BB962C8B-B14F-4D97-AF65-F5344CB8AC3E}">
        <p14:creationId xmlns:p14="http://schemas.microsoft.com/office/powerpoint/2010/main" val="346601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amp;Content">
    <p:spTree>
      <p:nvGrpSpPr>
        <p:cNvPr id="1" name=""/>
        <p:cNvGrpSpPr/>
        <p:nvPr/>
      </p:nvGrpSpPr>
      <p:grpSpPr>
        <a:xfrm>
          <a:off x="0" y="0"/>
          <a:ext cx="0" cy="0"/>
          <a:chOff x="0" y="0"/>
          <a:chExt cx="0" cy="0"/>
        </a:xfrm>
      </p:grpSpPr>
      <p:sp>
        <p:nvSpPr>
          <p:cNvPr id="16" name="Table Placeholder 15"/>
          <p:cNvSpPr>
            <a:spLocks noGrp="1"/>
          </p:cNvSpPr>
          <p:nvPr>
            <p:ph type="tbl" sz="quarter" idx="12"/>
          </p:nvPr>
        </p:nvSpPr>
        <p:spPr>
          <a:xfrm>
            <a:off x="521208" y="1488282"/>
            <a:ext cx="7938581" cy="3377804"/>
          </a:xfrm>
          <a:prstGeom prst="rect">
            <a:avLst/>
          </a:prstGeom>
        </p:spPr>
        <p:txBody>
          <a:bodyPr/>
          <a:lstStyle>
            <a:lvl1pPr>
              <a:buClr>
                <a:schemeClr val="bg2"/>
              </a:buClr>
              <a:defRPr sz="1800"/>
            </a:lvl1pPr>
          </a:lstStyle>
          <a:p>
            <a:pPr lvl="0"/>
            <a:r>
              <a:rPr lang="en-US" noProof="0"/>
              <a:t>Click icon to add table</a:t>
            </a:r>
          </a:p>
        </p:txBody>
      </p:sp>
      <p:sp>
        <p:nvSpPr>
          <p:cNvPr id="18" name="Text Placeholder 17"/>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sp>
        <p:nvSpPr>
          <p:cNvPr id="4" name="Slide Number Placeholder 1">
            <a:extLst>
              <a:ext uri="{FF2B5EF4-FFF2-40B4-BE49-F238E27FC236}">
                <a16:creationId xmlns:a16="http://schemas.microsoft.com/office/drawing/2014/main" id="{2798C334-6FCF-485A-99C8-65FAAB8CC9D5}"/>
              </a:ext>
            </a:extLst>
          </p:cNvPr>
          <p:cNvSpPr>
            <a:spLocks noGrp="1"/>
          </p:cNvSpPr>
          <p:nvPr>
            <p:ph type="sldNum" sz="quarter" idx="14"/>
          </p:nvPr>
        </p:nvSpPr>
        <p:spPr/>
        <p:txBody>
          <a:bodyPr/>
          <a:lstStyle>
            <a:lvl1pPr>
              <a:defRPr/>
            </a:lvl1pPr>
          </a:lstStyle>
          <a:p>
            <a:fld id="{1D68681B-87EC-4BA2-BD3B-A2A2324EC362}" type="slidenum">
              <a:rPr lang="en-NZ" altLang="en-US"/>
              <a:pPr/>
              <a:t>‹#›</a:t>
            </a:fld>
            <a:endParaRPr lang="en-NZ" altLang="en-US"/>
          </a:p>
        </p:txBody>
      </p:sp>
    </p:spTree>
    <p:extLst>
      <p:ext uri="{BB962C8B-B14F-4D97-AF65-F5344CB8AC3E}">
        <p14:creationId xmlns:p14="http://schemas.microsoft.com/office/powerpoint/2010/main" val="2520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CA1BEB-07DA-AC42-B266-819A5F739717}"/>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4" name="Picture 3">
            <a:extLst>
              <a:ext uri="{FF2B5EF4-FFF2-40B4-BE49-F238E27FC236}">
                <a16:creationId xmlns:a16="http://schemas.microsoft.com/office/drawing/2014/main" id="{2CD29D86-66ED-5342-B1B3-991CBD3FB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850"/>
            <a:ext cx="9144000" cy="867017"/>
          </a:xfrm>
          <a:prstGeom prst="rect">
            <a:avLst/>
          </a:prstGeom>
        </p:spPr>
      </p:pic>
      <p:sp>
        <p:nvSpPr>
          <p:cNvPr id="5" name="Table Placeholder 15">
            <a:extLst>
              <a:ext uri="{FF2B5EF4-FFF2-40B4-BE49-F238E27FC236}">
                <a16:creationId xmlns:a16="http://schemas.microsoft.com/office/drawing/2014/main" id="{62467C31-7487-3B4E-BE2F-2E5F90836F38}"/>
              </a:ext>
            </a:extLst>
          </p:cNvPr>
          <p:cNvSpPr>
            <a:spLocks noGrp="1"/>
          </p:cNvSpPr>
          <p:nvPr>
            <p:ph type="tbl" sz="quarter" idx="12"/>
          </p:nvPr>
        </p:nvSpPr>
        <p:spPr>
          <a:xfrm>
            <a:off x="521208" y="1488282"/>
            <a:ext cx="7938581" cy="3377804"/>
          </a:xfrm>
          <a:prstGeom prst="rect">
            <a:avLst/>
          </a:prstGeom>
        </p:spPr>
        <p:txBody>
          <a:bodyPr/>
          <a:lstStyle>
            <a:lvl1pPr>
              <a:buClr>
                <a:schemeClr val="bg2"/>
              </a:buClr>
              <a:defRPr sz="1800"/>
            </a:lvl1pPr>
          </a:lstStyle>
          <a:p>
            <a:pPr lvl="0"/>
            <a:r>
              <a:rPr lang="en-US" noProof="0"/>
              <a:t>Click icon to add table</a:t>
            </a:r>
          </a:p>
        </p:txBody>
      </p:sp>
      <p:sp>
        <p:nvSpPr>
          <p:cNvPr id="6" name="Text Placeholder 17">
            <a:extLst>
              <a:ext uri="{FF2B5EF4-FFF2-40B4-BE49-F238E27FC236}">
                <a16:creationId xmlns:a16="http://schemas.microsoft.com/office/drawing/2014/main" id="{DE6A3071-0E11-CA47-BFFB-32A7333894B5}"/>
              </a:ext>
            </a:extLst>
          </p:cNvPr>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spTree>
    <p:extLst>
      <p:ext uri="{BB962C8B-B14F-4D97-AF65-F5344CB8AC3E}">
        <p14:creationId xmlns:p14="http://schemas.microsoft.com/office/powerpoint/2010/main" val="82600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012C70-3071-754C-B842-A576E3509833}"/>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5" name="Picture 4" descr="A picture containing kitchenware, strainer, bathroom, several&#10;&#10;Description automatically generated">
            <a:extLst>
              <a:ext uri="{FF2B5EF4-FFF2-40B4-BE49-F238E27FC236}">
                <a16:creationId xmlns:a16="http://schemas.microsoft.com/office/drawing/2014/main" id="{FF730134-8B5B-2147-B7F8-88EC7FC08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2649" y="3108137"/>
            <a:ext cx="3681351" cy="2035363"/>
          </a:xfrm>
          <a:prstGeom prst="rect">
            <a:avLst/>
          </a:prstGeom>
        </p:spPr>
      </p:pic>
      <p:sp>
        <p:nvSpPr>
          <p:cNvPr id="6" name="Table Placeholder 15">
            <a:extLst>
              <a:ext uri="{FF2B5EF4-FFF2-40B4-BE49-F238E27FC236}">
                <a16:creationId xmlns:a16="http://schemas.microsoft.com/office/drawing/2014/main" id="{AA28B5C9-47AB-3640-9136-88012114E65F}"/>
              </a:ext>
            </a:extLst>
          </p:cNvPr>
          <p:cNvSpPr>
            <a:spLocks noGrp="1"/>
          </p:cNvSpPr>
          <p:nvPr>
            <p:ph type="tbl" sz="quarter" idx="12"/>
          </p:nvPr>
        </p:nvSpPr>
        <p:spPr>
          <a:xfrm>
            <a:off x="521208" y="1488282"/>
            <a:ext cx="7938581" cy="3377804"/>
          </a:xfrm>
          <a:prstGeom prst="rect">
            <a:avLst/>
          </a:prstGeom>
        </p:spPr>
        <p:txBody>
          <a:bodyPr/>
          <a:lstStyle>
            <a:lvl1pPr>
              <a:buClr>
                <a:schemeClr val="bg2"/>
              </a:buClr>
              <a:defRPr sz="1800"/>
            </a:lvl1pPr>
          </a:lstStyle>
          <a:p>
            <a:pPr lvl="0"/>
            <a:r>
              <a:rPr lang="en-US" noProof="0"/>
              <a:t>Click icon to add table</a:t>
            </a:r>
          </a:p>
        </p:txBody>
      </p:sp>
      <p:sp>
        <p:nvSpPr>
          <p:cNvPr id="7" name="Text Placeholder 17">
            <a:extLst>
              <a:ext uri="{FF2B5EF4-FFF2-40B4-BE49-F238E27FC236}">
                <a16:creationId xmlns:a16="http://schemas.microsoft.com/office/drawing/2014/main" id="{6BE89581-2102-3145-A87D-FF0DDB9E4DE5}"/>
              </a:ext>
            </a:extLst>
          </p:cNvPr>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spTree>
    <p:extLst>
      <p:ext uri="{BB962C8B-B14F-4D97-AF65-F5344CB8AC3E}">
        <p14:creationId xmlns:p14="http://schemas.microsoft.com/office/powerpoint/2010/main" val="331463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F68E42-2492-4FD1-BBFA-203A4E5C8CCB}"/>
              </a:ext>
            </a:extLst>
          </p:cNvPr>
          <p:cNvSpPr>
            <a:spLocks noGrp="1"/>
          </p:cNvSpPr>
          <p:nvPr>
            <p:ph type="sldNum" sz="quarter" idx="4"/>
          </p:nvPr>
        </p:nvSpPr>
        <p:spPr>
          <a:xfrm>
            <a:off x="6654800" y="4866085"/>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404040"/>
                </a:solidFill>
                <a:latin typeface="Calibri" panose="020F0502020204030204" pitchFamily="34" charset="0"/>
              </a:defRPr>
            </a:lvl1pPr>
          </a:lstStyle>
          <a:p>
            <a:fld id="{802A16F9-4D44-47C7-BF06-FFE7750A8ED4}" type="slidenum">
              <a:rPr lang="en-NZ" altLang="en-US"/>
              <a:pPr/>
              <a:t>‹#›</a:t>
            </a:fld>
            <a:endParaRPr lang="en-NZ" altLang="en-US"/>
          </a:p>
        </p:txBody>
      </p:sp>
      <p:pic>
        <p:nvPicPr>
          <p:cNvPr id="4" name="Picture 3">
            <a:extLst>
              <a:ext uri="{FF2B5EF4-FFF2-40B4-BE49-F238E27FC236}">
                <a16:creationId xmlns:a16="http://schemas.microsoft.com/office/drawing/2014/main" id="{D4E0DE50-45DA-8C45-A7BD-A36E024076C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735956"/>
          </a:xfrm>
          <a:prstGeom prst="rect">
            <a:avLst/>
          </a:prstGeom>
        </p:spPr>
      </p:pic>
    </p:spTree>
  </p:cSld>
  <p:clrMap bg1="lt1" tx1="dk1" bg2="lt2" tx2="dk2" accent1="accent1" accent2="accent2" accent3="accent3" accent4="accent4" accent5="accent5" accent6="accent6" hlink="hlink" folHlink="folHlink"/>
  <p:sldLayoutIdLst>
    <p:sldLayoutId id="2147483946" r:id="rId1"/>
    <p:sldLayoutId id="2147483944" r:id="rId2"/>
    <p:sldLayoutId id="2147483947" r:id="rId3"/>
    <p:sldLayoutId id="2147483953" r:id="rId4"/>
    <p:sldLayoutId id="2147483951" r:id="rId5"/>
    <p:sldLayoutId id="2147483948" r:id="rId6"/>
    <p:sldLayoutId id="2147483945" r:id="rId7"/>
    <p:sldLayoutId id="2147483949" r:id="rId8"/>
    <p:sldLayoutId id="2147483950" r:id="rId9"/>
  </p:sldLayoutIdLst>
  <p:hf hdr="0" ftr="0" dt="0"/>
  <p:txStyles>
    <p:titleStyle>
      <a:lvl1pPr algn="l" rtl="0" eaLnBrk="1" fontAlgn="base" hangingPunct="1">
        <a:spcBef>
          <a:spcPct val="0"/>
        </a:spcBef>
        <a:spcAft>
          <a:spcPct val="0"/>
        </a:spcAft>
        <a:defRPr sz="2700">
          <a:solidFill>
            <a:schemeClr val="bg1"/>
          </a:solidFill>
          <a:latin typeface="+mj-lt"/>
          <a:ea typeface="+mj-ea"/>
          <a:cs typeface="+mj-cs"/>
        </a:defRPr>
      </a:lvl1pPr>
      <a:lvl2pPr algn="l" rtl="0" eaLnBrk="1" fontAlgn="base" hangingPunct="1">
        <a:spcBef>
          <a:spcPct val="0"/>
        </a:spcBef>
        <a:spcAft>
          <a:spcPct val="0"/>
        </a:spcAft>
        <a:defRPr sz="2700">
          <a:solidFill>
            <a:schemeClr val="bg1"/>
          </a:solidFill>
          <a:latin typeface="Calibri" panose="020F0502020204030204" pitchFamily="34" charset="0"/>
        </a:defRPr>
      </a:lvl2pPr>
      <a:lvl3pPr algn="l" rtl="0" eaLnBrk="1" fontAlgn="base" hangingPunct="1">
        <a:spcBef>
          <a:spcPct val="0"/>
        </a:spcBef>
        <a:spcAft>
          <a:spcPct val="0"/>
        </a:spcAft>
        <a:defRPr sz="2700">
          <a:solidFill>
            <a:schemeClr val="bg1"/>
          </a:solidFill>
          <a:latin typeface="Calibri" panose="020F0502020204030204" pitchFamily="34" charset="0"/>
        </a:defRPr>
      </a:lvl3pPr>
      <a:lvl4pPr algn="l" rtl="0" eaLnBrk="1" fontAlgn="base" hangingPunct="1">
        <a:spcBef>
          <a:spcPct val="0"/>
        </a:spcBef>
        <a:spcAft>
          <a:spcPct val="0"/>
        </a:spcAft>
        <a:defRPr sz="2700">
          <a:solidFill>
            <a:schemeClr val="bg1"/>
          </a:solidFill>
          <a:latin typeface="Calibri" panose="020F0502020204030204" pitchFamily="34" charset="0"/>
        </a:defRPr>
      </a:lvl4pPr>
      <a:lvl5pPr algn="l" rtl="0" eaLnBrk="1" fontAlgn="base" hangingPunct="1">
        <a:spcBef>
          <a:spcPct val="0"/>
        </a:spcBef>
        <a:spcAft>
          <a:spcPct val="0"/>
        </a:spcAft>
        <a:defRPr sz="2700">
          <a:solidFill>
            <a:schemeClr val="bg1"/>
          </a:solidFill>
          <a:latin typeface="Calibri" panose="020F0502020204030204" pitchFamily="34" charset="0"/>
        </a:defRPr>
      </a:lvl5pPr>
      <a:lvl6pPr marL="342900" algn="l" rtl="0" eaLnBrk="1" fontAlgn="base" hangingPunct="1">
        <a:spcBef>
          <a:spcPct val="0"/>
        </a:spcBef>
        <a:spcAft>
          <a:spcPct val="0"/>
        </a:spcAft>
        <a:defRPr sz="3300">
          <a:solidFill>
            <a:srgbClr val="00254F"/>
          </a:solidFill>
          <a:latin typeface="Arial" charset="0"/>
        </a:defRPr>
      </a:lvl6pPr>
      <a:lvl7pPr marL="685800" algn="l" rtl="0" eaLnBrk="1" fontAlgn="base" hangingPunct="1">
        <a:spcBef>
          <a:spcPct val="0"/>
        </a:spcBef>
        <a:spcAft>
          <a:spcPct val="0"/>
        </a:spcAft>
        <a:defRPr sz="3300">
          <a:solidFill>
            <a:srgbClr val="00254F"/>
          </a:solidFill>
          <a:latin typeface="Arial" charset="0"/>
        </a:defRPr>
      </a:lvl7pPr>
      <a:lvl8pPr marL="1028700" algn="l" rtl="0" eaLnBrk="1" fontAlgn="base" hangingPunct="1">
        <a:spcBef>
          <a:spcPct val="0"/>
        </a:spcBef>
        <a:spcAft>
          <a:spcPct val="0"/>
        </a:spcAft>
        <a:defRPr sz="3300">
          <a:solidFill>
            <a:srgbClr val="00254F"/>
          </a:solidFill>
          <a:latin typeface="Arial" charset="0"/>
        </a:defRPr>
      </a:lvl8pPr>
      <a:lvl9pPr marL="1371600" algn="l" rtl="0" eaLnBrk="1" fontAlgn="base" hangingPunct="1">
        <a:spcBef>
          <a:spcPct val="0"/>
        </a:spcBef>
        <a:spcAft>
          <a:spcPct val="0"/>
        </a:spcAft>
        <a:defRPr sz="3300">
          <a:solidFill>
            <a:srgbClr val="00254F"/>
          </a:solidFill>
          <a:latin typeface="Arial" charset="0"/>
        </a:defRPr>
      </a:lvl9pPr>
    </p:titleStyle>
    <p:bodyStyle>
      <a:lvl1pPr marL="269081" indent="-269081" algn="l" defTabSz="269081" rtl="0" eaLnBrk="1" fontAlgn="base" hangingPunct="1">
        <a:lnSpc>
          <a:spcPct val="110000"/>
        </a:lnSpc>
        <a:spcBef>
          <a:spcPts val="150"/>
        </a:spcBef>
        <a:spcAft>
          <a:spcPts val="300"/>
        </a:spcAft>
        <a:buClr>
          <a:srgbClr val="3E403A"/>
        </a:buClr>
        <a:buFont typeface="Arial" panose="020B0604020202020204" pitchFamily="34" charset="0"/>
        <a:buChar char="•"/>
        <a:defRPr sz="1800">
          <a:solidFill>
            <a:srgbClr val="404040"/>
          </a:solidFill>
          <a:latin typeface="+mn-lt"/>
          <a:ea typeface="Open Sans" panose="020B0606030504020204" pitchFamily="34" charset="0"/>
          <a:cs typeface="Open Sans" panose="020B0606030504020204" pitchFamily="34" charset="0"/>
        </a:defRPr>
      </a:lvl1pPr>
      <a:lvl2pPr marL="539354" indent="-269081" algn="l" defTabSz="269081" rtl="0" eaLnBrk="1" fontAlgn="base" hangingPunct="1">
        <a:lnSpc>
          <a:spcPct val="110000"/>
        </a:lnSpc>
        <a:spcBef>
          <a:spcPts val="15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2pPr>
      <a:lvl3pPr marL="809625" indent="-269081" algn="l" defTabSz="269081" rtl="0" eaLnBrk="1" fontAlgn="base" hangingPunct="1">
        <a:lnSpc>
          <a:spcPct val="110000"/>
        </a:lnSpc>
        <a:spcBef>
          <a:spcPct val="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3pPr>
      <a:lvl4pPr marL="1079897"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4pPr>
      <a:lvl5pPr marL="1348979"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xrb.govt.nz/sign-u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linkedin.com/company/external-reporting-boar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xrb.govt.nz/standards/climate-related-disclosures/strategy-and-metrics-and-targets-consultation-document/"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F31845-49AD-4402-BC8F-53E92A65A636}"/>
              </a:ext>
            </a:extLst>
          </p:cNvPr>
          <p:cNvSpPr txBox="1"/>
          <p:nvPr/>
        </p:nvSpPr>
        <p:spPr>
          <a:xfrm>
            <a:off x="239183" y="1879252"/>
            <a:ext cx="394229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1200"/>
              </a:spcAft>
            </a:pPr>
            <a:r>
              <a:rPr lang="en-GB" sz="2800" kern="0">
                <a:latin typeface="+mj-lt"/>
              </a:rPr>
              <a:t>Assuring Greenhouse Gas Emissions Disclosures - Practitioner Perspectives</a:t>
            </a:r>
            <a:endParaRPr lang="en-US" sz="2800" kern="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339886DD-19D3-575F-25C4-B0B5A07A4753}"/>
              </a:ext>
            </a:extLst>
          </p:cNvPr>
          <p:cNvSpPr/>
          <p:nvPr/>
        </p:nvSpPr>
        <p:spPr bwMode="auto">
          <a:xfrm>
            <a:off x="4710936" y="2073403"/>
            <a:ext cx="3941883" cy="1815887"/>
          </a:xfrm>
          <a:prstGeom prst="roundRect">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6" name="Rectangle: Rounded Corners 5">
            <a:extLst>
              <a:ext uri="{FF2B5EF4-FFF2-40B4-BE49-F238E27FC236}">
                <a16:creationId xmlns:a16="http://schemas.microsoft.com/office/drawing/2014/main" id="{ED6991BF-BFD6-C939-D814-424DDE7C2C81}"/>
              </a:ext>
            </a:extLst>
          </p:cNvPr>
          <p:cNvSpPr/>
          <p:nvPr/>
        </p:nvSpPr>
        <p:spPr bwMode="auto">
          <a:xfrm>
            <a:off x="400547" y="2073403"/>
            <a:ext cx="3941883" cy="1815887"/>
          </a:xfrm>
          <a:prstGeom prst="roundRect">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49BA64B3-AF61-F259-0682-8EC10D4C2C88}"/>
              </a:ext>
            </a:extLst>
          </p:cNvPr>
          <p:cNvSpPr/>
          <p:nvPr/>
        </p:nvSpPr>
        <p:spPr bwMode="auto">
          <a:xfrm>
            <a:off x="654474" y="1745082"/>
            <a:ext cx="3376918" cy="656643"/>
          </a:xfrm>
          <a:prstGeom prst="roundRect">
            <a:avLst/>
          </a:prstGeom>
          <a:solidFill>
            <a:srgbClr val="E29B29"/>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D74A2D2A-F117-40A3-A3E7-C12479C70670}"/>
              </a:ext>
            </a:extLst>
          </p:cNvPr>
          <p:cNvSpPr>
            <a:spLocks noGrp="1"/>
          </p:cNvSpPr>
          <p:nvPr>
            <p:ph type="sldNum" sz="quarter" idx="10"/>
          </p:nvPr>
        </p:nvSpPr>
        <p:spPr/>
        <p:txBody>
          <a:bodyPr/>
          <a:lstStyle/>
          <a:p>
            <a:fld id="{802A16F9-4D44-47C7-BF06-FFE7750A8ED4}" type="slidenum">
              <a:rPr lang="en-NZ" altLang="en-US" smtClean="0"/>
              <a:pPr/>
              <a:t>10</a:t>
            </a:fld>
            <a:endParaRPr lang="en-NZ" altLang="en-US"/>
          </a:p>
        </p:txBody>
      </p:sp>
      <p:sp>
        <p:nvSpPr>
          <p:cNvPr id="3" name="Text Placeholder 2">
            <a:extLst>
              <a:ext uri="{FF2B5EF4-FFF2-40B4-BE49-F238E27FC236}">
                <a16:creationId xmlns:a16="http://schemas.microsoft.com/office/drawing/2014/main" id="{94985039-A3AE-4323-817A-9804A7B619A5}"/>
              </a:ext>
            </a:extLst>
          </p:cNvPr>
          <p:cNvSpPr>
            <a:spLocks noGrp="1"/>
          </p:cNvSpPr>
          <p:nvPr>
            <p:ph type="body" sz="quarter" idx="13"/>
          </p:nvPr>
        </p:nvSpPr>
        <p:spPr/>
        <p:txBody>
          <a:bodyPr/>
          <a:lstStyle/>
          <a:p>
            <a:r>
              <a:rPr lang="en-GB"/>
              <a:t>Question to discuss </a:t>
            </a:r>
            <a:endParaRPr lang="en-NZ"/>
          </a:p>
        </p:txBody>
      </p:sp>
      <p:sp>
        <p:nvSpPr>
          <p:cNvPr id="5" name="Content Placeholder 1">
            <a:extLst>
              <a:ext uri="{FF2B5EF4-FFF2-40B4-BE49-F238E27FC236}">
                <a16:creationId xmlns:a16="http://schemas.microsoft.com/office/drawing/2014/main" id="{C4B5B832-98B2-45A6-866B-6500518753F7}"/>
              </a:ext>
            </a:extLst>
          </p:cNvPr>
          <p:cNvSpPr>
            <a:spLocks noGrp="1"/>
          </p:cNvSpPr>
          <p:nvPr>
            <p:ph idx="1"/>
          </p:nvPr>
        </p:nvSpPr>
        <p:spPr>
          <a:xfrm>
            <a:off x="654474" y="1859909"/>
            <a:ext cx="3463415" cy="526985"/>
          </a:xfrm>
        </p:spPr>
        <p:txBody>
          <a:bodyPr/>
          <a:lstStyle/>
          <a:p>
            <a:pPr marL="0" indent="0">
              <a:buNone/>
            </a:pPr>
            <a:r>
              <a:rPr lang="en-GB" b="1"/>
              <a:t>1. </a:t>
            </a:r>
            <a:r>
              <a:rPr lang="en-GB"/>
              <a:t>Challenges of scope 3 assurance </a:t>
            </a:r>
          </a:p>
        </p:txBody>
      </p:sp>
      <p:sp>
        <p:nvSpPr>
          <p:cNvPr id="8" name="Rectangle: Rounded Corners 7">
            <a:extLst>
              <a:ext uri="{FF2B5EF4-FFF2-40B4-BE49-F238E27FC236}">
                <a16:creationId xmlns:a16="http://schemas.microsoft.com/office/drawing/2014/main" id="{1D131B15-E538-1993-163B-0FBA4D146279}"/>
              </a:ext>
            </a:extLst>
          </p:cNvPr>
          <p:cNvSpPr/>
          <p:nvPr/>
        </p:nvSpPr>
        <p:spPr bwMode="auto">
          <a:xfrm>
            <a:off x="5055406" y="1736831"/>
            <a:ext cx="3261032" cy="677443"/>
          </a:xfrm>
          <a:prstGeom prst="roundRect">
            <a:avLst/>
          </a:prstGeom>
          <a:solidFill>
            <a:srgbClr val="E29B29"/>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9" name="Content Placeholder 1">
            <a:extLst>
              <a:ext uri="{FF2B5EF4-FFF2-40B4-BE49-F238E27FC236}">
                <a16:creationId xmlns:a16="http://schemas.microsoft.com/office/drawing/2014/main" id="{F09BC541-23E8-4EB9-7ABC-26F6610C35C4}"/>
              </a:ext>
            </a:extLst>
          </p:cNvPr>
          <p:cNvSpPr txBox="1">
            <a:spLocks/>
          </p:cNvSpPr>
          <p:nvPr/>
        </p:nvSpPr>
        <p:spPr>
          <a:xfrm>
            <a:off x="236186" y="2567582"/>
            <a:ext cx="4232584" cy="142523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lvl="1">
              <a:buClr>
                <a:srgbClr val="E29B29"/>
              </a:buClr>
            </a:pPr>
            <a:r>
              <a:rPr lang="en-GB"/>
              <a:t>Lacking methodology </a:t>
            </a:r>
          </a:p>
          <a:p>
            <a:pPr lvl="1">
              <a:buClr>
                <a:srgbClr val="E29B29"/>
              </a:buClr>
            </a:pPr>
            <a:r>
              <a:rPr lang="en-GB"/>
              <a:t>Data availability and reliability </a:t>
            </a:r>
          </a:p>
          <a:p>
            <a:pPr lvl="1">
              <a:buClr>
                <a:srgbClr val="E29B29"/>
              </a:buClr>
            </a:pPr>
            <a:r>
              <a:rPr lang="en-GB"/>
              <a:t>Specific categories and sectors more challenging </a:t>
            </a:r>
          </a:p>
        </p:txBody>
      </p:sp>
      <p:sp>
        <p:nvSpPr>
          <p:cNvPr id="10" name="Content Placeholder 1">
            <a:extLst>
              <a:ext uri="{FF2B5EF4-FFF2-40B4-BE49-F238E27FC236}">
                <a16:creationId xmlns:a16="http://schemas.microsoft.com/office/drawing/2014/main" id="{36F95CE6-03DA-DDDB-E472-B9A1BE35DBAF}"/>
              </a:ext>
            </a:extLst>
          </p:cNvPr>
          <p:cNvSpPr txBox="1">
            <a:spLocks/>
          </p:cNvSpPr>
          <p:nvPr/>
        </p:nvSpPr>
        <p:spPr>
          <a:xfrm>
            <a:off x="5131606" y="1724372"/>
            <a:ext cx="3184832" cy="67744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spcBef>
                <a:spcPts val="600"/>
              </a:spcBef>
              <a:buNone/>
            </a:pPr>
            <a:r>
              <a:rPr lang="en-GB" b="1" kern="0"/>
              <a:t>2. </a:t>
            </a:r>
            <a:r>
              <a:rPr lang="en-GB" kern="0"/>
              <a:t>Concern cannot assure/result in high number of modifications</a:t>
            </a:r>
            <a:endParaRPr lang="en-GB"/>
          </a:p>
          <a:p>
            <a:endParaRPr lang="en-GB" kern="0"/>
          </a:p>
          <a:p>
            <a:pPr lvl="1"/>
            <a:endParaRPr lang="en-NZ"/>
          </a:p>
        </p:txBody>
      </p:sp>
      <p:sp>
        <p:nvSpPr>
          <p:cNvPr id="12" name="Content Placeholder 1">
            <a:extLst>
              <a:ext uri="{FF2B5EF4-FFF2-40B4-BE49-F238E27FC236}">
                <a16:creationId xmlns:a16="http://schemas.microsoft.com/office/drawing/2014/main" id="{84D61DF1-8359-4F2F-01F0-08BFFFBAE732}"/>
              </a:ext>
            </a:extLst>
          </p:cNvPr>
          <p:cNvSpPr txBox="1">
            <a:spLocks/>
          </p:cNvSpPr>
          <p:nvPr/>
        </p:nvSpPr>
        <p:spPr>
          <a:xfrm>
            <a:off x="4541031" y="2551491"/>
            <a:ext cx="3993712" cy="904667"/>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lvl="1">
              <a:buClr>
                <a:srgbClr val="E29B29"/>
              </a:buClr>
            </a:pPr>
            <a:r>
              <a:rPr lang="en-GB"/>
              <a:t>Will disclosure about methodology, uncertainties and any exclusions help?</a:t>
            </a:r>
          </a:p>
          <a:p>
            <a:pPr lvl="1">
              <a:buClr>
                <a:srgbClr val="E29B29"/>
              </a:buClr>
            </a:pPr>
            <a:r>
              <a:rPr lang="en-GB"/>
              <a:t>Would first-time adoption provisions help?</a:t>
            </a:r>
          </a:p>
          <a:p>
            <a:pPr marL="270000" lvl="1" indent="0">
              <a:buFont typeface="Arial" pitchFamily="34" charset="0"/>
              <a:buNone/>
            </a:pPr>
            <a:endParaRPr lang="en-GB"/>
          </a:p>
          <a:p>
            <a:endParaRPr lang="en-GB" kern="0"/>
          </a:p>
          <a:p>
            <a:pPr lvl="1"/>
            <a:endParaRPr lang="en-NZ"/>
          </a:p>
        </p:txBody>
      </p:sp>
    </p:spTree>
    <p:extLst>
      <p:ext uri="{BB962C8B-B14F-4D97-AF65-F5344CB8AC3E}">
        <p14:creationId xmlns:p14="http://schemas.microsoft.com/office/powerpoint/2010/main" val="322104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636519-75FC-47CA-BBF1-DB2369E1317A}"/>
              </a:ext>
            </a:extLst>
          </p:cNvPr>
          <p:cNvSpPr>
            <a:spLocks noGrp="1"/>
          </p:cNvSpPr>
          <p:nvPr>
            <p:ph type="sldNum" sz="quarter" idx="10"/>
          </p:nvPr>
        </p:nvSpPr>
        <p:spPr/>
        <p:txBody>
          <a:bodyPr/>
          <a:lstStyle/>
          <a:p>
            <a:fld id="{802A16F9-4D44-47C7-BF06-FFE7750A8ED4}" type="slidenum">
              <a:rPr lang="en-NZ" altLang="en-US" smtClean="0"/>
              <a:pPr/>
              <a:t>11</a:t>
            </a:fld>
            <a:endParaRPr lang="en-NZ" altLang="en-US"/>
          </a:p>
        </p:txBody>
      </p:sp>
      <p:sp>
        <p:nvSpPr>
          <p:cNvPr id="3" name="Text Placeholder 2">
            <a:extLst>
              <a:ext uri="{FF2B5EF4-FFF2-40B4-BE49-F238E27FC236}">
                <a16:creationId xmlns:a16="http://schemas.microsoft.com/office/drawing/2014/main" id="{97430DA6-D540-483B-8C20-5DE1BA166ED9}"/>
              </a:ext>
            </a:extLst>
          </p:cNvPr>
          <p:cNvSpPr>
            <a:spLocks noGrp="1"/>
          </p:cNvSpPr>
          <p:nvPr>
            <p:ph type="body" sz="quarter" idx="13"/>
          </p:nvPr>
        </p:nvSpPr>
        <p:spPr/>
        <p:txBody>
          <a:bodyPr/>
          <a:lstStyle/>
          <a:p>
            <a:r>
              <a:rPr lang="en-NZ"/>
              <a:t>Consultation feedback</a:t>
            </a:r>
          </a:p>
        </p:txBody>
      </p:sp>
      <p:sp>
        <p:nvSpPr>
          <p:cNvPr id="6" name="Title 2">
            <a:extLst>
              <a:ext uri="{FF2B5EF4-FFF2-40B4-BE49-F238E27FC236}">
                <a16:creationId xmlns:a16="http://schemas.microsoft.com/office/drawing/2014/main" id="{CD0C9474-7FC9-4BBA-A9F1-010102A795D8}"/>
              </a:ext>
            </a:extLst>
          </p:cNvPr>
          <p:cNvSpPr>
            <a:spLocks noGrp="1"/>
          </p:cNvSpPr>
          <p:nvPr>
            <p:ph idx="1"/>
          </p:nvPr>
        </p:nvSpPr>
        <p:spPr>
          <a:xfrm>
            <a:off x="484187" y="1173163"/>
            <a:ext cx="8025967" cy="3559175"/>
          </a:xfrm>
        </p:spPr>
        <p:txBody>
          <a:bodyPr/>
          <a:lstStyle/>
          <a:p>
            <a:pPr marL="0" indent="0">
              <a:spcBef>
                <a:spcPts val="1200"/>
              </a:spcBef>
              <a:buNone/>
            </a:pPr>
            <a:r>
              <a:rPr lang="en-NZ" sz="2400" b="1" i="1">
                <a:effectLst/>
                <a:ea typeface="Times New Roman" panose="02020603050405020304" pitchFamily="18" charset="0"/>
              </a:rPr>
              <a:t>…what we heard…</a:t>
            </a:r>
            <a:endParaRPr lang="en-NZ" sz="2400" b="1">
              <a:effectLst/>
              <a:ea typeface="Times New Roman" panose="02020603050405020304" pitchFamily="18" charset="0"/>
            </a:endParaRPr>
          </a:p>
          <a:p>
            <a:pPr marL="0" indent="0">
              <a:spcBef>
                <a:spcPts val="1200"/>
              </a:spcBef>
              <a:buNone/>
            </a:pPr>
            <a:r>
              <a:rPr lang="en-NZ" sz="2000" b="1">
                <a:effectLst/>
                <a:ea typeface="Times New Roman" panose="02020603050405020304" pitchFamily="18" charset="0"/>
              </a:rPr>
              <a:t>Feedback from Strategy and Metrics and Targets consultation</a:t>
            </a:r>
            <a:br>
              <a:rPr lang="en-NZ" sz="2200" b="1">
                <a:effectLst/>
                <a:ea typeface="Times New Roman" panose="02020603050405020304" pitchFamily="18" charset="0"/>
              </a:rPr>
            </a:br>
            <a:endParaRPr lang="en-US" sz="2200"/>
          </a:p>
        </p:txBody>
      </p:sp>
      <p:graphicFrame>
        <p:nvGraphicFramePr>
          <p:cNvPr id="8" name="Table 5">
            <a:extLst>
              <a:ext uri="{FF2B5EF4-FFF2-40B4-BE49-F238E27FC236}">
                <a16:creationId xmlns:a16="http://schemas.microsoft.com/office/drawing/2014/main" id="{D94F987F-CA8A-43B2-9C19-01DEBCDE8CEF}"/>
              </a:ext>
            </a:extLst>
          </p:cNvPr>
          <p:cNvGraphicFramePr>
            <a:graphicFrameLocks/>
          </p:cNvGraphicFramePr>
          <p:nvPr>
            <p:extLst>
              <p:ext uri="{D42A27DB-BD31-4B8C-83A1-F6EECF244321}">
                <p14:modId xmlns:p14="http://schemas.microsoft.com/office/powerpoint/2010/main" val="608657987"/>
              </p:ext>
            </p:extLst>
          </p:nvPr>
        </p:nvGraphicFramePr>
        <p:xfrm>
          <a:off x="447819" y="2265220"/>
          <a:ext cx="8325881" cy="2286000"/>
        </p:xfrm>
        <a:graphic>
          <a:graphicData uri="http://schemas.openxmlformats.org/drawingml/2006/table">
            <a:tbl>
              <a:tblPr firstRow="1" bandRow="1">
                <a:tableStyleId>{3C2FFA5D-87B4-456A-9821-1D502468CF0F}</a:tableStyleId>
              </a:tblPr>
              <a:tblGrid>
                <a:gridCol w="1407441">
                  <a:extLst>
                    <a:ext uri="{9D8B030D-6E8A-4147-A177-3AD203B41FA5}">
                      <a16:colId xmlns:a16="http://schemas.microsoft.com/office/drawing/2014/main" val="3698491438"/>
                    </a:ext>
                  </a:extLst>
                </a:gridCol>
                <a:gridCol w="6918440">
                  <a:extLst>
                    <a:ext uri="{9D8B030D-6E8A-4147-A177-3AD203B41FA5}">
                      <a16:colId xmlns:a16="http://schemas.microsoft.com/office/drawing/2014/main" val="2148746127"/>
                    </a:ext>
                  </a:extLst>
                </a:gridCol>
              </a:tblGrid>
              <a:tr h="370840">
                <a:tc>
                  <a:txBody>
                    <a:bodyPr/>
                    <a:lstStyle/>
                    <a:p>
                      <a:r>
                        <a:rPr lang="en-NZ" sz="1600"/>
                        <a:t>Consultation matter</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9B29"/>
                    </a:solidFill>
                  </a:tcPr>
                </a:tc>
                <a:tc>
                  <a:txBody>
                    <a:bodyPr/>
                    <a:lstStyle/>
                    <a:p>
                      <a:r>
                        <a:rPr lang="en-NZ" sz="1600"/>
                        <a:t>Summary of feedback</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9B29"/>
                    </a:solidFill>
                  </a:tcPr>
                </a:tc>
                <a:extLst>
                  <a:ext uri="{0D108BD9-81ED-4DB2-BD59-A6C34878D82A}">
                    <a16:rowId xmlns:a16="http://schemas.microsoft.com/office/drawing/2014/main" val="774327565"/>
                  </a:ext>
                </a:extLst>
              </a:tr>
              <a:tr h="370840">
                <a:tc>
                  <a:txBody>
                    <a:bodyPr/>
                    <a:lstStyle/>
                    <a:p>
                      <a:r>
                        <a:rPr lang="en-NZ" sz="1600"/>
                        <a:t>Metrics and Targets</a:t>
                      </a:r>
                    </a:p>
                    <a:p>
                      <a:endParaRPr lang="en-NZ" sz="1600"/>
                    </a:p>
                    <a:p>
                      <a:r>
                        <a:rPr lang="en-NZ" sz="1600" i="1"/>
                        <a:t>(59 submissions)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spcBef>
                          <a:spcPts val="600"/>
                        </a:spcBef>
                        <a:buFont typeface="Arial" panose="020B0604020202020204" pitchFamily="34" charset="0"/>
                        <a:buChar char="•"/>
                      </a:pPr>
                      <a:r>
                        <a:rPr lang="en-NZ" sz="1600"/>
                        <a:t>Varied feedback on GHG emissions: </a:t>
                      </a:r>
                    </a:p>
                    <a:p>
                      <a:pPr marL="360000" indent="0">
                        <a:spcBef>
                          <a:spcPts val="600"/>
                        </a:spcBef>
                        <a:buFont typeface="Arial" panose="020B0604020202020204" pitchFamily="34" charset="0"/>
                        <a:buNone/>
                      </a:pPr>
                      <a:r>
                        <a:rPr lang="en-US" sz="1600" kern="1200">
                          <a:solidFill>
                            <a:schemeClr val="dk1"/>
                          </a:solidFill>
                          <a:latin typeface="+mn-lt"/>
                          <a:ea typeface="+mn-ea"/>
                          <a:cs typeface="+mn-cs"/>
                        </a:rPr>
                        <a:t>40% were supportive of the proposed requirements, 35% suggested amendments or additional disclosures (including to definitions), 15% wanted the XRB to specify a measurement standard (e.g., GHG Protocol or ISO14064), and 10% disagreed with the disclosure requirements.</a:t>
                      </a:r>
                    </a:p>
                    <a:p>
                      <a:pPr marL="285750" indent="-285750">
                        <a:spcBef>
                          <a:spcPts val="600"/>
                        </a:spcBef>
                        <a:buFont typeface="Arial" panose="020B0604020202020204" pitchFamily="34" charset="0"/>
                        <a:buChar char="•"/>
                      </a:pPr>
                      <a:r>
                        <a:rPr lang="en-US" sz="1600" kern="1200">
                          <a:solidFill>
                            <a:schemeClr val="dk1"/>
                          </a:solidFill>
                          <a:latin typeface="+mn-lt"/>
                          <a:ea typeface="+mn-ea"/>
                          <a:cs typeface="+mn-cs"/>
                        </a:rPr>
                        <a:t>Some queries regarding requirement to prepare a GHG emissions report</a:t>
                      </a:r>
                      <a:endParaRPr lang="en-NZ" sz="1600" kern="120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72445197"/>
                  </a:ext>
                </a:extLst>
              </a:tr>
            </a:tbl>
          </a:graphicData>
        </a:graphic>
      </p:graphicFrame>
    </p:spTree>
    <p:extLst>
      <p:ext uri="{BB962C8B-B14F-4D97-AF65-F5344CB8AC3E}">
        <p14:creationId xmlns:p14="http://schemas.microsoft.com/office/powerpoint/2010/main" val="306557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00EE6827-7CF0-9531-1E2C-B1570A7DD316}"/>
              </a:ext>
            </a:extLst>
          </p:cNvPr>
          <p:cNvSpPr/>
          <p:nvPr/>
        </p:nvSpPr>
        <p:spPr bwMode="auto">
          <a:xfrm>
            <a:off x="552123" y="2229090"/>
            <a:ext cx="7769652" cy="2653614"/>
          </a:xfrm>
          <a:prstGeom prst="wedgeEllipseCallout">
            <a:avLst>
              <a:gd name="adj1" fmla="val -52954"/>
              <a:gd name="adj2" fmla="val 43079"/>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D3E8ED48-5D64-4544-AAFA-7DA60167894D}"/>
              </a:ext>
            </a:extLst>
          </p:cNvPr>
          <p:cNvSpPr>
            <a:spLocks noGrp="1"/>
          </p:cNvSpPr>
          <p:nvPr>
            <p:ph type="sldNum" sz="quarter" idx="10"/>
          </p:nvPr>
        </p:nvSpPr>
        <p:spPr/>
        <p:txBody>
          <a:bodyPr/>
          <a:lstStyle/>
          <a:p>
            <a:fld id="{802A16F9-4D44-47C7-BF06-FFE7750A8ED4}" type="slidenum">
              <a:rPr lang="en-NZ" altLang="en-US" smtClean="0"/>
              <a:pPr/>
              <a:t>12</a:t>
            </a:fld>
            <a:endParaRPr lang="en-NZ" altLang="en-US"/>
          </a:p>
        </p:txBody>
      </p:sp>
      <p:sp>
        <p:nvSpPr>
          <p:cNvPr id="3" name="Text Placeholder 2">
            <a:extLst>
              <a:ext uri="{FF2B5EF4-FFF2-40B4-BE49-F238E27FC236}">
                <a16:creationId xmlns:a16="http://schemas.microsoft.com/office/drawing/2014/main" id="{50770162-A382-45D1-AD01-57D39AFA5B82}"/>
              </a:ext>
            </a:extLst>
          </p:cNvPr>
          <p:cNvSpPr>
            <a:spLocks noGrp="1"/>
          </p:cNvSpPr>
          <p:nvPr>
            <p:ph type="body" sz="quarter" idx="13"/>
          </p:nvPr>
        </p:nvSpPr>
        <p:spPr>
          <a:xfrm>
            <a:off x="413087" y="330884"/>
            <a:ext cx="3297450" cy="482203"/>
          </a:xfrm>
        </p:spPr>
        <p:txBody>
          <a:bodyPr/>
          <a:lstStyle/>
          <a:p>
            <a:r>
              <a:rPr lang="en-GB" i="1" kern="0"/>
              <a:t>…what we are considering…</a:t>
            </a:r>
            <a:endParaRPr lang="en-NZ"/>
          </a:p>
        </p:txBody>
      </p:sp>
      <p:sp>
        <p:nvSpPr>
          <p:cNvPr id="5" name="Content Placeholder 1">
            <a:extLst>
              <a:ext uri="{FF2B5EF4-FFF2-40B4-BE49-F238E27FC236}">
                <a16:creationId xmlns:a16="http://schemas.microsoft.com/office/drawing/2014/main" id="{569553D0-BE4F-4402-9239-CE5465C0DDF8}"/>
              </a:ext>
            </a:extLst>
          </p:cNvPr>
          <p:cNvSpPr>
            <a:spLocks noGrp="1"/>
          </p:cNvSpPr>
          <p:nvPr>
            <p:ph idx="1"/>
          </p:nvPr>
        </p:nvSpPr>
        <p:spPr>
          <a:xfrm>
            <a:off x="1820729" y="2577946"/>
            <a:ext cx="5626805" cy="1977851"/>
          </a:xfrm>
        </p:spPr>
        <p:txBody>
          <a:bodyPr/>
          <a:lstStyle/>
          <a:p>
            <a:pPr lvl="1">
              <a:buClr>
                <a:srgbClr val="E29B29"/>
              </a:buClr>
            </a:pPr>
            <a:r>
              <a:rPr lang="en-GB">
                <a:latin typeface="Calibri" panose="020F0502020204030204" pitchFamily="34" charset="0"/>
                <a:ea typeface="Calibri" panose="020F0502020204030204" pitchFamily="34" charset="0"/>
                <a:cs typeface="Arial" panose="020B0604020202020204" pitchFamily="34" charset="0"/>
              </a:rPr>
              <a:t>Some confusion around “integral part of” given it is a separate report </a:t>
            </a:r>
          </a:p>
          <a:p>
            <a:pPr lvl="1">
              <a:buClr>
                <a:srgbClr val="E29B29"/>
              </a:buClr>
            </a:pPr>
            <a:r>
              <a:rPr lang="en-GB">
                <a:latin typeface="Calibri" panose="020F0502020204030204" pitchFamily="34" charset="0"/>
                <a:ea typeface="Calibri" panose="020F0502020204030204" pitchFamily="34" charset="0"/>
                <a:cs typeface="Arial" panose="020B0604020202020204" pitchFamily="34" charset="0"/>
              </a:rPr>
              <a:t>An encouragement from some to think about various scenarios</a:t>
            </a:r>
          </a:p>
          <a:p>
            <a:pPr lvl="2"/>
            <a:r>
              <a:rPr lang="en-GB">
                <a:latin typeface="Calibri" panose="020F0502020204030204" pitchFamily="34" charset="0"/>
                <a:ea typeface="Calibri" panose="020F0502020204030204" pitchFamily="34" charset="0"/>
                <a:cs typeface="Arial" panose="020B0604020202020204" pitchFamily="34" charset="0"/>
              </a:rPr>
              <a:t>Where an entity prepares a GHG emissions report </a:t>
            </a:r>
          </a:p>
          <a:p>
            <a:pPr lvl="2"/>
            <a:r>
              <a:rPr lang="en-GB">
                <a:latin typeface="Calibri" panose="020F0502020204030204" pitchFamily="34" charset="0"/>
                <a:ea typeface="Calibri" panose="020F0502020204030204" pitchFamily="34" charset="0"/>
                <a:cs typeface="Arial" panose="020B0604020202020204" pitchFamily="34" charset="0"/>
              </a:rPr>
              <a:t>Where an entity includes disclosures in an appendix to climate statement or within the report  </a:t>
            </a:r>
          </a:p>
          <a:p>
            <a:pPr lvl="2"/>
            <a:r>
              <a:rPr lang="en-GB">
                <a:latin typeface="Calibri" panose="020F0502020204030204" pitchFamily="34" charset="0"/>
                <a:ea typeface="Calibri" panose="020F0502020204030204" pitchFamily="34" charset="0"/>
                <a:cs typeface="Arial" panose="020B0604020202020204" pitchFamily="34" charset="0"/>
              </a:rPr>
              <a:t>Where an entity voluntarily seeks assurance over more than GHG emission disclosures </a:t>
            </a:r>
          </a:p>
          <a:p>
            <a:pPr lvl="2"/>
            <a:r>
              <a:rPr lang="en-GB">
                <a:latin typeface="Calibri" panose="020F0502020204030204" pitchFamily="34" charset="0"/>
                <a:ea typeface="Calibri" panose="020F0502020204030204" pitchFamily="34" charset="0"/>
                <a:cs typeface="Arial" panose="020B0604020202020204" pitchFamily="34" charset="0"/>
              </a:rPr>
              <a:t>Public sector reporting </a:t>
            </a:r>
          </a:p>
        </p:txBody>
      </p:sp>
      <p:sp>
        <p:nvSpPr>
          <p:cNvPr id="6" name="Rectangle: Rounded Corners 5">
            <a:extLst>
              <a:ext uri="{FF2B5EF4-FFF2-40B4-BE49-F238E27FC236}">
                <a16:creationId xmlns:a16="http://schemas.microsoft.com/office/drawing/2014/main" id="{2FEF2D32-2FB1-5885-90A0-D21CD46E9C7D}"/>
              </a:ext>
            </a:extLst>
          </p:cNvPr>
          <p:cNvSpPr/>
          <p:nvPr/>
        </p:nvSpPr>
        <p:spPr bwMode="auto">
          <a:xfrm>
            <a:off x="431120" y="1083784"/>
            <a:ext cx="7890655" cy="954010"/>
          </a:xfrm>
          <a:prstGeom prst="roundRect">
            <a:avLst/>
          </a:prstGeom>
          <a:solidFill>
            <a:srgbClr val="E29B29"/>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7" name="Content Placeholder 1">
            <a:extLst>
              <a:ext uri="{FF2B5EF4-FFF2-40B4-BE49-F238E27FC236}">
                <a16:creationId xmlns:a16="http://schemas.microsoft.com/office/drawing/2014/main" id="{97A302DA-F6C4-AEA4-C8F3-4409FE7FD087}"/>
              </a:ext>
            </a:extLst>
          </p:cNvPr>
          <p:cNvSpPr txBox="1">
            <a:spLocks/>
          </p:cNvSpPr>
          <p:nvPr/>
        </p:nvSpPr>
        <p:spPr>
          <a:xfrm>
            <a:off x="636037" y="1091917"/>
            <a:ext cx="7428489" cy="1253951"/>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sz="1600" b="1" kern="0">
                <a:latin typeface="+mj-lt"/>
                <a:ea typeface="DengXian" panose="02010600030101010101" pitchFamily="2" charset="-122"/>
              </a:rPr>
              <a:t>What is assured and form of conclusion:</a:t>
            </a:r>
            <a:endParaRPr lang="en-GB" sz="1600" b="1" kern="0">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1400" kern="0">
                <a:latin typeface="Calibri" panose="020F0502020204030204" pitchFamily="34" charset="0"/>
                <a:ea typeface="Calibri" panose="020F0502020204030204" pitchFamily="34" charset="0"/>
                <a:cs typeface="Arial" panose="020B0604020202020204" pitchFamily="34" charset="0"/>
              </a:rPr>
              <a:t>Consultation document proposed to mandate the preparation of a GHG emissions report to be an integral part of the disclosures</a:t>
            </a:r>
          </a:p>
        </p:txBody>
      </p:sp>
      <p:sp>
        <p:nvSpPr>
          <p:cNvPr id="10" name="Content Placeholder 1">
            <a:extLst>
              <a:ext uri="{FF2B5EF4-FFF2-40B4-BE49-F238E27FC236}">
                <a16:creationId xmlns:a16="http://schemas.microsoft.com/office/drawing/2014/main" id="{F9B1FCA0-6626-F995-86EB-BA59AA405858}"/>
              </a:ext>
            </a:extLst>
          </p:cNvPr>
          <p:cNvSpPr txBox="1">
            <a:spLocks/>
          </p:cNvSpPr>
          <p:nvPr/>
        </p:nvSpPr>
        <p:spPr>
          <a:xfrm>
            <a:off x="858291" y="3325648"/>
            <a:ext cx="1174254" cy="411071"/>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GB" b="1" kern="0">
                <a:latin typeface="Calibri" panose="020F0502020204030204" pitchFamily="34" charset="0"/>
                <a:ea typeface="Calibri" panose="020F0502020204030204" pitchFamily="34" charset="0"/>
                <a:cs typeface="Arial" panose="020B0604020202020204" pitchFamily="34" charset="0"/>
              </a:rPr>
              <a:t>We heard </a:t>
            </a:r>
            <a:r>
              <a:rPr lang="en-GB" kern="0">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64842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119BD53-228E-87C3-3079-255D0AAE26C0}"/>
              </a:ext>
            </a:extLst>
          </p:cNvPr>
          <p:cNvSpPr/>
          <p:nvPr/>
        </p:nvSpPr>
        <p:spPr bwMode="auto">
          <a:xfrm>
            <a:off x="373564" y="1399413"/>
            <a:ext cx="8322173" cy="2987191"/>
          </a:xfrm>
          <a:prstGeom prst="round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D3E8ED48-5D64-4544-AAFA-7DA60167894D}"/>
              </a:ext>
            </a:extLst>
          </p:cNvPr>
          <p:cNvSpPr>
            <a:spLocks noGrp="1"/>
          </p:cNvSpPr>
          <p:nvPr>
            <p:ph type="sldNum" sz="quarter" idx="10"/>
          </p:nvPr>
        </p:nvSpPr>
        <p:spPr/>
        <p:txBody>
          <a:bodyPr/>
          <a:lstStyle/>
          <a:p>
            <a:fld id="{802A16F9-4D44-47C7-BF06-FFE7750A8ED4}" type="slidenum">
              <a:rPr lang="en-NZ" altLang="en-US" smtClean="0"/>
              <a:pPr/>
              <a:t>13</a:t>
            </a:fld>
            <a:endParaRPr lang="en-NZ" altLang="en-US"/>
          </a:p>
        </p:txBody>
      </p:sp>
      <p:sp>
        <p:nvSpPr>
          <p:cNvPr id="3" name="Text Placeholder 2">
            <a:extLst>
              <a:ext uri="{FF2B5EF4-FFF2-40B4-BE49-F238E27FC236}">
                <a16:creationId xmlns:a16="http://schemas.microsoft.com/office/drawing/2014/main" id="{50770162-A382-45D1-AD01-57D39AFA5B82}"/>
              </a:ext>
            </a:extLst>
          </p:cNvPr>
          <p:cNvSpPr>
            <a:spLocks noGrp="1"/>
          </p:cNvSpPr>
          <p:nvPr>
            <p:ph type="body" sz="quarter" idx="13"/>
          </p:nvPr>
        </p:nvSpPr>
        <p:spPr>
          <a:xfrm>
            <a:off x="521209" y="411093"/>
            <a:ext cx="3297450" cy="482203"/>
          </a:xfrm>
        </p:spPr>
        <p:txBody>
          <a:bodyPr/>
          <a:lstStyle/>
          <a:p>
            <a:r>
              <a:rPr lang="en-GB" i="1" kern="0"/>
              <a:t>…what we are considering…</a:t>
            </a:r>
            <a:endParaRPr lang="en-NZ"/>
          </a:p>
        </p:txBody>
      </p:sp>
      <p:sp>
        <p:nvSpPr>
          <p:cNvPr id="6" name="Content Placeholder 1">
            <a:extLst>
              <a:ext uri="{FF2B5EF4-FFF2-40B4-BE49-F238E27FC236}">
                <a16:creationId xmlns:a16="http://schemas.microsoft.com/office/drawing/2014/main" id="{3DC8CAE7-3622-4F74-95B1-992D30FDD077}"/>
              </a:ext>
            </a:extLst>
          </p:cNvPr>
          <p:cNvSpPr txBox="1">
            <a:spLocks/>
          </p:cNvSpPr>
          <p:nvPr/>
        </p:nvSpPr>
        <p:spPr>
          <a:xfrm>
            <a:off x="448263" y="1547042"/>
            <a:ext cx="8172535" cy="2987191"/>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a:buClr>
                <a:srgbClr val="E29B29"/>
              </a:buClr>
            </a:pPr>
            <a:r>
              <a:rPr lang="en-GB" kern="0">
                <a:latin typeface="+mj-lt"/>
                <a:ea typeface="DengXian" panose="02010600030101010101" pitchFamily="2" charset="-122"/>
                <a:cs typeface="Arial" panose="020B0604020202020204" pitchFamily="34" charset="0"/>
              </a:rPr>
              <a:t>What is subject to assurance, what is the engagement, what is the conclusion</a:t>
            </a:r>
          </a:p>
          <a:p>
            <a:pPr>
              <a:buClr>
                <a:srgbClr val="E29B29"/>
              </a:buClr>
            </a:pPr>
            <a:r>
              <a:rPr lang="en-GB" kern="0">
                <a:latin typeface="+mj-lt"/>
                <a:ea typeface="DengXian" panose="02010600030101010101" pitchFamily="2" charset="-122"/>
                <a:cs typeface="Arial" panose="020B0604020202020204" pitchFamily="34" charset="0"/>
              </a:rPr>
              <a:t>XRB set the disclosure standard (not a measurement standard) for GHG emissions</a:t>
            </a:r>
          </a:p>
          <a:p>
            <a:pPr>
              <a:buClr>
                <a:srgbClr val="E29B29"/>
              </a:buClr>
            </a:pPr>
            <a:r>
              <a:rPr lang="en-GB" kern="0">
                <a:latin typeface="+mj-lt"/>
                <a:ea typeface="DengXian" panose="02010600030101010101" pitchFamily="2" charset="-122"/>
                <a:cs typeface="Arial" panose="020B0604020202020204" pitchFamily="34" charset="0"/>
              </a:rPr>
              <a:t>What disclosures are needed about GHG emissions (from a user perspective and to enable assurance)</a:t>
            </a:r>
          </a:p>
          <a:p>
            <a:pPr lvl="1">
              <a:buClr>
                <a:schemeClr val="tx1">
                  <a:lumMod val="75000"/>
                  <a:lumOff val="25000"/>
                </a:schemeClr>
              </a:buClr>
            </a:pPr>
            <a:r>
              <a:rPr lang="en-GB">
                <a:latin typeface="+mj-lt"/>
                <a:ea typeface="DengXian" panose="02010600030101010101" pitchFamily="2" charset="-122"/>
                <a:cs typeface="Arial" panose="020B0604020202020204" pitchFamily="34" charset="0"/>
              </a:rPr>
              <a:t>Proposing disclosure of specific information relating to measurement standard used e.g., specific exclusions of sources, facilities and/or operations </a:t>
            </a:r>
          </a:p>
          <a:p>
            <a:pPr lvl="1">
              <a:buClr>
                <a:schemeClr val="tx1">
                  <a:lumMod val="75000"/>
                  <a:lumOff val="25000"/>
                </a:schemeClr>
              </a:buClr>
            </a:pPr>
            <a:r>
              <a:rPr lang="en-GB">
                <a:latin typeface="+mj-lt"/>
                <a:ea typeface="DengXian" panose="02010600030101010101" pitchFamily="2" charset="-122"/>
                <a:cs typeface="Arial" panose="020B0604020202020204" pitchFamily="34" charset="0"/>
              </a:rPr>
              <a:t>Proposing disclosure of significant methodologies, assumptions and estimation uncertainty</a:t>
            </a:r>
          </a:p>
          <a:p>
            <a:pPr>
              <a:buClr>
                <a:srgbClr val="E29B29"/>
              </a:buClr>
            </a:pPr>
            <a:r>
              <a:rPr lang="en-GB" kern="0">
                <a:latin typeface="+mj-lt"/>
                <a:ea typeface="DengXian" panose="02010600030101010101" pitchFamily="2" charset="-122"/>
                <a:cs typeface="Arial" panose="020B0604020202020204" pitchFamily="34" charset="0"/>
              </a:rPr>
              <a:t>Is an emissions report necessary in all circumstances? </a:t>
            </a:r>
            <a:endParaRPr lang="en-GB" kern="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6581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354CF96-2F37-5792-66BA-FFA52BE47923}"/>
              </a:ext>
            </a:extLst>
          </p:cNvPr>
          <p:cNvSpPr/>
          <p:nvPr/>
        </p:nvSpPr>
        <p:spPr bwMode="auto">
          <a:xfrm>
            <a:off x="6042510" y="1729047"/>
            <a:ext cx="2892542" cy="2340864"/>
          </a:xfrm>
          <a:prstGeom prst="roundRect">
            <a:avLst/>
          </a:prstGeom>
          <a:solidFill>
            <a:srgbClr val="FFEECD"/>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6" name="Rectangle: Rounded Corners 5">
            <a:extLst>
              <a:ext uri="{FF2B5EF4-FFF2-40B4-BE49-F238E27FC236}">
                <a16:creationId xmlns:a16="http://schemas.microsoft.com/office/drawing/2014/main" id="{CA63940F-5192-0920-D441-418E5B2844B6}"/>
              </a:ext>
            </a:extLst>
          </p:cNvPr>
          <p:cNvSpPr/>
          <p:nvPr/>
        </p:nvSpPr>
        <p:spPr bwMode="auto">
          <a:xfrm>
            <a:off x="2520419" y="1729047"/>
            <a:ext cx="3351165" cy="2340864"/>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8" name="Rectangle: Rounded Corners 7">
            <a:extLst>
              <a:ext uri="{FF2B5EF4-FFF2-40B4-BE49-F238E27FC236}">
                <a16:creationId xmlns:a16="http://schemas.microsoft.com/office/drawing/2014/main" id="{E0B84049-E2B3-096C-0EC6-57F2AEE6948A}"/>
              </a:ext>
            </a:extLst>
          </p:cNvPr>
          <p:cNvSpPr/>
          <p:nvPr/>
        </p:nvSpPr>
        <p:spPr bwMode="auto">
          <a:xfrm>
            <a:off x="250511" y="1729047"/>
            <a:ext cx="2111433" cy="2340864"/>
          </a:xfrm>
          <a:prstGeom prst="roundRect">
            <a:avLst/>
          </a:prstGeom>
          <a:solidFill>
            <a:srgbClr val="E29B29"/>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60549644-362F-455B-B83C-D707970D4D3A}"/>
              </a:ext>
            </a:extLst>
          </p:cNvPr>
          <p:cNvSpPr>
            <a:spLocks noGrp="1"/>
          </p:cNvSpPr>
          <p:nvPr>
            <p:ph type="sldNum" sz="quarter" idx="10"/>
          </p:nvPr>
        </p:nvSpPr>
        <p:spPr/>
        <p:txBody>
          <a:bodyPr/>
          <a:lstStyle/>
          <a:p>
            <a:fld id="{802A16F9-4D44-47C7-BF06-FFE7750A8ED4}" type="slidenum">
              <a:rPr lang="en-NZ" altLang="en-US" smtClean="0"/>
              <a:pPr/>
              <a:t>14</a:t>
            </a:fld>
            <a:endParaRPr lang="en-NZ" altLang="en-US"/>
          </a:p>
        </p:txBody>
      </p:sp>
      <p:sp>
        <p:nvSpPr>
          <p:cNvPr id="3" name="Text Placeholder 2">
            <a:extLst>
              <a:ext uri="{FF2B5EF4-FFF2-40B4-BE49-F238E27FC236}">
                <a16:creationId xmlns:a16="http://schemas.microsoft.com/office/drawing/2014/main" id="{CBAB8D28-C066-4BB8-A665-54863F03E499}"/>
              </a:ext>
            </a:extLst>
          </p:cNvPr>
          <p:cNvSpPr>
            <a:spLocks noGrp="1"/>
          </p:cNvSpPr>
          <p:nvPr>
            <p:ph type="body" sz="quarter" idx="13"/>
          </p:nvPr>
        </p:nvSpPr>
        <p:spPr>
          <a:xfrm>
            <a:off x="408180" y="229804"/>
            <a:ext cx="3403023" cy="799448"/>
          </a:xfrm>
        </p:spPr>
        <p:txBody>
          <a:bodyPr/>
          <a:lstStyle/>
          <a:p>
            <a:r>
              <a:rPr lang="en-NZ">
                <a:ea typeface="DengXian" panose="02010600030101010101" pitchFamily="2" charset="-122"/>
              </a:rPr>
              <a:t>Proposed disclosures subject to assurance</a:t>
            </a:r>
            <a:endParaRPr lang="en-NZ"/>
          </a:p>
        </p:txBody>
      </p:sp>
      <p:sp>
        <p:nvSpPr>
          <p:cNvPr id="7" name="Content Placeholder 1">
            <a:extLst>
              <a:ext uri="{FF2B5EF4-FFF2-40B4-BE49-F238E27FC236}">
                <a16:creationId xmlns:a16="http://schemas.microsoft.com/office/drawing/2014/main" id="{C27C0728-77DD-4488-9FBD-1B6DEE629F82}"/>
              </a:ext>
            </a:extLst>
          </p:cNvPr>
          <p:cNvSpPr txBox="1">
            <a:spLocks/>
          </p:cNvSpPr>
          <p:nvPr/>
        </p:nvSpPr>
        <p:spPr>
          <a:xfrm>
            <a:off x="6101542" y="2350081"/>
            <a:ext cx="2863372" cy="1411945"/>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a:latin typeface="+mj-lt"/>
                <a:ea typeface="DengXian" panose="02010600030101010101" pitchFamily="2" charset="-122"/>
                <a:cs typeface="Arial" panose="020B0604020202020204" pitchFamily="34" charset="0"/>
              </a:rPr>
              <a:t>Disclosure of significant methodologies, assumptions and estimation uncertainty</a:t>
            </a:r>
          </a:p>
        </p:txBody>
      </p:sp>
      <p:sp>
        <p:nvSpPr>
          <p:cNvPr id="9" name="Content Placeholder 1">
            <a:extLst>
              <a:ext uri="{FF2B5EF4-FFF2-40B4-BE49-F238E27FC236}">
                <a16:creationId xmlns:a16="http://schemas.microsoft.com/office/drawing/2014/main" id="{094E86DF-A2C3-8FFB-2705-77ADD3ACEE3B}"/>
              </a:ext>
            </a:extLst>
          </p:cNvPr>
          <p:cNvSpPr txBox="1">
            <a:spLocks/>
          </p:cNvSpPr>
          <p:nvPr/>
        </p:nvSpPr>
        <p:spPr>
          <a:xfrm>
            <a:off x="408180" y="2430459"/>
            <a:ext cx="1736504" cy="706415"/>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kern="0">
                <a:latin typeface="+mj-lt"/>
                <a:ea typeface="DengXian" panose="02010600030101010101" pitchFamily="2" charset="-122"/>
                <a:cs typeface="Arial" panose="020B0604020202020204" pitchFamily="34" charset="0"/>
              </a:rPr>
              <a:t>Scope 1, 2 and 3 GHG emissions</a:t>
            </a:r>
          </a:p>
        </p:txBody>
      </p:sp>
      <p:sp>
        <p:nvSpPr>
          <p:cNvPr id="10" name="Content Placeholder 1">
            <a:extLst>
              <a:ext uri="{FF2B5EF4-FFF2-40B4-BE49-F238E27FC236}">
                <a16:creationId xmlns:a16="http://schemas.microsoft.com/office/drawing/2014/main" id="{E022CEE8-A6A4-CAE6-487E-D8F93DE95C91}"/>
              </a:ext>
            </a:extLst>
          </p:cNvPr>
          <p:cNvSpPr txBox="1">
            <a:spLocks/>
          </p:cNvSpPr>
          <p:nvPr/>
        </p:nvSpPr>
        <p:spPr>
          <a:xfrm>
            <a:off x="2583596" y="2089746"/>
            <a:ext cx="3287988" cy="193261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a:latin typeface="+mj-lt"/>
                <a:ea typeface="DengXian" panose="02010600030101010101" pitchFamily="2" charset="-122"/>
                <a:cs typeface="Arial" panose="020B0604020202020204" pitchFamily="34" charset="0"/>
              </a:rPr>
              <a:t>Disclosure of specific information relating to measurement standard used e.g., specific exclusions of sources, facilities and/or operations </a:t>
            </a:r>
          </a:p>
        </p:txBody>
      </p:sp>
    </p:spTree>
    <p:extLst>
      <p:ext uri="{BB962C8B-B14F-4D97-AF65-F5344CB8AC3E}">
        <p14:creationId xmlns:p14="http://schemas.microsoft.com/office/powerpoint/2010/main" val="22654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AFB6FA-9F3B-4D7A-9F99-7A5FB36E2DAF}"/>
              </a:ext>
            </a:extLst>
          </p:cNvPr>
          <p:cNvSpPr>
            <a:spLocks noGrp="1"/>
          </p:cNvSpPr>
          <p:nvPr>
            <p:ph type="sldNum" sz="quarter" idx="10"/>
          </p:nvPr>
        </p:nvSpPr>
        <p:spPr/>
        <p:txBody>
          <a:bodyPr/>
          <a:lstStyle/>
          <a:p>
            <a:fld id="{802A16F9-4D44-47C7-BF06-FFE7750A8ED4}" type="slidenum">
              <a:rPr lang="en-NZ" altLang="en-US" smtClean="0"/>
              <a:pPr/>
              <a:t>15</a:t>
            </a:fld>
            <a:endParaRPr lang="en-NZ" altLang="en-US"/>
          </a:p>
        </p:txBody>
      </p:sp>
      <p:sp>
        <p:nvSpPr>
          <p:cNvPr id="3" name="Text Placeholder 2">
            <a:extLst>
              <a:ext uri="{FF2B5EF4-FFF2-40B4-BE49-F238E27FC236}">
                <a16:creationId xmlns:a16="http://schemas.microsoft.com/office/drawing/2014/main" id="{5AC05E64-F5DD-4E14-A46D-CE17927BFC96}"/>
              </a:ext>
            </a:extLst>
          </p:cNvPr>
          <p:cNvSpPr>
            <a:spLocks noGrp="1"/>
          </p:cNvSpPr>
          <p:nvPr>
            <p:ph type="body" sz="quarter" idx="13"/>
          </p:nvPr>
        </p:nvSpPr>
        <p:spPr>
          <a:xfrm>
            <a:off x="353401" y="322119"/>
            <a:ext cx="3296766" cy="571178"/>
          </a:xfrm>
        </p:spPr>
        <p:txBody>
          <a:bodyPr/>
          <a:lstStyle/>
          <a:p>
            <a:r>
              <a:rPr lang="en-NZ"/>
              <a:t>Possible assurance opinion</a:t>
            </a:r>
          </a:p>
        </p:txBody>
      </p:sp>
      <p:sp>
        <p:nvSpPr>
          <p:cNvPr id="5" name="Rectangle: Rounded Corners 4">
            <a:extLst>
              <a:ext uri="{FF2B5EF4-FFF2-40B4-BE49-F238E27FC236}">
                <a16:creationId xmlns:a16="http://schemas.microsoft.com/office/drawing/2014/main" id="{B98BCB6B-720E-4799-B1F1-C17183BCEBD0}"/>
              </a:ext>
            </a:extLst>
          </p:cNvPr>
          <p:cNvSpPr/>
          <p:nvPr/>
        </p:nvSpPr>
        <p:spPr bwMode="auto">
          <a:xfrm>
            <a:off x="353401" y="1242140"/>
            <a:ext cx="8616337" cy="3265878"/>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indent="0">
              <a:lnSpc>
                <a:spcPct val="107000"/>
              </a:lnSpc>
              <a:spcAft>
                <a:spcPts val="800"/>
              </a:spcAft>
              <a:buNone/>
            </a:pPr>
            <a:r>
              <a:rPr lang="en-NZ" sz="2000" b="1">
                <a:effectLst/>
                <a:latin typeface="Calibri" panose="020F0502020204030204" pitchFamily="34" charset="0"/>
                <a:ea typeface="Calibri" panose="020F0502020204030204" pitchFamily="34" charset="0"/>
                <a:cs typeface="Arial" panose="020B0604020202020204" pitchFamily="34" charset="0"/>
              </a:rPr>
              <a:t>Limited Assurance Conclusion </a:t>
            </a:r>
            <a:endParaRPr lang="en-NZ" sz="200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NZ">
                <a:effectLst/>
                <a:latin typeface="Calibri" panose="020F0502020204030204" pitchFamily="34" charset="0"/>
                <a:ea typeface="Calibri" panose="020F0502020204030204" pitchFamily="34" charset="0"/>
                <a:cs typeface="Arial" panose="020B0604020202020204" pitchFamily="34" charset="0"/>
              </a:rPr>
              <a:t>Based on the procedures we have performed and the evidence we have obtained, nothing has come to our attention that causes us to believe that ABC’s GHG emission disclosures (in note X on page Y of the Climate Statement) for the year ended 31 December 20X1 are not prepared in all material respect, in accordance with NZ CS 1, measured in accordance with </a:t>
            </a:r>
            <a:r>
              <a:rPr lang="en-NZ">
                <a:effectLst/>
                <a:highlight>
                  <a:srgbClr val="E29B29"/>
                </a:highlight>
                <a:latin typeface="Calibri" panose="020F0502020204030204" pitchFamily="34" charset="0"/>
                <a:ea typeface="Calibri" panose="020F0502020204030204" pitchFamily="34" charset="0"/>
                <a:cs typeface="Arial" panose="020B0604020202020204" pitchFamily="34" charset="0"/>
              </a:rPr>
              <a:t>[recognised measurement criteria such</a:t>
            </a:r>
            <a:r>
              <a:rPr lang="en-NZ" i="1">
                <a:effectLst/>
                <a:highlight>
                  <a:srgbClr val="E29B29"/>
                </a:highlight>
                <a:latin typeface="Calibri" panose="020F0502020204030204" pitchFamily="34" charset="0"/>
                <a:ea typeface="Calibri" panose="020F0502020204030204" pitchFamily="34" charset="0"/>
                <a:cs typeface="Arial" panose="020B0604020202020204" pitchFamily="34" charset="0"/>
              </a:rPr>
              <a:t> </a:t>
            </a:r>
            <a:r>
              <a:rPr lang="en-NZ">
                <a:effectLst/>
                <a:highlight>
                  <a:srgbClr val="E29B29"/>
                </a:highlight>
                <a:latin typeface="Calibri" panose="020F0502020204030204" pitchFamily="34" charset="0"/>
                <a:ea typeface="Calibri" panose="020F0502020204030204" pitchFamily="34" charset="0"/>
                <a:cs typeface="Arial" panose="020B0604020202020204" pitchFamily="34" charset="0"/>
              </a:rPr>
              <a:t>as</a:t>
            </a:r>
            <a:r>
              <a:rPr lang="en-NZ" i="1">
                <a:effectLst/>
                <a:highlight>
                  <a:srgbClr val="E29B29"/>
                </a:highlight>
                <a:latin typeface="Calibri" panose="020F0502020204030204" pitchFamily="34" charset="0"/>
                <a:ea typeface="Calibri" panose="020F0502020204030204" pitchFamily="34" charset="0"/>
                <a:cs typeface="Arial" panose="020B0604020202020204" pitchFamily="34" charset="0"/>
              </a:rPr>
              <a:t> Greenhouse Gas Protocol Corporate Standard</a:t>
            </a:r>
            <a:r>
              <a:rPr lang="en-NZ">
                <a:effectLst/>
                <a:highlight>
                  <a:srgbClr val="E29B29"/>
                </a:highlight>
                <a:latin typeface="Calibri" panose="020F0502020204030204" pitchFamily="34" charset="0"/>
                <a:ea typeface="Calibri" panose="020F0502020204030204" pitchFamily="34" charset="0"/>
                <a:cs typeface="Arial" panose="020B0604020202020204" pitchFamily="34" charset="0"/>
              </a:rPr>
              <a:t>]</a:t>
            </a:r>
            <a:r>
              <a:rPr lang="en-NZ">
                <a:effectLst/>
                <a:latin typeface="Calibri" panose="020F0502020204030204" pitchFamily="34" charset="0"/>
                <a:ea typeface="Calibri" panose="020F0502020204030204" pitchFamily="34" charset="0"/>
                <a:cs typeface="Arial" panose="020B0604020202020204" pitchFamily="34" charset="0"/>
              </a:rPr>
              <a:t>, </a:t>
            </a:r>
            <a:r>
              <a:rPr lang="en-NZ">
                <a:effectLst/>
                <a:highlight>
                  <a:srgbClr val="F3C98D"/>
                </a:highlight>
                <a:latin typeface="Calibri" panose="020F0502020204030204" pitchFamily="34" charset="0"/>
                <a:ea typeface="Calibri" panose="020F0502020204030204" pitchFamily="34" charset="0"/>
                <a:cs typeface="Arial" panose="020B0604020202020204" pitchFamily="34" charset="0"/>
              </a:rPr>
              <a:t>consistent with our assurance conclusion on the GHG Emissions Report</a:t>
            </a:r>
            <a:r>
              <a:rPr lang="en-NZ">
                <a:effectLst/>
                <a:latin typeface="Calibri" panose="020F0502020204030204" pitchFamily="34" charset="0"/>
                <a:ea typeface="Calibri" panose="020F0502020204030204" pitchFamily="34" charset="0"/>
                <a:cs typeface="Arial" panose="020B0604020202020204" pitchFamily="34" charset="0"/>
              </a:rPr>
              <a:t>.</a:t>
            </a:r>
          </a:p>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6450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BA4D4F1-4A37-E6EA-C765-605A4DDF9B0B}"/>
              </a:ext>
            </a:extLst>
          </p:cNvPr>
          <p:cNvSpPr/>
          <p:nvPr/>
        </p:nvSpPr>
        <p:spPr bwMode="auto">
          <a:xfrm>
            <a:off x="4620824" y="1577872"/>
            <a:ext cx="3701636" cy="2417860"/>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8" name="Rectangle: Rounded Corners 7">
            <a:extLst>
              <a:ext uri="{FF2B5EF4-FFF2-40B4-BE49-F238E27FC236}">
                <a16:creationId xmlns:a16="http://schemas.microsoft.com/office/drawing/2014/main" id="{16A7A51A-D3AC-4518-F4E4-095A882749E6}"/>
              </a:ext>
            </a:extLst>
          </p:cNvPr>
          <p:cNvSpPr/>
          <p:nvPr/>
        </p:nvSpPr>
        <p:spPr bwMode="auto">
          <a:xfrm>
            <a:off x="444834" y="1595340"/>
            <a:ext cx="3753424" cy="2417860"/>
          </a:xfrm>
          <a:prstGeom prst="roundRect">
            <a:avLst/>
          </a:prstGeom>
          <a:solidFill>
            <a:srgbClr val="E29B29"/>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5" name="Text Placeholder 4">
            <a:extLst>
              <a:ext uri="{FF2B5EF4-FFF2-40B4-BE49-F238E27FC236}">
                <a16:creationId xmlns:a16="http://schemas.microsoft.com/office/drawing/2014/main" id="{FBE11874-246D-41E9-AE12-4ACE4FE656FA}"/>
              </a:ext>
            </a:extLst>
          </p:cNvPr>
          <p:cNvSpPr>
            <a:spLocks noGrp="1"/>
          </p:cNvSpPr>
          <p:nvPr>
            <p:ph type="body" sz="quarter" idx="13"/>
          </p:nvPr>
        </p:nvSpPr>
        <p:spPr/>
        <p:txBody>
          <a:bodyPr/>
          <a:lstStyle/>
          <a:p>
            <a:r>
              <a:rPr lang="en-GB"/>
              <a:t>Question to discuss</a:t>
            </a:r>
          </a:p>
          <a:p>
            <a:endParaRPr lang="en-NZ"/>
          </a:p>
        </p:txBody>
      </p:sp>
      <p:sp>
        <p:nvSpPr>
          <p:cNvPr id="4" name="Content Placeholder 3">
            <a:extLst>
              <a:ext uri="{FF2B5EF4-FFF2-40B4-BE49-F238E27FC236}">
                <a16:creationId xmlns:a16="http://schemas.microsoft.com/office/drawing/2014/main" id="{36D34C2F-F637-4BE9-B22F-DB792946BE35}"/>
              </a:ext>
            </a:extLst>
          </p:cNvPr>
          <p:cNvSpPr>
            <a:spLocks noGrp="1"/>
          </p:cNvSpPr>
          <p:nvPr>
            <p:ph idx="1"/>
          </p:nvPr>
        </p:nvSpPr>
        <p:spPr>
          <a:xfrm>
            <a:off x="595495" y="1780955"/>
            <a:ext cx="3662825" cy="1581589"/>
          </a:xfrm>
        </p:spPr>
        <p:txBody>
          <a:bodyPr/>
          <a:lstStyle/>
          <a:p>
            <a:pPr marL="0" indent="0">
              <a:buNone/>
            </a:pPr>
            <a:r>
              <a:rPr lang="en-GB" b="1"/>
              <a:t>1. </a:t>
            </a:r>
            <a:r>
              <a:rPr lang="en-GB"/>
              <a:t>Thoughts on replacing emissions report with:</a:t>
            </a:r>
          </a:p>
          <a:p>
            <a:pPr lvl="1">
              <a:buClr>
                <a:schemeClr val="tx1">
                  <a:lumMod val="75000"/>
                  <a:lumOff val="25000"/>
                </a:schemeClr>
              </a:buClr>
            </a:pPr>
            <a:r>
              <a:rPr lang="en-GB"/>
              <a:t>Measure in accordance with recognised standard</a:t>
            </a:r>
          </a:p>
          <a:p>
            <a:pPr lvl="1">
              <a:buClr>
                <a:schemeClr val="tx1">
                  <a:lumMod val="75000"/>
                  <a:lumOff val="25000"/>
                </a:schemeClr>
              </a:buClr>
            </a:pPr>
            <a:r>
              <a:rPr lang="en-GB"/>
              <a:t>Disclosure requirements relating to methodology, uncertainty, exclusions?</a:t>
            </a:r>
          </a:p>
          <a:p>
            <a:pPr lvl="1">
              <a:buClr>
                <a:schemeClr val="tx1">
                  <a:lumMod val="75000"/>
                  <a:lumOff val="25000"/>
                </a:schemeClr>
              </a:buClr>
            </a:pPr>
            <a:r>
              <a:rPr lang="en-GB"/>
              <a:t>Reporting in an assurance report </a:t>
            </a:r>
          </a:p>
        </p:txBody>
      </p:sp>
      <p:sp>
        <p:nvSpPr>
          <p:cNvPr id="10" name="Content Placeholder 3">
            <a:extLst>
              <a:ext uri="{FF2B5EF4-FFF2-40B4-BE49-F238E27FC236}">
                <a16:creationId xmlns:a16="http://schemas.microsoft.com/office/drawing/2014/main" id="{19168644-EB71-35B9-58F9-AA31ABFA3CF9}"/>
              </a:ext>
            </a:extLst>
          </p:cNvPr>
          <p:cNvSpPr txBox="1">
            <a:spLocks/>
          </p:cNvSpPr>
          <p:nvPr/>
        </p:nvSpPr>
        <p:spPr>
          <a:xfrm>
            <a:off x="4740947" y="2405376"/>
            <a:ext cx="3701637" cy="493661"/>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b="1" kern="0"/>
              <a:t>2. </a:t>
            </a:r>
            <a:r>
              <a:rPr lang="en-GB" kern="0"/>
              <a:t>Reactions to indicative conclusion</a:t>
            </a:r>
          </a:p>
          <a:p>
            <a:pPr lvl="1"/>
            <a:endParaRPr lang="en-NZ"/>
          </a:p>
        </p:txBody>
      </p:sp>
    </p:spTree>
    <p:extLst>
      <p:ext uri="{BB962C8B-B14F-4D97-AF65-F5344CB8AC3E}">
        <p14:creationId xmlns:p14="http://schemas.microsoft.com/office/powerpoint/2010/main" val="1924901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080F1EC-F4A5-1B7F-8159-B3CA0FF5D900}"/>
              </a:ext>
            </a:extLst>
          </p:cNvPr>
          <p:cNvSpPr/>
          <p:nvPr/>
        </p:nvSpPr>
        <p:spPr bwMode="auto">
          <a:xfrm>
            <a:off x="399886" y="3456948"/>
            <a:ext cx="7918036" cy="1231347"/>
          </a:xfrm>
          <a:prstGeom prst="roundRect">
            <a:avLst/>
          </a:prstGeom>
          <a:solidFill>
            <a:srgbClr val="FFEECD"/>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6" name="Rectangle: Rounded Corners 5">
            <a:extLst>
              <a:ext uri="{FF2B5EF4-FFF2-40B4-BE49-F238E27FC236}">
                <a16:creationId xmlns:a16="http://schemas.microsoft.com/office/drawing/2014/main" id="{2CF63F5E-E5BC-B9A1-BB3F-E8D177D13E9B}"/>
              </a:ext>
            </a:extLst>
          </p:cNvPr>
          <p:cNvSpPr/>
          <p:nvPr/>
        </p:nvSpPr>
        <p:spPr bwMode="auto">
          <a:xfrm>
            <a:off x="399886" y="2135966"/>
            <a:ext cx="7918036" cy="1231347"/>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3DA3EEA9-0B30-E9D8-4E9A-EAB6CA29296C}"/>
              </a:ext>
            </a:extLst>
          </p:cNvPr>
          <p:cNvSpPr/>
          <p:nvPr/>
        </p:nvSpPr>
        <p:spPr bwMode="auto">
          <a:xfrm>
            <a:off x="440296" y="1040492"/>
            <a:ext cx="7877626" cy="1020537"/>
          </a:xfrm>
          <a:prstGeom prst="roundRect">
            <a:avLst/>
          </a:prstGeom>
          <a:solidFill>
            <a:srgbClr val="E29B29"/>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5311C01C-BFD7-427E-B19D-6E804889FDCF}"/>
              </a:ext>
            </a:extLst>
          </p:cNvPr>
          <p:cNvSpPr>
            <a:spLocks noGrp="1"/>
          </p:cNvSpPr>
          <p:nvPr>
            <p:ph type="sldNum" sz="quarter" idx="10"/>
          </p:nvPr>
        </p:nvSpPr>
        <p:spPr/>
        <p:txBody>
          <a:bodyPr/>
          <a:lstStyle/>
          <a:p>
            <a:fld id="{802A16F9-4D44-47C7-BF06-FFE7750A8ED4}" type="slidenum">
              <a:rPr lang="en-NZ" altLang="en-US" smtClean="0"/>
              <a:pPr/>
              <a:t>17</a:t>
            </a:fld>
            <a:endParaRPr lang="en-NZ" altLang="en-US"/>
          </a:p>
        </p:txBody>
      </p:sp>
      <p:sp>
        <p:nvSpPr>
          <p:cNvPr id="3" name="Text Placeholder 2">
            <a:extLst>
              <a:ext uri="{FF2B5EF4-FFF2-40B4-BE49-F238E27FC236}">
                <a16:creationId xmlns:a16="http://schemas.microsoft.com/office/drawing/2014/main" id="{A98B5660-1724-4C7F-A0E9-498C91D3143F}"/>
              </a:ext>
            </a:extLst>
          </p:cNvPr>
          <p:cNvSpPr>
            <a:spLocks noGrp="1"/>
          </p:cNvSpPr>
          <p:nvPr>
            <p:ph type="body" sz="quarter" idx="13"/>
          </p:nvPr>
        </p:nvSpPr>
        <p:spPr>
          <a:xfrm>
            <a:off x="275359" y="129888"/>
            <a:ext cx="3527713" cy="711776"/>
          </a:xfrm>
        </p:spPr>
        <p:txBody>
          <a:bodyPr/>
          <a:lstStyle/>
          <a:p>
            <a:r>
              <a:rPr lang="en-NZ" sz="2000">
                <a:latin typeface="+mj-lt"/>
                <a:ea typeface="DengXian" panose="02010600030101010101" pitchFamily="2" charset="-122"/>
              </a:rPr>
              <a:t>Developing the XRB assurance standard</a:t>
            </a:r>
            <a:endParaRPr lang="en-NZ"/>
          </a:p>
        </p:txBody>
      </p:sp>
      <p:sp>
        <p:nvSpPr>
          <p:cNvPr id="5" name="Content Placeholder 1">
            <a:extLst>
              <a:ext uri="{FF2B5EF4-FFF2-40B4-BE49-F238E27FC236}">
                <a16:creationId xmlns:a16="http://schemas.microsoft.com/office/drawing/2014/main" id="{A05DCB49-395A-413B-8AC4-41A865001870}"/>
              </a:ext>
            </a:extLst>
          </p:cNvPr>
          <p:cNvSpPr>
            <a:spLocks noGrp="1"/>
          </p:cNvSpPr>
          <p:nvPr>
            <p:ph idx="1"/>
          </p:nvPr>
        </p:nvSpPr>
        <p:spPr>
          <a:xfrm>
            <a:off x="569659" y="2150664"/>
            <a:ext cx="7833735" cy="1169562"/>
          </a:xfrm>
        </p:spPr>
        <p:txBody>
          <a:bodyPr/>
          <a:lstStyle/>
          <a:p>
            <a:pPr marL="0" indent="0" algn="l" rtl="0" fontAlgn="base">
              <a:spcBef>
                <a:spcPts val="1200"/>
              </a:spcBef>
              <a:buNone/>
            </a:pPr>
            <a:r>
              <a:rPr lang="en-GB" b="0" i="1" u="none" strike="noStrike">
                <a:solidFill>
                  <a:srgbClr val="404040"/>
                </a:solidFill>
                <a:effectLst/>
                <a:latin typeface="Calibri" panose="020F0502020204030204" pitchFamily="34" charset="0"/>
              </a:rPr>
              <a:t>Changing landscape</a:t>
            </a:r>
          </a:p>
          <a:p>
            <a:pPr fontAlgn="base">
              <a:buClr>
                <a:schemeClr val="tx1">
                  <a:lumMod val="75000"/>
                  <a:lumOff val="25000"/>
                </a:schemeClr>
              </a:buClr>
            </a:pPr>
            <a:r>
              <a:rPr lang="en-GB">
                <a:latin typeface="Calibri" panose="020F0502020204030204" pitchFamily="34" charset="0"/>
              </a:rPr>
              <a:t>Expect expansion of assurance to extend to full climate statement </a:t>
            </a:r>
          </a:p>
          <a:p>
            <a:pPr fontAlgn="base">
              <a:buClr>
                <a:schemeClr val="tx1">
                  <a:lumMod val="75000"/>
                  <a:lumOff val="25000"/>
                </a:schemeClr>
              </a:buClr>
            </a:pPr>
            <a:r>
              <a:rPr lang="en-GB">
                <a:latin typeface="Calibri" panose="020F0502020204030204" pitchFamily="34" charset="0"/>
              </a:rPr>
              <a:t>Oversight and regulation of assurance practitioners to be determined</a:t>
            </a:r>
          </a:p>
        </p:txBody>
      </p:sp>
      <p:sp>
        <p:nvSpPr>
          <p:cNvPr id="8" name="Content Placeholder 1">
            <a:extLst>
              <a:ext uri="{FF2B5EF4-FFF2-40B4-BE49-F238E27FC236}">
                <a16:creationId xmlns:a16="http://schemas.microsoft.com/office/drawing/2014/main" id="{7840702E-AD71-AEA7-6FCC-D71C6050EBE9}"/>
              </a:ext>
            </a:extLst>
          </p:cNvPr>
          <p:cNvSpPr txBox="1">
            <a:spLocks/>
          </p:cNvSpPr>
          <p:nvPr/>
        </p:nvSpPr>
        <p:spPr>
          <a:xfrm>
            <a:off x="655132" y="1158794"/>
            <a:ext cx="7833735" cy="1020538"/>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fontAlgn="base">
              <a:buClr>
                <a:schemeClr val="tx1">
                  <a:lumMod val="75000"/>
                  <a:lumOff val="25000"/>
                </a:schemeClr>
              </a:buClr>
            </a:pPr>
            <a:r>
              <a:rPr lang="en-GB" kern="0">
                <a:latin typeface="Calibri" panose="020F0502020204030204" pitchFamily="34" charset="0"/>
              </a:rPr>
              <a:t>ISAE /ISO have high level of alignment</a:t>
            </a:r>
          </a:p>
          <a:p>
            <a:pPr fontAlgn="base">
              <a:buClr>
                <a:schemeClr val="tx1">
                  <a:lumMod val="75000"/>
                  <a:lumOff val="25000"/>
                </a:schemeClr>
              </a:buClr>
            </a:pPr>
            <a:r>
              <a:rPr lang="en-GB" kern="0">
                <a:latin typeface="Calibri" panose="020F0502020204030204" pitchFamily="34" charset="0"/>
              </a:rPr>
              <a:t>Desire to align with international standards  </a:t>
            </a:r>
          </a:p>
          <a:p>
            <a:pPr marL="0" indent="0">
              <a:buFont typeface="Arial" pitchFamily="34" charset="0"/>
              <a:buNone/>
            </a:pPr>
            <a:endParaRPr lang="en-US" kern="0"/>
          </a:p>
        </p:txBody>
      </p:sp>
      <p:sp>
        <p:nvSpPr>
          <p:cNvPr id="9" name="Content Placeholder 1">
            <a:extLst>
              <a:ext uri="{FF2B5EF4-FFF2-40B4-BE49-F238E27FC236}">
                <a16:creationId xmlns:a16="http://schemas.microsoft.com/office/drawing/2014/main" id="{FB0F58B9-8954-5521-57F7-0215DD6D54AC}"/>
              </a:ext>
            </a:extLst>
          </p:cNvPr>
          <p:cNvSpPr txBox="1">
            <a:spLocks/>
          </p:cNvSpPr>
          <p:nvPr/>
        </p:nvSpPr>
        <p:spPr>
          <a:xfrm>
            <a:off x="569658" y="3483621"/>
            <a:ext cx="7833735" cy="174944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fontAlgn="base">
              <a:spcBef>
                <a:spcPts val="1200"/>
              </a:spcBef>
              <a:buFont typeface="Arial" pitchFamily="34" charset="0"/>
              <a:buNone/>
            </a:pPr>
            <a:r>
              <a:rPr lang="en-GB" i="1" kern="0">
                <a:latin typeface="Calibri" panose="020F0502020204030204" pitchFamily="34" charset="0"/>
              </a:rPr>
              <a:t>Interim solution - Ideas under consideration </a:t>
            </a:r>
          </a:p>
          <a:p>
            <a:pPr fontAlgn="base">
              <a:buClr>
                <a:schemeClr val="tx1">
                  <a:lumMod val="75000"/>
                  <a:lumOff val="25000"/>
                </a:schemeClr>
              </a:buClr>
            </a:pPr>
            <a:r>
              <a:rPr lang="en-GB" kern="0">
                <a:latin typeface="Calibri" panose="020F0502020204030204" pitchFamily="34" charset="0"/>
              </a:rPr>
              <a:t>XRB assurance standard that allows use of either ISAE (NZ) or ISO</a:t>
            </a:r>
            <a:endParaRPr lang="en-GB" kern="0">
              <a:highlight>
                <a:srgbClr val="FFFF00"/>
              </a:highlight>
              <a:latin typeface="Calibri" panose="020F0502020204030204" pitchFamily="34" charset="0"/>
            </a:endParaRPr>
          </a:p>
          <a:p>
            <a:pPr fontAlgn="base">
              <a:buClr>
                <a:schemeClr val="tx1">
                  <a:lumMod val="75000"/>
                  <a:lumOff val="25000"/>
                </a:schemeClr>
              </a:buClr>
            </a:pPr>
            <a:r>
              <a:rPr lang="en-GB" kern="0">
                <a:latin typeface="Calibri" panose="020F0502020204030204" pitchFamily="34" charset="0"/>
              </a:rPr>
              <a:t>Bridge between ISAE and ISO</a:t>
            </a:r>
          </a:p>
          <a:p>
            <a:pPr marL="0" indent="0" fontAlgn="base">
              <a:buFont typeface="Arial" pitchFamily="34" charset="0"/>
              <a:buNone/>
            </a:pPr>
            <a:endParaRPr lang="en-US" kern="0">
              <a:solidFill>
                <a:srgbClr val="000000"/>
              </a:solidFill>
              <a:latin typeface="Arial" panose="020B0604020202020204" pitchFamily="34" charset="0"/>
            </a:endParaRPr>
          </a:p>
          <a:p>
            <a:pPr marL="0" indent="0">
              <a:buFont typeface="Arial" pitchFamily="34" charset="0"/>
              <a:buNone/>
            </a:pPr>
            <a:endParaRPr lang="en-US" kern="0"/>
          </a:p>
          <a:p>
            <a:pPr marL="0" indent="0">
              <a:buFont typeface="Arial" pitchFamily="34" charset="0"/>
              <a:buNone/>
            </a:pPr>
            <a:endParaRPr lang="en-US" kern="0"/>
          </a:p>
        </p:txBody>
      </p:sp>
    </p:spTree>
    <p:extLst>
      <p:ext uri="{BB962C8B-B14F-4D97-AF65-F5344CB8AC3E}">
        <p14:creationId xmlns:p14="http://schemas.microsoft.com/office/powerpoint/2010/main" val="143535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35A189-0BC4-42F6-8772-DFFA33778E01}"/>
              </a:ext>
            </a:extLst>
          </p:cNvPr>
          <p:cNvSpPr>
            <a:spLocks noGrp="1"/>
          </p:cNvSpPr>
          <p:nvPr>
            <p:ph type="sldNum" sz="quarter" idx="10"/>
          </p:nvPr>
        </p:nvSpPr>
        <p:spPr/>
        <p:txBody>
          <a:bodyPr/>
          <a:lstStyle/>
          <a:p>
            <a:fld id="{802A16F9-4D44-47C7-BF06-FFE7750A8ED4}" type="slidenum">
              <a:rPr lang="en-NZ" altLang="en-US" smtClean="0"/>
              <a:pPr/>
              <a:t>18</a:t>
            </a:fld>
            <a:endParaRPr lang="en-NZ" altLang="en-US"/>
          </a:p>
        </p:txBody>
      </p:sp>
      <p:sp>
        <p:nvSpPr>
          <p:cNvPr id="3" name="Text Placeholder 2">
            <a:extLst>
              <a:ext uri="{FF2B5EF4-FFF2-40B4-BE49-F238E27FC236}">
                <a16:creationId xmlns:a16="http://schemas.microsoft.com/office/drawing/2014/main" id="{AE47004C-B7E4-480A-8888-452235D2D8DE}"/>
              </a:ext>
            </a:extLst>
          </p:cNvPr>
          <p:cNvSpPr>
            <a:spLocks noGrp="1"/>
          </p:cNvSpPr>
          <p:nvPr>
            <p:ph type="body" sz="quarter" idx="13"/>
          </p:nvPr>
        </p:nvSpPr>
        <p:spPr>
          <a:xfrm>
            <a:off x="287413" y="277415"/>
            <a:ext cx="3128957" cy="482203"/>
          </a:xfrm>
        </p:spPr>
        <p:txBody>
          <a:bodyPr>
            <a:normAutofit fontScale="77500" lnSpcReduction="20000"/>
          </a:bodyPr>
          <a:lstStyle/>
          <a:p>
            <a:r>
              <a:rPr lang="en-NZ"/>
              <a:t>Assurance report considerations</a:t>
            </a:r>
          </a:p>
        </p:txBody>
      </p:sp>
      <p:graphicFrame>
        <p:nvGraphicFramePr>
          <p:cNvPr id="5" name="Table 4">
            <a:extLst>
              <a:ext uri="{FF2B5EF4-FFF2-40B4-BE49-F238E27FC236}">
                <a16:creationId xmlns:a16="http://schemas.microsoft.com/office/drawing/2014/main" id="{1EBF0D42-D6DD-42B2-9B19-E881D3BF5A40}"/>
              </a:ext>
            </a:extLst>
          </p:cNvPr>
          <p:cNvGraphicFramePr>
            <a:graphicFrameLocks noGrp="1"/>
          </p:cNvGraphicFramePr>
          <p:nvPr>
            <p:extLst>
              <p:ext uri="{D42A27DB-BD31-4B8C-83A1-F6EECF244321}">
                <p14:modId xmlns:p14="http://schemas.microsoft.com/office/powerpoint/2010/main" val="778318707"/>
              </p:ext>
            </p:extLst>
          </p:nvPr>
        </p:nvGraphicFramePr>
        <p:xfrm>
          <a:off x="311727" y="884287"/>
          <a:ext cx="8520545" cy="3981798"/>
        </p:xfrm>
        <a:graphic>
          <a:graphicData uri="http://schemas.openxmlformats.org/drawingml/2006/table">
            <a:tbl>
              <a:tblPr/>
              <a:tblGrid>
                <a:gridCol w="2541097">
                  <a:extLst>
                    <a:ext uri="{9D8B030D-6E8A-4147-A177-3AD203B41FA5}">
                      <a16:colId xmlns:a16="http://schemas.microsoft.com/office/drawing/2014/main" val="3010655564"/>
                    </a:ext>
                  </a:extLst>
                </a:gridCol>
                <a:gridCol w="5979448">
                  <a:extLst>
                    <a:ext uri="{9D8B030D-6E8A-4147-A177-3AD203B41FA5}">
                      <a16:colId xmlns:a16="http://schemas.microsoft.com/office/drawing/2014/main" val="2685774135"/>
                    </a:ext>
                  </a:extLst>
                </a:gridCol>
              </a:tblGrid>
              <a:tr h="292865">
                <a:tc>
                  <a:txBody>
                    <a:bodyPr/>
                    <a:lstStyle/>
                    <a:p>
                      <a:pPr algn="l" fontAlgn="base"/>
                      <a:r>
                        <a:rPr lang="en-GB" sz="1400" b="1" i="0">
                          <a:solidFill>
                            <a:srgbClr val="FFFFFF"/>
                          </a:solidFill>
                          <a:effectLst/>
                          <a:latin typeface="Calibri" panose="020F0502020204030204" pitchFamily="34" charset="0"/>
                        </a:rPr>
                        <a:t>Area </a:t>
                      </a:r>
                      <a:endParaRPr lang="en-GB" sz="1400" b="1" i="0">
                        <a:solidFill>
                          <a:srgbClr val="FFFFFF"/>
                        </a:solidFill>
                        <a:effectLst/>
                      </a:endParaRPr>
                    </a:p>
                  </a:txBody>
                  <a:tcPr marL="43067" marR="43067" marT="21533" marB="21533">
                    <a:lnL w="10158" cap="flat" cmpd="sng" algn="ctr">
                      <a:solidFill>
                        <a:srgbClr val="D49A3E"/>
                      </a:solidFill>
                      <a:prstDash val="solid"/>
                      <a:round/>
                      <a:headEnd type="none" w="med" len="med"/>
                      <a:tailEnd type="none" w="med" len="med"/>
                    </a:lnL>
                    <a:lnR w="12700" cap="flat" cmpd="sng" algn="ctr">
                      <a:solidFill>
                        <a:srgbClr val="FFFFFF"/>
                      </a:solidFill>
                      <a:prstDash val="solid"/>
                      <a:round/>
                      <a:headEnd type="none" w="med" len="med"/>
                      <a:tailEnd type="none" w="med" len="med"/>
                    </a:lnR>
                    <a:lnT w="10158" cap="flat" cmpd="sng" algn="ctr">
                      <a:solidFill>
                        <a:srgbClr val="D49A3E"/>
                      </a:solidFill>
                      <a:prstDash val="solid"/>
                      <a:round/>
                      <a:headEnd type="none" w="med" len="med"/>
                      <a:tailEnd type="none" w="med" len="med"/>
                    </a:lnT>
                    <a:lnB w="27089" cap="flat" cmpd="sng" algn="ctr">
                      <a:solidFill>
                        <a:srgbClr val="FFFFFF"/>
                      </a:solidFill>
                      <a:prstDash val="solid"/>
                      <a:round/>
                      <a:headEnd type="none" w="med" len="med"/>
                      <a:tailEnd type="none" w="med" len="med"/>
                    </a:lnB>
                    <a:solidFill>
                      <a:srgbClr val="D59D43"/>
                    </a:solidFill>
                  </a:tcPr>
                </a:tc>
                <a:tc>
                  <a:txBody>
                    <a:bodyPr/>
                    <a:lstStyle/>
                    <a:p>
                      <a:pPr algn="l" fontAlgn="base"/>
                      <a:r>
                        <a:rPr lang="en-GB" sz="1400" b="1" i="0">
                          <a:solidFill>
                            <a:srgbClr val="FFFFFF"/>
                          </a:solidFill>
                          <a:effectLst/>
                          <a:latin typeface="Calibri" panose="020F0502020204030204" pitchFamily="34" charset="0"/>
                        </a:rPr>
                        <a:t>Matters explored</a:t>
                      </a:r>
                      <a:endParaRPr lang="en-GB" sz="1400" b="1" i="0">
                        <a:solidFill>
                          <a:srgbClr val="FFFFFF"/>
                        </a:solidFill>
                        <a:effectLst/>
                      </a:endParaRPr>
                    </a:p>
                  </a:txBody>
                  <a:tcPr marL="43067" marR="43067" marT="21533" marB="21533">
                    <a:lnL w="12700" cap="flat" cmpd="sng" algn="ctr">
                      <a:solidFill>
                        <a:srgbClr val="FFFFFF"/>
                      </a:solidFill>
                      <a:prstDash val="solid"/>
                      <a:round/>
                      <a:headEnd type="none" w="med" len="med"/>
                      <a:tailEnd type="none" w="med" len="med"/>
                    </a:lnL>
                    <a:lnR w="10158" cap="flat" cmpd="sng" algn="ctr">
                      <a:solidFill>
                        <a:srgbClr val="D49A3E"/>
                      </a:solidFill>
                      <a:prstDash val="solid"/>
                      <a:round/>
                      <a:headEnd type="none" w="med" len="med"/>
                      <a:tailEnd type="none" w="med" len="med"/>
                    </a:lnR>
                    <a:lnT w="10158" cap="flat" cmpd="sng" algn="ctr">
                      <a:solidFill>
                        <a:srgbClr val="D49A3E"/>
                      </a:solidFill>
                      <a:prstDash val="solid"/>
                      <a:round/>
                      <a:headEnd type="none" w="med" len="med"/>
                      <a:tailEnd type="none" w="med" len="med"/>
                    </a:lnT>
                    <a:lnB w="27089" cap="flat" cmpd="sng" algn="ctr">
                      <a:solidFill>
                        <a:srgbClr val="FFFFFF"/>
                      </a:solidFill>
                      <a:prstDash val="solid"/>
                      <a:round/>
                      <a:headEnd type="none" w="med" len="med"/>
                      <a:tailEnd type="none" w="med" len="med"/>
                    </a:lnB>
                    <a:solidFill>
                      <a:srgbClr val="D59D43"/>
                    </a:solidFill>
                  </a:tcPr>
                </a:tc>
                <a:extLst>
                  <a:ext uri="{0D108BD9-81ED-4DB2-BD59-A6C34878D82A}">
                    <a16:rowId xmlns:a16="http://schemas.microsoft.com/office/drawing/2014/main" val="1847543601"/>
                  </a:ext>
                </a:extLst>
              </a:tr>
              <a:tr h="507236">
                <a:tc>
                  <a:txBody>
                    <a:bodyPr/>
                    <a:lstStyle/>
                    <a:p>
                      <a:pPr algn="l" fontAlgn="base"/>
                      <a:r>
                        <a:rPr lang="en-GB" sz="1400" b="0" i="0">
                          <a:solidFill>
                            <a:srgbClr val="000000"/>
                          </a:solidFill>
                          <a:effectLst/>
                          <a:latin typeface="+mn-lt"/>
                        </a:rPr>
                        <a:t>Scope </a:t>
                      </a:r>
                    </a:p>
                  </a:txBody>
                  <a:tcPr marL="43067" marR="43067" marT="21533" marB="21533">
                    <a:lnL w="10158" cap="flat" cmpd="sng" algn="ctr">
                      <a:solidFill>
                        <a:srgbClr val="D49A3E"/>
                      </a:solidFill>
                      <a:prstDash val="solid"/>
                      <a:round/>
                      <a:headEnd type="none" w="med" len="med"/>
                      <a:tailEnd type="none" w="med" len="med"/>
                    </a:lnL>
                    <a:lnR w="10158" cap="flat" cmpd="sng" algn="ctr">
                      <a:solidFill>
                        <a:srgbClr val="D49A3E"/>
                      </a:solidFill>
                      <a:prstDash val="solid"/>
                      <a:round/>
                      <a:headEnd type="none" w="med" len="med"/>
                      <a:tailEnd type="none" w="med" len="med"/>
                    </a:lnR>
                    <a:lnT w="27089" cap="flat" cmpd="sng" algn="ctr">
                      <a:solidFill>
                        <a:srgbClr val="FFFFFF"/>
                      </a:solidFill>
                      <a:prstDash val="solid"/>
                      <a:round/>
                      <a:headEnd type="none" w="med" len="med"/>
                      <a:tailEnd type="none" w="med" len="med"/>
                    </a:lnT>
                    <a:lnB w="10158" cap="flat" cmpd="sng" algn="ctr">
                      <a:solidFill>
                        <a:srgbClr val="D49A3E"/>
                      </a:solidFill>
                      <a:prstDash val="solid"/>
                      <a:round/>
                      <a:headEnd type="none" w="med" len="med"/>
                      <a:tailEnd type="none" w="med" len="med"/>
                    </a:lnB>
                  </a:tcPr>
                </a:tc>
                <a:tc>
                  <a:txBody>
                    <a:bodyPr/>
                    <a:lstStyle/>
                    <a:p>
                      <a:pPr algn="l" fontAlgn="base"/>
                      <a:r>
                        <a:rPr lang="en-GB" sz="1400" b="0" i="0">
                          <a:solidFill>
                            <a:srgbClr val="000000"/>
                          </a:solidFill>
                          <a:effectLst/>
                          <a:latin typeface="+mn-lt"/>
                        </a:rPr>
                        <a:t>Scope 3 emissions and transitional provisions</a:t>
                      </a:r>
                    </a:p>
                  </a:txBody>
                  <a:tcPr marL="43067" marR="43067" marT="21533" marB="21533">
                    <a:lnL w="10158" cap="flat" cmpd="sng" algn="ctr">
                      <a:solidFill>
                        <a:srgbClr val="D49A3E"/>
                      </a:solidFill>
                      <a:prstDash val="solid"/>
                      <a:round/>
                      <a:headEnd type="none" w="med" len="med"/>
                      <a:tailEnd type="none" w="med" len="med"/>
                    </a:lnL>
                    <a:lnR w="10158" cap="flat" cmpd="sng" algn="ctr">
                      <a:solidFill>
                        <a:srgbClr val="D49A3E"/>
                      </a:solidFill>
                      <a:prstDash val="solid"/>
                      <a:round/>
                      <a:headEnd type="none" w="med" len="med"/>
                      <a:tailEnd type="none" w="med" len="med"/>
                    </a:lnR>
                    <a:lnT w="27089" cap="flat" cmpd="sng" algn="ctr">
                      <a:solidFill>
                        <a:srgbClr val="FFFFFF"/>
                      </a:solidFill>
                      <a:prstDash val="solid"/>
                      <a:round/>
                      <a:headEnd type="none" w="med" len="med"/>
                      <a:tailEnd type="none" w="med" len="med"/>
                    </a:lnT>
                    <a:lnB w="10158" cap="flat" cmpd="sng" algn="ctr">
                      <a:solidFill>
                        <a:srgbClr val="D49A3E"/>
                      </a:solidFill>
                      <a:prstDash val="solid"/>
                      <a:round/>
                      <a:headEnd type="none" w="med" len="med"/>
                      <a:tailEnd type="none" w="med" len="med"/>
                    </a:lnB>
                  </a:tcPr>
                </a:tc>
                <a:extLst>
                  <a:ext uri="{0D108BD9-81ED-4DB2-BD59-A6C34878D82A}">
                    <a16:rowId xmlns:a16="http://schemas.microsoft.com/office/drawing/2014/main" val="1873122400"/>
                  </a:ext>
                </a:extLst>
              </a:tr>
              <a:tr h="507236">
                <a:tc>
                  <a:txBody>
                    <a:bodyPr/>
                    <a:lstStyle/>
                    <a:p>
                      <a:pPr algn="l" fontAlgn="base"/>
                      <a:r>
                        <a:rPr lang="en-GB" sz="1400" b="0" i="0">
                          <a:solidFill>
                            <a:srgbClr val="000000"/>
                          </a:solidFill>
                          <a:effectLst/>
                          <a:latin typeface="+mn-lt"/>
                        </a:rPr>
                        <a:t>Level of assurance </a:t>
                      </a:r>
                    </a:p>
                  </a:txBody>
                  <a:tcPr marL="43067" marR="43067" marT="21533" marB="21533">
                    <a:lnL w="10158" cap="flat" cmpd="sng" algn="ctr">
                      <a:solidFill>
                        <a:srgbClr val="D49A3E"/>
                      </a:solidFill>
                      <a:prstDash val="solid"/>
                      <a:round/>
                      <a:headEnd type="none" w="med" len="med"/>
                      <a:tailEnd type="none" w="med" len="med"/>
                    </a:lnL>
                    <a:lnR w="10158" cap="flat" cmpd="sng" algn="ctr">
                      <a:solidFill>
                        <a:srgbClr val="D49A3E"/>
                      </a:solidFill>
                      <a:prstDash val="solid"/>
                      <a:round/>
                      <a:headEnd type="none" w="med" len="med"/>
                      <a:tailEnd type="none" w="med" len="med"/>
                    </a:lnR>
                    <a:lnT w="10158" cap="flat" cmpd="sng" algn="ctr">
                      <a:solidFill>
                        <a:srgbClr val="D49A3E"/>
                      </a:solidFill>
                      <a:prstDash val="solid"/>
                      <a:round/>
                      <a:headEnd type="none" w="med" len="med"/>
                      <a:tailEnd type="none" w="med" len="med"/>
                    </a:lnT>
                    <a:lnB w="10158" cap="flat" cmpd="sng" algn="ctr">
                      <a:solidFill>
                        <a:srgbClr val="D49A3E"/>
                      </a:solidFill>
                      <a:prstDash val="solid"/>
                      <a:round/>
                      <a:headEnd type="none" w="med" len="med"/>
                      <a:tailEnd type="none" w="med" len="med"/>
                    </a:lnB>
                  </a:tcPr>
                </a:tc>
                <a:tc>
                  <a:txBody>
                    <a:bodyPr/>
                    <a:lstStyle/>
                    <a:p>
                      <a:pPr algn="l" fontAlgn="base"/>
                      <a:r>
                        <a:rPr lang="en-GB" sz="1400" b="0" i="0">
                          <a:solidFill>
                            <a:srgbClr val="000000"/>
                          </a:solidFill>
                          <a:effectLst/>
                          <a:latin typeface="+mn-lt"/>
                        </a:rPr>
                        <a:t>Mixed levels of assurance </a:t>
                      </a:r>
                    </a:p>
                    <a:p>
                      <a:pPr algn="l" fontAlgn="base"/>
                      <a:r>
                        <a:rPr lang="en-GB" sz="1400" b="0" i="0">
                          <a:solidFill>
                            <a:srgbClr val="000000"/>
                          </a:solidFill>
                          <a:effectLst/>
                          <a:latin typeface="+mn-lt"/>
                        </a:rPr>
                        <a:t>How much detail to report so users understand level of assurance </a:t>
                      </a:r>
                    </a:p>
                  </a:txBody>
                  <a:tcPr marL="43067" marR="43067" marT="21533" marB="21533">
                    <a:lnL w="10158" cap="flat" cmpd="sng" algn="ctr">
                      <a:solidFill>
                        <a:srgbClr val="D49A3E"/>
                      </a:solidFill>
                      <a:prstDash val="solid"/>
                      <a:round/>
                      <a:headEnd type="none" w="med" len="med"/>
                      <a:tailEnd type="none" w="med" len="med"/>
                    </a:lnL>
                    <a:lnR w="10158" cap="flat" cmpd="sng" algn="ctr">
                      <a:solidFill>
                        <a:srgbClr val="D49A3E"/>
                      </a:solidFill>
                      <a:prstDash val="solid"/>
                      <a:round/>
                      <a:headEnd type="none" w="med" len="med"/>
                      <a:tailEnd type="none" w="med" len="med"/>
                    </a:lnR>
                    <a:lnT w="10158" cap="flat" cmpd="sng" algn="ctr">
                      <a:solidFill>
                        <a:srgbClr val="D49A3E"/>
                      </a:solidFill>
                      <a:prstDash val="solid"/>
                      <a:round/>
                      <a:headEnd type="none" w="med" len="med"/>
                      <a:tailEnd type="none" w="med" len="med"/>
                    </a:lnT>
                    <a:lnB w="10158" cap="flat" cmpd="sng" algn="ctr">
                      <a:solidFill>
                        <a:srgbClr val="D49A3E"/>
                      </a:solidFill>
                      <a:prstDash val="solid"/>
                      <a:round/>
                      <a:headEnd type="none" w="med" len="med"/>
                      <a:tailEnd type="none" w="med" len="med"/>
                    </a:lnB>
                  </a:tcPr>
                </a:tc>
                <a:extLst>
                  <a:ext uri="{0D108BD9-81ED-4DB2-BD59-A6C34878D82A}">
                    <a16:rowId xmlns:a16="http://schemas.microsoft.com/office/drawing/2014/main" val="4124475957"/>
                  </a:ext>
                </a:extLst>
              </a:tr>
              <a:tr h="536545">
                <a:tc>
                  <a:txBody>
                    <a:bodyPr/>
                    <a:lstStyle/>
                    <a:p>
                      <a:pPr algn="l" fontAlgn="base"/>
                      <a:r>
                        <a:rPr lang="en-GB" sz="1400" b="0" i="0">
                          <a:solidFill>
                            <a:srgbClr val="000000"/>
                          </a:solidFill>
                          <a:effectLst/>
                          <a:latin typeface="+mn-lt"/>
                        </a:rPr>
                        <a:t>Legislative requirements </a:t>
                      </a:r>
                    </a:p>
                  </a:txBody>
                  <a:tcPr marL="43067" marR="43067" marT="21533" marB="21533">
                    <a:lnL w="10158" cap="flat" cmpd="sng" algn="ctr">
                      <a:solidFill>
                        <a:srgbClr val="D49A3E"/>
                      </a:solidFill>
                      <a:prstDash val="solid"/>
                      <a:round/>
                      <a:headEnd type="none" w="med" len="med"/>
                      <a:tailEnd type="none" w="med" len="med"/>
                    </a:lnL>
                    <a:lnR w="10158" cap="flat" cmpd="sng" algn="ctr">
                      <a:solidFill>
                        <a:srgbClr val="D49A3E"/>
                      </a:solidFill>
                      <a:prstDash val="solid"/>
                      <a:round/>
                      <a:headEnd type="none" w="med" len="med"/>
                      <a:tailEnd type="none" w="med" len="med"/>
                    </a:lnR>
                    <a:lnT w="10158" cap="flat" cmpd="sng" algn="ctr">
                      <a:solidFill>
                        <a:srgbClr val="D49A3E"/>
                      </a:solidFill>
                      <a:prstDash val="solid"/>
                      <a:round/>
                      <a:headEnd type="none" w="med" len="med"/>
                      <a:tailEnd type="none" w="med" len="med"/>
                    </a:lnT>
                    <a:lnB w="10158" cap="flat" cmpd="sng" algn="ctr">
                      <a:solidFill>
                        <a:srgbClr val="D49A3E"/>
                      </a:solidFill>
                      <a:prstDash val="solid"/>
                      <a:round/>
                      <a:headEnd type="none" w="med" len="med"/>
                      <a:tailEnd type="none" w="med" len="med"/>
                    </a:lnB>
                  </a:tcPr>
                </a:tc>
                <a:tc>
                  <a:txBody>
                    <a:bodyPr/>
                    <a:lstStyle/>
                    <a:p>
                      <a:pPr algn="l" fontAlgn="base"/>
                      <a:r>
                        <a:rPr lang="en-GB" sz="1400" b="0" i="0">
                          <a:solidFill>
                            <a:srgbClr val="000000"/>
                          </a:solidFill>
                          <a:effectLst/>
                          <a:latin typeface="+mn-lt"/>
                        </a:rPr>
                        <a:t>Voluntary assurance broader than GHG emission disclosures</a:t>
                      </a:r>
                    </a:p>
                  </a:txBody>
                  <a:tcPr marL="43067" marR="43067" marT="21533" marB="21533">
                    <a:lnL w="10158" cap="flat" cmpd="sng" algn="ctr">
                      <a:solidFill>
                        <a:srgbClr val="D49A3E"/>
                      </a:solidFill>
                      <a:prstDash val="solid"/>
                      <a:round/>
                      <a:headEnd type="none" w="med" len="med"/>
                      <a:tailEnd type="none" w="med" len="med"/>
                    </a:lnL>
                    <a:lnR w="10158" cap="flat" cmpd="sng" algn="ctr">
                      <a:solidFill>
                        <a:srgbClr val="D49A3E"/>
                      </a:solidFill>
                      <a:prstDash val="solid"/>
                      <a:round/>
                      <a:headEnd type="none" w="med" len="med"/>
                      <a:tailEnd type="none" w="med" len="med"/>
                    </a:lnR>
                    <a:lnT w="10158" cap="flat" cmpd="sng" algn="ctr">
                      <a:solidFill>
                        <a:srgbClr val="D49A3E"/>
                      </a:solidFill>
                      <a:prstDash val="solid"/>
                      <a:round/>
                      <a:headEnd type="none" w="med" len="med"/>
                      <a:tailEnd type="none" w="med" len="med"/>
                    </a:lnT>
                    <a:lnB w="10158" cap="flat" cmpd="sng" algn="ctr">
                      <a:solidFill>
                        <a:srgbClr val="D49A3E"/>
                      </a:solidFill>
                      <a:prstDash val="solid"/>
                      <a:round/>
                      <a:headEnd type="none" w="med" len="med"/>
                      <a:tailEnd type="none" w="med" len="med"/>
                    </a:lnB>
                  </a:tcPr>
                </a:tc>
                <a:extLst>
                  <a:ext uri="{0D108BD9-81ED-4DB2-BD59-A6C34878D82A}">
                    <a16:rowId xmlns:a16="http://schemas.microsoft.com/office/drawing/2014/main" val="3974747006"/>
                  </a:ext>
                </a:extLst>
              </a:tr>
              <a:tr h="660803">
                <a:tc>
                  <a:txBody>
                    <a:bodyPr/>
                    <a:lstStyle/>
                    <a:p>
                      <a:pPr algn="l" fontAlgn="base"/>
                      <a:r>
                        <a:rPr lang="en-GB" sz="1400" b="0" i="0">
                          <a:solidFill>
                            <a:srgbClr val="000000"/>
                          </a:solidFill>
                          <a:effectLst/>
                          <a:latin typeface="+mn-lt"/>
                        </a:rPr>
                        <a:t>Long form reporting/ key assurance matters </a:t>
                      </a:r>
                    </a:p>
                  </a:txBody>
                  <a:tcPr marL="43067" marR="43067" marT="21533" marB="21533">
                    <a:lnL w="10158" cap="flat" cmpd="sng" algn="ctr">
                      <a:solidFill>
                        <a:srgbClr val="D49A3E"/>
                      </a:solidFill>
                      <a:prstDash val="solid"/>
                      <a:round/>
                      <a:headEnd type="none" w="med" len="med"/>
                      <a:tailEnd type="none" w="med" len="med"/>
                    </a:lnL>
                    <a:lnR w="10158" cap="flat" cmpd="sng" algn="ctr">
                      <a:solidFill>
                        <a:srgbClr val="D49A3E"/>
                      </a:solidFill>
                      <a:prstDash val="solid"/>
                      <a:round/>
                      <a:headEnd type="none" w="med" len="med"/>
                      <a:tailEnd type="none" w="med" len="med"/>
                    </a:lnR>
                    <a:lnT w="10158" cap="flat" cmpd="sng" algn="ctr">
                      <a:solidFill>
                        <a:srgbClr val="D49A3E"/>
                      </a:solidFill>
                      <a:prstDash val="solid"/>
                      <a:round/>
                      <a:headEnd type="none" w="med" len="med"/>
                      <a:tailEnd type="none" w="med" len="med"/>
                    </a:lnT>
                    <a:lnB w="10158" cap="flat" cmpd="sng" algn="ctr">
                      <a:solidFill>
                        <a:srgbClr val="D49A3E"/>
                      </a:solidFill>
                      <a:prstDash val="solid"/>
                      <a:round/>
                      <a:headEnd type="none" w="med" len="med"/>
                      <a:tailEnd type="none" w="med" len="med"/>
                    </a:lnB>
                  </a:tcPr>
                </a:tc>
                <a:tc>
                  <a:txBody>
                    <a:bodyPr/>
                    <a:lstStyle/>
                    <a:p>
                      <a:pPr algn="l" fontAlgn="base"/>
                      <a:r>
                        <a:rPr lang="en-GB" sz="1400" b="0" i="0">
                          <a:solidFill>
                            <a:srgbClr val="000000"/>
                          </a:solidFill>
                          <a:effectLst/>
                          <a:latin typeface="+mn-lt"/>
                        </a:rPr>
                        <a:t>Highlight uncertainty in the reporting </a:t>
                      </a:r>
                    </a:p>
                    <a:p>
                      <a:pPr algn="l" fontAlgn="base"/>
                      <a:r>
                        <a:rPr lang="en-GB" sz="1400" b="0" i="0">
                          <a:solidFill>
                            <a:srgbClr val="000000"/>
                          </a:solidFill>
                          <a:effectLst/>
                          <a:latin typeface="+mn-lt"/>
                        </a:rPr>
                        <a:t>Highlight data quality </a:t>
                      </a:r>
                    </a:p>
                    <a:p>
                      <a:pPr algn="l" fontAlgn="base"/>
                      <a:r>
                        <a:rPr lang="en-GB" sz="1400" b="0" i="0">
                          <a:solidFill>
                            <a:srgbClr val="000000"/>
                          </a:solidFill>
                          <a:effectLst/>
                          <a:latin typeface="+mn-lt"/>
                        </a:rPr>
                        <a:t>Procedures performed</a:t>
                      </a:r>
                    </a:p>
                    <a:p>
                      <a:pPr algn="l" fontAlgn="base"/>
                      <a:r>
                        <a:rPr lang="en-GB" sz="1400" b="0" i="0">
                          <a:solidFill>
                            <a:srgbClr val="000000"/>
                          </a:solidFill>
                          <a:effectLst/>
                          <a:latin typeface="+mn-lt"/>
                        </a:rPr>
                        <a:t>Description of responsibilities</a:t>
                      </a:r>
                    </a:p>
                  </a:txBody>
                  <a:tcPr marL="43067" marR="43067" marT="21533" marB="21533">
                    <a:lnL w="10158" cap="flat" cmpd="sng" algn="ctr">
                      <a:solidFill>
                        <a:srgbClr val="D49A3E"/>
                      </a:solidFill>
                      <a:prstDash val="solid"/>
                      <a:round/>
                      <a:headEnd type="none" w="med" len="med"/>
                      <a:tailEnd type="none" w="med" len="med"/>
                    </a:lnL>
                    <a:lnR w="10158" cap="flat" cmpd="sng" algn="ctr">
                      <a:solidFill>
                        <a:srgbClr val="D49A3E"/>
                      </a:solidFill>
                      <a:prstDash val="solid"/>
                      <a:round/>
                      <a:headEnd type="none" w="med" len="med"/>
                      <a:tailEnd type="none" w="med" len="med"/>
                    </a:lnR>
                    <a:lnT w="10158" cap="flat" cmpd="sng" algn="ctr">
                      <a:solidFill>
                        <a:srgbClr val="D49A3E"/>
                      </a:solidFill>
                      <a:prstDash val="solid"/>
                      <a:round/>
                      <a:headEnd type="none" w="med" len="med"/>
                      <a:tailEnd type="none" w="med" len="med"/>
                    </a:lnT>
                    <a:lnB w="10158" cap="flat" cmpd="sng" algn="ctr">
                      <a:solidFill>
                        <a:srgbClr val="D49A3E"/>
                      </a:solidFill>
                      <a:prstDash val="solid"/>
                      <a:round/>
                      <a:headEnd type="none" w="med" len="med"/>
                      <a:tailEnd type="none" w="med" len="med"/>
                    </a:lnB>
                  </a:tcPr>
                </a:tc>
                <a:extLst>
                  <a:ext uri="{0D108BD9-81ED-4DB2-BD59-A6C34878D82A}">
                    <a16:rowId xmlns:a16="http://schemas.microsoft.com/office/drawing/2014/main" val="169961626"/>
                  </a:ext>
                </a:extLst>
              </a:tr>
              <a:tr h="558264">
                <a:tc>
                  <a:txBody>
                    <a:bodyPr/>
                    <a:lstStyle/>
                    <a:p>
                      <a:pPr algn="l" fontAlgn="base"/>
                      <a:r>
                        <a:rPr lang="en-GB" sz="1400" b="0" i="0">
                          <a:solidFill>
                            <a:srgbClr val="000000"/>
                          </a:solidFill>
                          <a:effectLst/>
                          <a:latin typeface="+mn-lt"/>
                        </a:rPr>
                        <a:t>Materiality </a:t>
                      </a:r>
                    </a:p>
                  </a:txBody>
                  <a:tcPr marL="43067" marR="43067" marT="21533" marB="21533">
                    <a:lnL w="10158" cap="flat" cmpd="sng" algn="ctr">
                      <a:solidFill>
                        <a:srgbClr val="D49A3E"/>
                      </a:solidFill>
                      <a:prstDash val="solid"/>
                      <a:round/>
                      <a:headEnd type="none" w="med" len="med"/>
                      <a:tailEnd type="none" w="med" len="med"/>
                    </a:lnL>
                    <a:lnR w="10158" cap="flat" cmpd="sng" algn="ctr">
                      <a:solidFill>
                        <a:srgbClr val="D49A3E"/>
                      </a:solidFill>
                      <a:prstDash val="solid"/>
                      <a:round/>
                      <a:headEnd type="none" w="med" len="med"/>
                      <a:tailEnd type="none" w="med" len="med"/>
                    </a:lnR>
                    <a:lnT w="10158" cap="flat" cmpd="sng" algn="ctr">
                      <a:solidFill>
                        <a:srgbClr val="D49A3E"/>
                      </a:solidFill>
                      <a:prstDash val="solid"/>
                      <a:round/>
                      <a:headEnd type="none" w="med" len="med"/>
                      <a:tailEnd type="none" w="med" len="med"/>
                    </a:lnT>
                    <a:lnB w="10158" cap="flat" cmpd="sng" algn="ctr">
                      <a:solidFill>
                        <a:srgbClr val="D49A3E"/>
                      </a:solidFill>
                      <a:prstDash val="solid"/>
                      <a:round/>
                      <a:headEnd type="none" w="med" len="med"/>
                      <a:tailEnd type="none" w="med" len="med"/>
                    </a:lnB>
                  </a:tcPr>
                </a:tc>
                <a:tc>
                  <a:txBody>
                    <a:bodyPr/>
                    <a:lstStyle/>
                    <a:p>
                      <a:pPr algn="l" fontAlgn="base"/>
                      <a:r>
                        <a:rPr lang="en-GB" sz="1400" b="0" i="0">
                          <a:solidFill>
                            <a:srgbClr val="000000"/>
                          </a:solidFill>
                          <a:effectLst/>
                          <a:latin typeface="+mn-lt"/>
                        </a:rPr>
                        <a:t>Should the assurance report disclose materiality?</a:t>
                      </a:r>
                    </a:p>
                  </a:txBody>
                  <a:tcPr marL="43067" marR="43067" marT="21533" marB="21533">
                    <a:lnL w="10158" cap="flat" cmpd="sng" algn="ctr">
                      <a:solidFill>
                        <a:srgbClr val="D49A3E"/>
                      </a:solidFill>
                      <a:prstDash val="solid"/>
                      <a:round/>
                      <a:headEnd type="none" w="med" len="med"/>
                      <a:tailEnd type="none" w="med" len="med"/>
                    </a:lnL>
                    <a:lnR w="10158" cap="flat" cmpd="sng" algn="ctr">
                      <a:solidFill>
                        <a:srgbClr val="D49A3E"/>
                      </a:solidFill>
                      <a:prstDash val="solid"/>
                      <a:round/>
                      <a:headEnd type="none" w="med" len="med"/>
                      <a:tailEnd type="none" w="med" len="med"/>
                    </a:lnR>
                    <a:lnT w="10158" cap="flat" cmpd="sng" algn="ctr">
                      <a:solidFill>
                        <a:srgbClr val="D49A3E"/>
                      </a:solidFill>
                      <a:prstDash val="solid"/>
                      <a:round/>
                      <a:headEnd type="none" w="med" len="med"/>
                      <a:tailEnd type="none" w="med" len="med"/>
                    </a:lnT>
                    <a:lnB w="10158" cap="flat" cmpd="sng" algn="ctr">
                      <a:solidFill>
                        <a:srgbClr val="D49A3E"/>
                      </a:solidFill>
                      <a:prstDash val="solid"/>
                      <a:round/>
                      <a:headEnd type="none" w="med" len="med"/>
                      <a:tailEnd type="none" w="med" len="med"/>
                    </a:lnB>
                  </a:tcPr>
                </a:tc>
                <a:extLst>
                  <a:ext uri="{0D108BD9-81ED-4DB2-BD59-A6C34878D82A}">
                    <a16:rowId xmlns:a16="http://schemas.microsoft.com/office/drawing/2014/main" val="3983279926"/>
                  </a:ext>
                </a:extLst>
              </a:tr>
              <a:tr h="558264">
                <a:tc>
                  <a:txBody>
                    <a:bodyPr/>
                    <a:lstStyle/>
                    <a:p>
                      <a:pPr algn="l" fontAlgn="base"/>
                      <a:r>
                        <a:rPr lang="en-GB" sz="1400" b="0" i="0">
                          <a:solidFill>
                            <a:srgbClr val="000000"/>
                          </a:solidFill>
                          <a:effectLst/>
                          <a:latin typeface="+mn-lt"/>
                        </a:rPr>
                        <a:t>Consistency </a:t>
                      </a:r>
                    </a:p>
                  </a:txBody>
                  <a:tcPr marL="43067" marR="43067" marT="21533" marB="21533">
                    <a:lnL w="10158" cap="flat" cmpd="sng" algn="ctr">
                      <a:solidFill>
                        <a:srgbClr val="D49A3E"/>
                      </a:solidFill>
                      <a:prstDash val="solid"/>
                      <a:round/>
                      <a:headEnd type="none" w="med" len="med"/>
                      <a:tailEnd type="none" w="med" len="med"/>
                    </a:lnL>
                    <a:lnR w="10158" cap="flat" cmpd="sng" algn="ctr">
                      <a:solidFill>
                        <a:srgbClr val="D49A3E"/>
                      </a:solidFill>
                      <a:prstDash val="solid"/>
                      <a:round/>
                      <a:headEnd type="none" w="med" len="med"/>
                      <a:tailEnd type="none" w="med" len="med"/>
                    </a:lnR>
                    <a:lnT w="10158" cap="flat" cmpd="sng" algn="ctr">
                      <a:solidFill>
                        <a:srgbClr val="D49A3E"/>
                      </a:solidFill>
                      <a:prstDash val="solid"/>
                      <a:round/>
                      <a:headEnd type="none" w="med" len="med"/>
                      <a:tailEnd type="none" w="med" len="med"/>
                    </a:lnT>
                    <a:lnB w="10158" cap="flat" cmpd="sng" algn="ctr">
                      <a:solidFill>
                        <a:srgbClr val="D49A3E"/>
                      </a:solidFill>
                      <a:prstDash val="solid"/>
                      <a:round/>
                      <a:headEnd type="none" w="med" len="med"/>
                      <a:tailEnd type="none" w="med" len="med"/>
                    </a:lnB>
                  </a:tcPr>
                </a:tc>
                <a:tc>
                  <a:txBody>
                    <a:bodyPr/>
                    <a:lstStyle/>
                    <a:p>
                      <a:pPr algn="l" fontAlgn="base"/>
                      <a:r>
                        <a:rPr lang="en-GB" sz="1400" b="0" i="0">
                          <a:solidFill>
                            <a:srgbClr val="000000"/>
                          </a:solidFill>
                          <a:effectLst/>
                          <a:latin typeface="+mn-lt"/>
                        </a:rPr>
                        <a:t>Order, terminology, headings (Emphasis of matter/qualified or modified opinion)</a:t>
                      </a:r>
                    </a:p>
                    <a:p>
                      <a:pPr algn="l" fontAlgn="base"/>
                      <a:r>
                        <a:rPr lang="en-GB" sz="1400" b="0" i="0">
                          <a:solidFill>
                            <a:srgbClr val="000000"/>
                          </a:solidFill>
                          <a:effectLst/>
                          <a:latin typeface="+mn-lt"/>
                        </a:rPr>
                        <a:t>Reference to ethical and quality requirements </a:t>
                      </a:r>
                    </a:p>
                    <a:p>
                      <a:pPr algn="l" fontAlgn="base"/>
                      <a:r>
                        <a:rPr lang="en-GB" sz="1400" b="0" i="0">
                          <a:solidFill>
                            <a:srgbClr val="000000"/>
                          </a:solidFill>
                          <a:effectLst/>
                          <a:latin typeface="+mn-lt"/>
                        </a:rPr>
                        <a:t>Disclosure of any relationships or other services provided/fees/tenure</a:t>
                      </a:r>
                    </a:p>
                  </a:txBody>
                  <a:tcPr marL="43067" marR="43067" marT="21533" marB="21533">
                    <a:lnL w="10158" cap="flat" cmpd="sng" algn="ctr">
                      <a:solidFill>
                        <a:srgbClr val="D49A3E"/>
                      </a:solidFill>
                      <a:prstDash val="solid"/>
                      <a:round/>
                      <a:headEnd type="none" w="med" len="med"/>
                      <a:tailEnd type="none" w="med" len="med"/>
                    </a:lnL>
                    <a:lnR w="10158" cap="flat" cmpd="sng" algn="ctr">
                      <a:solidFill>
                        <a:srgbClr val="D49A3E"/>
                      </a:solidFill>
                      <a:prstDash val="solid"/>
                      <a:round/>
                      <a:headEnd type="none" w="med" len="med"/>
                      <a:tailEnd type="none" w="med" len="med"/>
                    </a:lnR>
                    <a:lnT w="10158" cap="flat" cmpd="sng" algn="ctr">
                      <a:solidFill>
                        <a:srgbClr val="D49A3E"/>
                      </a:solidFill>
                      <a:prstDash val="solid"/>
                      <a:round/>
                      <a:headEnd type="none" w="med" len="med"/>
                      <a:tailEnd type="none" w="med" len="med"/>
                    </a:lnT>
                    <a:lnB w="10158" cap="flat" cmpd="sng" algn="ctr">
                      <a:solidFill>
                        <a:srgbClr val="D49A3E"/>
                      </a:solidFill>
                      <a:prstDash val="solid"/>
                      <a:round/>
                      <a:headEnd type="none" w="med" len="med"/>
                      <a:tailEnd type="none" w="med" len="med"/>
                    </a:lnB>
                  </a:tcPr>
                </a:tc>
                <a:extLst>
                  <a:ext uri="{0D108BD9-81ED-4DB2-BD59-A6C34878D82A}">
                    <a16:rowId xmlns:a16="http://schemas.microsoft.com/office/drawing/2014/main" val="3965859474"/>
                  </a:ext>
                </a:extLst>
              </a:tr>
            </a:tbl>
          </a:graphicData>
        </a:graphic>
      </p:graphicFrame>
    </p:spTree>
    <p:extLst>
      <p:ext uri="{BB962C8B-B14F-4D97-AF65-F5344CB8AC3E}">
        <p14:creationId xmlns:p14="http://schemas.microsoft.com/office/powerpoint/2010/main" val="4294461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6A7A51A-D3AC-4518-F4E4-095A882749E6}"/>
              </a:ext>
            </a:extLst>
          </p:cNvPr>
          <p:cNvSpPr/>
          <p:nvPr/>
        </p:nvSpPr>
        <p:spPr bwMode="auto">
          <a:xfrm>
            <a:off x="614739" y="1598429"/>
            <a:ext cx="7708566" cy="2281335"/>
          </a:xfrm>
          <a:prstGeom prst="roundRect">
            <a:avLst/>
          </a:prstGeom>
          <a:noFill/>
          <a:ln w="38100" cap="flat" cmpd="sng" algn="ctr">
            <a:solidFill>
              <a:srgbClr val="F3C98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5" name="Text Placeholder 4">
            <a:extLst>
              <a:ext uri="{FF2B5EF4-FFF2-40B4-BE49-F238E27FC236}">
                <a16:creationId xmlns:a16="http://schemas.microsoft.com/office/drawing/2014/main" id="{FBE11874-246D-41E9-AE12-4ACE4FE656FA}"/>
              </a:ext>
            </a:extLst>
          </p:cNvPr>
          <p:cNvSpPr>
            <a:spLocks noGrp="1"/>
          </p:cNvSpPr>
          <p:nvPr>
            <p:ph type="body" sz="quarter" idx="13"/>
          </p:nvPr>
        </p:nvSpPr>
        <p:spPr/>
        <p:txBody>
          <a:bodyPr/>
          <a:lstStyle/>
          <a:p>
            <a:r>
              <a:rPr lang="en-GB"/>
              <a:t>Question to discuss</a:t>
            </a:r>
          </a:p>
          <a:p>
            <a:endParaRPr lang="en-NZ"/>
          </a:p>
        </p:txBody>
      </p:sp>
      <p:sp>
        <p:nvSpPr>
          <p:cNvPr id="4" name="Content Placeholder 3">
            <a:extLst>
              <a:ext uri="{FF2B5EF4-FFF2-40B4-BE49-F238E27FC236}">
                <a16:creationId xmlns:a16="http://schemas.microsoft.com/office/drawing/2014/main" id="{36D34C2F-F637-4BE9-B22F-DB792946BE35}"/>
              </a:ext>
            </a:extLst>
          </p:cNvPr>
          <p:cNvSpPr>
            <a:spLocks noGrp="1"/>
          </p:cNvSpPr>
          <p:nvPr>
            <p:ph idx="1"/>
          </p:nvPr>
        </p:nvSpPr>
        <p:spPr>
          <a:xfrm>
            <a:off x="765400" y="1784044"/>
            <a:ext cx="6462530" cy="1581589"/>
          </a:xfrm>
        </p:spPr>
        <p:txBody>
          <a:bodyPr/>
          <a:lstStyle/>
          <a:p>
            <a:pPr marL="0" indent="0">
              <a:buNone/>
            </a:pPr>
            <a:r>
              <a:rPr lang="en-GB" b="1"/>
              <a:t>1. </a:t>
            </a:r>
            <a:r>
              <a:rPr lang="en-GB"/>
              <a:t>Thoughts on assurance report:</a:t>
            </a:r>
          </a:p>
          <a:p>
            <a:pPr lvl="1">
              <a:buClr>
                <a:schemeClr val="tx1">
                  <a:lumMod val="75000"/>
                  <a:lumOff val="25000"/>
                </a:schemeClr>
              </a:buClr>
            </a:pPr>
            <a:r>
              <a:rPr lang="en-GB"/>
              <a:t>Prescriptive versus flexible for consistency </a:t>
            </a:r>
          </a:p>
        </p:txBody>
      </p:sp>
    </p:spTree>
    <p:extLst>
      <p:ext uri="{BB962C8B-B14F-4D97-AF65-F5344CB8AC3E}">
        <p14:creationId xmlns:p14="http://schemas.microsoft.com/office/powerpoint/2010/main" val="426829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D90C11-FFC3-1475-7E97-D5C89A3F6B1A}"/>
              </a:ext>
            </a:extLst>
          </p:cNvPr>
          <p:cNvSpPr>
            <a:spLocks noGrp="1"/>
          </p:cNvSpPr>
          <p:nvPr>
            <p:ph type="sldNum" sz="quarter" idx="10"/>
          </p:nvPr>
        </p:nvSpPr>
        <p:spPr/>
        <p:txBody>
          <a:bodyPr/>
          <a:lstStyle/>
          <a:p>
            <a:fld id="{802A16F9-4D44-47C7-BF06-FFE7750A8ED4}" type="slidenum">
              <a:rPr lang="en-NZ" altLang="en-US" smtClean="0"/>
              <a:pPr/>
              <a:t>2</a:t>
            </a:fld>
            <a:endParaRPr lang="en-NZ" altLang="en-US"/>
          </a:p>
        </p:txBody>
      </p:sp>
      <p:sp>
        <p:nvSpPr>
          <p:cNvPr id="3" name="Text Placeholder 2">
            <a:extLst>
              <a:ext uri="{FF2B5EF4-FFF2-40B4-BE49-F238E27FC236}">
                <a16:creationId xmlns:a16="http://schemas.microsoft.com/office/drawing/2014/main" id="{EBEAAAD6-5940-0A0C-903C-56C16738B618}"/>
              </a:ext>
            </a:extLst>
          </p:cNvPr>
          <p:cNvSpPr>
            <a:spLocks noGrp="1"/>
          </p:cNvSpPr>
          <p:nvPr>
            <p:ph type="body" sz="quarter" idx="13"/>
          </p:nvPr>
        </p:nvSpPr>
        <p:spPr>
          <a:xfrm>
            <a:off x="521209" y="192758"/>
            <a:ext cx="3128957" cy="482203"/>
          </a:xfrm>
        </p:spPr>
        <p:txBody>
          <a:bodyPr/>
          <a:lstStyle/>
          <a:p>
            <a:r>
              <a:rPr lang="en-NZ"/>
              <a:t>Agenda</a:t>
            </a:r>
          </a:p>
        </p:txBody>
      </p:sp>
      <p:sp>
        <p:nvSpPr>
          <p:cNvPr id="5" name="Content Placeholder 1">
            <a:extLst>
              <a:ext uri="{FF2B5EF4-FFF2-40B4-BE49-F238E27FC236}">
                <a16:creationId xmlns:a16="http://schemas.microsoft.com/office/drawing/2014/main" id="{0C0B2213-ADE5-6DC6-2A22-18E910FDD38B}"/>
              </a:ext>
            </a:extLst>
          </p:cNvPr>
          <p:cNvSpPr>
            <a:spLocks noGrp="1"/>
          </p:cNvSpPr>
          <p:nvPr>
            <p:ph idx="1"/>
          </p:nvPr>
        </p:nvSpPr>
        <p:spPr>
          <a:xfrm>
            <a:off x="542881" y="1258587"/>
            <a:ext cx="7735887" cy="3559175"/>
          </a:xfrm>
        </p:spPr>
        <p:txBody>
          <a:bodyPr/>
          <a:lstStyle/>
          <a:p>
            <a:pPr marL="457200" indent="-457200" algn="just">
              <a:spcAft>
                <a:spcPts val="600"/>
              </a:spcAft>
              <a:buClr>
                <a:schemeClr val="tx1">
                  <a:lumMod val="75000"/>
                  <a:lumOff val="25000"/>
                </a:schemeClr>
              </a:buClr>
              <a:buFont typeface="+mj-lt"/>
              <a:buAutoNum type="arabicPeriod"/>
            </a:pPr>
            <a:r>
              <a:rPr lang="en-NZ" sz="2000">
                <a:effectLst/>
                <a:latin typeface="Calibri" panose="020F0502020204030204" pitchFamily="34" charset="0"/>
                <a:ea typeface="Times New Roman" panose="02020603050405020304" pitchFamily="18" charset="0"/>
                <a:cs typeface="Calibri" panose="020F0502020204030204" pitchFamily="34" charset="0"/>
              </a:rPr>
              <a:t>International developments</a:t>
            </a:r>
          </a:p>
          <a:p>
            <a:pPr marL="457200" indent="-457200" algn="just">
              <a:spcAft>
                <a:spcPts val="600"/>
              </a:spcAft>
              <a:buClr>
                <a:schemeClr val="tx1">
                  <a:lumMod val="75000"/>
                  <a:lumOff val="25000"/>
                </a:schemeClr>
              </a:buClr>
              <a:buFont typeface="+mj-lt"/>
              <a:buAutoNum type="arabicPeriod"/>
            </a:pPr>
            <a:r>
              <a:rPr lang="en-NZ" sz="2000">
                <a:latin typeface="Calibri" panose="020F0502020204030204" pitchFamily="34" charset="0"/>
                <a:ea typeface="Times New Roman" panose="02020603050405020304" pitchFamily="18" charset="0"/>
                <a:cs typeface="Calibri" panose="020F0502020204030204" pitchFamily="34" charset="0"/>
              </a:rPr>
              <a:t>F</a:t>
            </a:r>
            <a:r>
              <a:rPr lang="en-NZ" sz="2000">
                <a:effectLst/>
                <a:latin typeface="Calibri" panose="020F0502020204030204" pitchFamily="34" charset="0"/>
                <a:ea typeface="Times New Roman" panose="02020603050405020304" pitchFamily="18" charset="0"/>
                <a:cs typeface="Calibri" panose="020F0502020204030204" pitchFamily="34" charset="0"/>
              </a:rPr>
              <a:t>eedback from metrics and targets consultation</a:t>
            </a:r>
            <a:endParaRPr lang="en-NZ" sz="2000">
              <a:effectLst/>
              <a:latin typeface="Calibri" panose="020F0502020204030204" pitchFamily="34" charset="0"/>
              <a:ea typeface="DengXian" panose="02010600030101010101" pitchFamily="2" charset="-122"/>
              <a:cs typeface="Calibri" panose="020F0502020204030204" pitchFamily="34" charset="0"/>
            </a:endParaRPr>
          </a:p>
          <a:p>
            <a:pPr marL="457200" indent="-457200" algn="just">
              <a:spcAft>
                <a:spcPts val="600"/>
              </a:spcAft>
              <a:buClr>
                <a:schemeClr val="tx1">
                  <a:lumMod val="75000"/>
                  <a:lumOff val="25000"/>
                </a:schemeClr>
              </a:buClr>
              <a:buFont typeface="+mj-lt"/>
              <a:buAutoNum type="arabicPeriod"/>
            </a:pPr>
            <a:r>
              <a:rPr lang="en-NZ" sz="2000">
                <a:effectLst/>
                <a:latin typeface="Calibri" panose="020F0502020204030204" pitchFamily="34" charset="0"/>
                <a:ea typeface="Times New Roman" panose="02020603050405020304" pitchFamily="18" charset="0"/>
                <a:cs typeface="Calibri" panose="020F0502020204030204" pitchFamily="34" charset="0"/>
              </a:rPr>
              <a:t>How XRB is developing an assurance standard</a:t>
            </a:r>
          </a:p>
          <a:p>
            <a:pPr marL="457200" indent="-457200" algn="just">
              <a:spcAft>
                <a:spcPts val="600"/>
              </a:spcAft>
              <a:buClr>
                <a:schemeClr val="tx1">
                  <a:lumMod val="75000"/>
                  <a:lumOff val="25000"/>
                </a:schemeClr>
              </a:buClr>
              <a:buFont typeface="+mj-lt"/>
              <a:buAutoNum type="arabicPeriod"/>
            </a:pPr>
            <a:r>
              <a:rPr lang="en-NZ" sz="2000">
                <a:latin typeface="Calibri" panose="020F0502020204030204" pitchFamily="34" charset="0"/>
                <a:ea typeface="DengXian" panose="02010600030101010101" pitchFamily="2" charset="-122"/>
                <a:cs typeface="Calibri" panose="020F0502020204030204" pitchFamily="34" charset="0"/>
              </a:rPr>
              <a:t>Specific matters considered:</a:t>
            </a:r>
            <a:endParaRPr lang="en-NZ" sz="2000">
              <a:effectLst/>
              <a:latin typeface="Calibri" panose="020F0502020204030204" pitchFamily="34" charset="0"/>
              <a:ea typeface="DengXian" panose="02010600030101010101" pitchFamily="2" charset="-122"/>
              <a:cs typeface="Calibri" panose="020F0502020204030204" pitchFamily="34" charset="0"/>
            </a:endParaRPr>
          </a:p>
          <a:p>
            <a:pPr lvl="1" algn="just">
              <a:spcAft>
                <a:spcPts val="600"/>
              </a:spcAft>
              <a:buClr>
                <a:schemeClr val="tx1">
                  <a:lumMod val="75000"/>
                  <a:lumOff val="25000"/>
                </a:schemeClr>
              </a:buClr>
              <a:buFont typeface="Arial" panose="020B0604020202020204" pitchFamily="34" charset="0"/>
              <a:buChar char="•"/>
            </a:pPr>
            <a:r>
              <a:rPr lang="en-NZ" sz="2000">
                <a:latin typeface="Calibri" panose="020F0502020204030204" pitchFamily="34" charset="0"/>
                <a:ea typeface="DengXian" panose="02010600030101010101" pitchFamily="2" charset="-122"/>
                <a:cs typeface="Calibri" panose="020F0502020204030204" pitchFamily="34" charset="0"/>
              </a:rPr>
              <a:t>Assurance report</a:t>
            </a:r>
            <a:endParaRPr lang="en-NZ" sz="2000">
              <a:effectLst/>
              <a:latin typeface="Calibri" panose="020F0502020204030204" pitchFamily="34" charset="0"/>
              <a:ea typeface="DengXian" panose="02010600030101010101" pitchFamily="2" charset="-122"/>
              <a:cs typeface="Calibri" panose="020F0502020204030204" pitchFamily="34" charset="0"/>
            </a:endParaRPr>
          </a:p>
          <a:p>
            <a:pPr lvl="1" algn="just">
              <a:spcAft>
                <a:spcPts val="600"/>
              </a:spcAft>
              <a:buClr>
                <a:schemeClr val="tx1">
                  <a:lumMod val="75000"/>
                  <a:lumOff val="25000"/>
                </a:schemeClr>
              </a:buClr>
              <a:buFont typeface="Arial" panose="020B0604020202020204" pitchFamily="34" charset="0"/>
              <a:buChar char="•"/>
            </a:pPr>
            <a:r>
              <a:rPr lang="en-NZ" sz="2000">
                <a:effectLst/>
                <a:latin typeface="Calibri" panose="020F0502020204030204" pitchFamily="34" charset="0"/>
                <a:ea typeface="Times New Roman" panose="02020603050405020304" pitchFamily="18" charset="0"/>
                <a:cs typeface="Calibri" panose="020F0502020204030204" pitchFamily="34" charset="0"/>
              </a:rPr>
              <a:t>Ethics and Quality Management</a:t>
            </a:r>
            <a:endParaRPr lang="en-NZ" sz="2000">
              <a:effectLst/>
              <a:latin typeface="Calibri" panose="020F0502020204030204" pitchFamily="34" charset="0"/>
              <a:ea typeface="DengXian" panose="02010600030101010101" pitchFamily="2" charset="-122"/>
              <a:cs typeface="Calibri" panose="020F0502020204030204" pitchFamily="34" charset="0"/>
            </a:endParaRPr>
          </a:p>
          <a:p>
            <a:pPr marL="457200" indent="-457200" algn="just">
              <a:spcAft>
                <a:spcPts val="600"/>
              </a:spcAft>
              <a:buClr>
                <a:schemeClr val="tx1">
                  <a:lumMod val="75000"/>
                  <a:lumOff val="25000"/>
                </a:schemeClr>
              </a:buClr>
              <a:buFont typeface="+mj-lt"/>
              <a:buAutoNum type="arabicPeriod"/>
            </a:pPr>
            <a:r>
              <a:rPr lang="en-NZ" sz="2000">
                <a:effectLst/>
                <a:latin typeface="Calibri" panose="020F0502020204030204" pitchFamily="34" charset="0"/>
                <a:ea typeface="Times New Roman" panose="02020603050405020304" pitchFamily="18" charset="0"/>
                <a:cs typeface="Calibri" panose="020F0502020204030204" pitchFamily="34" charset="0"/>
              </a:rPr>
              <a:t>What non-authoritative guidance might be helpful</a:t>
            </a:r>
            <a:endParaRPr lang="en-NZ" sz="2000">
              <a:effectLst/>
              <a:latin typeface="Calibri" panose="020F0502020204030204" pitchFamily="34" charset="0"/>
              <a:ea typeface="DengXian" panose="02010600030101010101" pitchFamily="2" charset="-122"/>
              <a:cs typeface="Calibri" panose="020F0502020204030204" pitchFamily="34" charset="0"/>
            </a:endParaRPr>
          </a:p>
          <a:p>
            <a:endParaRPr lang="en-US"/>
          </a:p>
        </p:txBody>
      </p:sp>
    </p:spTree>
    <p:extLst>
      <p:ext uri="{BB962C8B-B14F-4D97-AF65-F5344CB8AC3E}">
        <p14:creationId xmlns:p14="http://schemas.microsoft.com/office/powerpoint/2010/main" val="1287679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4B35F73-06DA-101D-086F-8D1F3B9574A3}"/>
              </a:ext>
            </a:extLst>
          </p:cNvPr>
          <p:cNvSpPr/>
          <p:nvPr/>
        </p:nvSpPr>
        <p:spPr bwMode="auto">
          <a:xfrm>
            <a:off x="694839" y="1541516"/>
            <a:ext cx="7435909" cy="2605941"/>
          </a:xfrm>
          <a:prstGeom prst="round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E8ECC379-160D-45E6-81FC-A5241DE843BF}"/>
              </a:ext>
            </a:extLst>
          </p:cNvPr>
          <p:cNvSpPr>
            <a:spLocks noGrp="1"/>
          </p:cNvSpPr>
          <p:nvPr>
            <p:ph type="sldNum" sz="quarter" idx="10"/>
          </p:nvPr>
        </p:nvSpPr>
        <p:spPr/>
        <p:txBody>
          <a:bodyPr/>
          <a:lstStyle/>
          <a:p>
            <a:fld id="{802A16F9-4D44-47C7-BF06-FFE7750A8ED4}" type="slidenum">
              <a:rPr lang="en-NZ" altLang="en-US" smtClean="0"/>
              <a:pPr/>
              <a:t>20</a:t>
            </a:fld>
            <a:endParaRPr lang="en-NZ" altLang="en-US"/>
          </a:p>
        </p:txBody>
      </p:sp>
      <p:sp>
        <p:nvSpPr>
          <p:cNvPr id="3" name="Text Placeholder 2">
            <a:extLst>
              <a:ext uri="{FF2B5EF4-FFF2-40B4-BE49-F238E27FC236}">
                <a16:creationId xmlns:a16="http://schemas.microsoft.com/office/drawing/2014/main" id="{8CA74787-FF69-46AE-934D-EA7BC8BDC504}"/>
              </a:ext>
            </a:extLst>
          </p:cNvPr>
          <p:cNvSpPr>
            <a:spLocks noGrp="1"/>
          </p:cNvSpPr>
          <p:nvPr>
            <p:ph type="body" sz="quarter" idx="13"/>
          </p:nvPr>
        </p:nvSpPr>
        <p:spPr>
          <a:xfrm>
            <a:off x="166256" y="213015"/>
            <a:ext cx="3761508" cy="680282"/>
          </a:xfrm>
        </p:spPr>
        <p:txBody>
          <a:bodyPr/>
          <a:lstStyle/>
          <a:p>
            <a:r>
              <a:rPr lang="en-NZ"/>
              <a:t>Ethics and Quality Management</a:t>
            </a:r>
          </a:p>
        </p:txBody>
      </p:sp>
      <p:sp>
        <p:nvSpPr>
          <p:cNvPr id="4" name="Content Placeholder 3">
            <a:extLst>
              <a:ext uri="{FF2B5EF4-FFF2-40B4-BE49-F238E27FC236}">
                <a16:creationId xmlns:a16="http://schemas.microsoft.com/office/drawing/2014/main" id="{003D2FDB-835E-44E5-814E-3A8A9770BE2E}"/>
              </a:ext>
            </a:extLst>
          </p:cNvPr>
          <p:cNvSpPr>
            <a:spLocks noGrp="1"/>
          </p:cNvSpPr>
          <p:nvPr>
            <p:ph idx="1"/>
          </p:nvPr>
        </p:nvSpPr>
        <p:spPr>
          <a:xfrm>
            <a:off x="744266" y="1674351"/>
            <a:ext cx="7386482" cy="2141091"/>
          </a:xfrm>
        </p:spPr>
        <p:txBody>
          <a:bodyPr/>
          <a:lstStyle/>
          <a:p>
            <a:pPr>
              <a:spcBef>
                <a:spcPts val="600"/>
              </a:spcBef>
              <a:buClr>
                <a:schemeClr val="tx1">
                  <a:lumMod val="75000"/>
                  <a:lumOff val="25000"/>
                </a:schemeClr>
              </a:buClr>
            </a:pPr>
            <a:r>
              <a:rPr lang="en-NZ"/>
              <a:t>Ethics, independence and quality management are fundamental</a:t>
            </a:r>
          </a:p>
          <a:p>
            <a:pPr>
              <a:spcBef>
                <a:spcPts val="600"/>
              </a:spcBef>
              <a:buClr>
                <a:schemeClr val="tx1">
                  <a:lumMod val="75000"/>
                  <a:lumOff val="25000"/>
                </a:schemeClr>
              </a:buClr>
            </a:pPr>
            <a:r>
              <a:rPr lang="en-NZ"/>
              <a:t>Respect other assurance practitioner’s ethical and quality management frameworks</a:t>
            </a:r>
          </a:p>
          <a:p>
            <a:pPr>
              <a:spcBef>
                <a:spcPts val="600"/>
              </a:spcBef>
              <a:buClr>
                <a:schemeClr val="tx1">
                  <a:lumMod val="75000"/>
                  <a:lumOff val="25000"/>
                </a:schemeClr>
              </a:buClr>
            </a:pPr>
            <a:r>
              <a:rPr lang="en-NZ"/>
              <a:t>Interim solution may be principle-level requirements (not necessarily extant XRB standards)</a:t>
            </a:r>
          </a:p>
          <a:p>
            <a:pPr lvl="1">
              <a:spcBef>
                <a:spcPts val="600"/>
              </a:spcBef>
              <a:buClr>
                <a:schemeClr val="tx1">
                  <a:lumMod val="75000"/>
                  <a:lumOff val="25000"/>
                </a:schemeClr>
              </a:buClr>
            </a:pPr>
            <a:r>
              <a:rPr lang="en-NZ"/>
              <a:t>Independence/Impartiality precludes an assurance practitioner from “assuring” their own work </a:t>
            </a:r>
          </a:p>
          <a:p>
            <a:endParaRPr lang="en-NZ"/>
          </a:p>
        </p:txBody>
      </p:sp>
    </p:spTree>
    <p:extLst>
      <p:ext uri="{BB962C8B-B14F-4D97-AF65-F5344CB8AC3E}">
        <p14:creationId xmlns:p14="http://schemas.microsoft.com/office/powerpoint/2010/main" val="2531070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CFE0F7E-24E6-43FC-BF7F-E3CF17D0A702}"/>
              </a:ext>
            </a:extLst>
          </p:cNvPr>
          <p:cNvGrpSpPr/>
          <p:nvPr/>
        </p:nvGrpSpPr>
        <p:grpSpPr>
          <a:xfrm>
            <a:off x="2831915" y="2327208"/>
            <a:ext cx="3129507" cy="1705194"/>
            <a:chOff x="2618774" y="2159865"/>
            <a:chExt cx="3129507" cy="1705194"/>
          </a:xfrm>
          <a:solidFill>
            <a:srgbClr val="F3C98D"/>
          </a:solidFill>
        </p:grpSpPr>
        <p:sp>
          <p:nvSpPr>
            <p:cNvPr id="8" name="Freeform: Shape 7">
              <a:extLst>
                <a:ext uri="{FF2B5EF4-FFF2-40B4-BE49-F238E27FC236}">
                  <a16:creationId xmlns:a16="http://schemas.microsoft.com/office/drawing/2014/main" id="{7E29C6B2-954D-4D6C-A587-30EB43FDED85}"/>
                </a:ext>
              </a:extLst>
            </p:cNvPr>
            <p:cNvSpPr/>
            <p:nvPr/>
          </p:nvSpPr>
          <p:spPr>
            <a:xfrm>
              <a:off x="2618774" y="2217519"/>
              <a:ext cx="1647540" cy="1647540"/>
            </a:xfrm>
            <a:custGeom>
              <a:avLst/>
              <a:gdLst>
                <a:gd name="connsiteX0" fmla="*/ 0 w 1647540"/>
                <a:gd name="connsiteY0" fmla="*/ 823770 h 1647540"/>
                <a:gd name="connsiteX1" fmla="*/ 823770 w 1647540"/>
                <a:gd name="connsiteY1" fmla="*/ 0 h 1647540"/>
                <a:gd name="connsiteX2" fmla="*/ 1647540 w 1647540"/>
                <a:gd name="connsiteY2" fmla="*/ 823770 h 1647540"/>
                <a:gd name="connsiteX3" fmla="*/ 823770 w 1647540"/>
                <a:gd name="connsiteY3" fmla="*/ 1647540 h 1647540"/>
                <a:gd name="connsiteX4" fmla="*/ 0 w 1647540"/>
                <a:gd name="connsiteY4" fmla="*/ 823770 h 164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540" h="1647540">
                  <a:moveTo>
                    <a:pt x="0" y="823770"/>
                  </a:moveTo>
                  <a:cubicBezTo>
                    <a:pt x="0" y="368814"/>
                    <a:pt x="368814" y="0"/>
                    <a:pt x="823770" y="0"/>
                  </a:cubicBezTo>
                  <a:cubicBezTo>
                    <a:pt x="1278726" y="0"/>
                    <a:pt x="1647540" y="368814"/>
                    <a:pt x="1647540" y="823770"/>
                  </a:cubicBezTo>
                  <a:cubicBezTo>
                    <a:pt x="1647540" y="1278726"/>
                    <a:pt x="1278726" y="1647540"/>
                    <a:pt x="823770" y="1647540"/>
                  </a:cubicBezTo>
                  <a:cubicBezTo>
                    <a:pt x="368814" y="1647540"/>
                    <a:pt x="0" y="1278726"/>
                    <a:pt x="0" y="823770"/>
                  </a:cubicBezTo>
                  <a:close/>
                </a:path>
              </a:pathLst>
            </a:cu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88267" tIns="288267" rIns="288267" bIns="288267" numCol="1" spcCol="1270" anchor="ctr" anchorCtr="0">
              <a:noAutofit/>
            </a:bodyPr>
            <a:lstStyle/>
            <a:p>
              <a:pPr marL="0" lvl="0" indent="0" algn="ctr" defTabSz="1644650">
                <a:lnSpc>
                  <a:spcPct val="90000"/>
                </a:lnSpc>
                <a:spcBef>
                  <a:spcPct val="0"/>
                </a:spcBef>
                <a:spcAft>
                  <a:spcPct val="35000"/>
                </a:spcAft>
                <a:buNone/>
              </a:pPr>
              <a:r>
                <a:rPr lang="en-NZ" sz="1100" b="1" kern="1200"/>
                <a:t>Fundamental Principles and Conceptual Framework</a:t>
              </a:r>
            </a:p>
          </p:txBody>
        </p:sp>
        <p:sp>
          <p:nvSpPr>
            <p:cNvPr id="10" name="Freeform: Shape 9">
              <a:extLst>
                <a:ext uri="{FF2B5EF4-FFF2-40B4-BE49-F238E27FC236}">
                  <a16:creationId xmlns:a16="http://schemas.microsoft.com/office/drawing/2014/main" id="{C74D733D-A5D0-443B-B809-C3C5D4F313CC}"/>
                </a:ext>
              </a:extLst>
            </p:cNvPr>
            <p:cNvSpPr/>
            <p:nvPr/>
          </p:nvSpPr>
          <p:spPr>
            <a:xfrm>
              <a:off x="4654379" y="2159865"/>
              <a:ext cx="1093902" cy="1019940"/>
            </a:xfrm>
            <a:custGeom>
              <a:avLst/>
              <a:gdLst>
                <a:gd name="connsiteX0" fmla="*/ 0 w 823770"/>
                <a:gd name="connsiteY0" fmla="*/ 411885 h 823770"/>
                <a:gd name="connsiteX1" fmla="*/ 411885 w 823770"/>
                <a:gd name="connsiteY1" fmla="*/ 0 h 823770"/>
                <a:gd name="connsiteX2" fmla="*/ 823770 w 823770"/>
                <a:gd name="connsiteY2" fmla="*/ 411885 h 823770"/>
                <a:gd name="connsiteX3" fmla="*/ 411885 w 823770"/>
                <a:gd name="connsiteY3" fmla="*/ 823770 h 823770"/>
                <a:gd name="connsiteX4" fmla="*/ 0 w 823770"/>
                <a:gd name="connsiteY4" fmla="*/ 411885 h 82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770" h="823770">
                  <a:moveTo>
                    <a:pt x="0" y="411885"/>
                  </a:moveTo>
                  <a:cubicBezTo>
                    <a:pt x="0" y="184407"/>
                    <a:pt x="184407" y="0"/>
                    <a:pt x="411885" y="0"/>
                  </a:cubicBezTo>
                  <a:cubicBezTo>
                    <a:pt x="639363" y="0"/>
                    <a:pt x="823770" y="184407"/>
                    <a:pt x="823770" y="411885"/>
                  </a:cubicBezTo>
                  <a:cubicBezTo>
                    <a:pt x="823770" y="639363"/>
                    <a:pt x="639363" y="823770"/>
                    <a:pt x="411885" y="823770"/>
                  </a:cubicBezTo>
                  <a:cubicBezTo>
                    <a:pt x="184407" y="823770"/>
                    <a:pt x="0" y="639363"/>
                    <a:pt x="0" y="411885"/>
                  </a:cubicBezTo>
                  <a:close/>
                </a:path>
              </a:pathLst>
            </a:custGeom>
            <a:solidFill>
              <a:srgbClr val="FFEE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3498" tIns="143498" rIns="143498" bIns="143498" numCol="1" spcCol="1270" anchor="ctr" anchorCtr="0">
              <a:noAutofit/>
            </a:bodyPr>
            <a:lstStyle/>
            <a:p>
              <a:pPr marL="0" lvl="0" indent="0" algn="ctr" defTabSz="800100">
                <a:lnSpc>
                  <a:spcPct val="90000"/>
                </a:lnSpc>
                <a:spcBef>
                  <a:spcPct val="0"/>
                </a:spcBef>
                <a:spcAft>
                  <a:spcPct val="35000"/>
                </a:spcAft>
                <a:buNone/>
              </a:pPr>
              <a:r>
                <a:rPr lang="en-NZ" sz="1100" b="1" kern="1200"/>
                <a:t>Role and Mindset</a:t>
              </a:r>
            </a:p>
          </p:txBody>
        </p:sp>
      </p:grpSp>
      <p:sp>
        <p:nvSpPr>
          <p:cNvPr id="4" name="Text Placeholder 3">
            <a:extLst>
              <a:ext uri="{FF2B5EF4-FFF2-40B4-BE49-F238E27FC236}">
                <a16:creationId xmlns:a16="http://schemas.microsoft.com/office/drawing/2014/main" id="{3D9DEEF9-313B-430E-A173-027F254FC91B}"/>
              </a:ext>
            </a:extLst>
          </p:cNvPr>
          <p:cNvSpPr>
            <a:spLocks noGrp="1"/>
          </p:cNvSpPr>
          <p:nvPr>
            <p:ph type="body" sz="quarter" idx="13"/>
          </p:nvPr>
        </p:nvSpPr>
        <p:spPr/>
        <p:txBody>
          <a:bodyPr>
            <a:normAutofit/>
          </a:bodyPr>
          <a:lstStyle/>
          <a:p>
            <a:r>
              <a:rPr lang="en-NZ"/>
              <a:t>Key Ethical Principles</a:t>
            </a:r>
          </a:p>
        </p:txBody>
      </p:sp>
      <p:sp>
        <p:nvSpPr>
          <p:cNvPr id="13" name="Freeform: Shape 12">
            <a:extLst>
              <a:ext uri="{FF2B5EF4-FFF2-40B4-BE49-F238E27FC236}">
                <a16:creationId xmlns:a16="http://schemas.microsoft.com/office/drawing/2014/main" id="{89BC0F49-FEF8-41DC-90F2-9C0A174341C9}"/>
              </a:ext>
            </a:extLst>
          </p:cNvPr>
          <p:cNvSpPr/>
          <p:nvPr/>
        </p:nvSpPr>
        <p:spPr>
          <a:xfrm>
            <a:off x="6190797" y="2217519"/>
            <a:ext cx="1647540" cy="1647540"/>
          </a:xfrm>
          <a:custGeom>
            <a:avLst/>
            <a:gdLst>
              <a:gd name="connsiteX0" fmla="*/ 0 w 1647540"/>
              <a:gd name="connsiteY0" fmla="*/ 823770 h 1647540"/>
              <a:gd name="connsiteX1" fmla="*/ 823770 w 1647540"/>
              <a:gd name="connsiteY1" fmla="*/ 0 h 1647540"/>
              <a:gd name="connsiteX2" fmla="*/ 1647540 w 1647540"/>
              <a:gd name="connsiteY2" fmla="*/ 823770 h 1647540"/>
              <a:gd name="connsiteX3" fmla="*/ 823770 w 1647540"/>
              <a:gd name="connsiteY3" fmla="*/ 1647540 h 1647540"/>
              <a:gd name="connsiteX4" fmla="*/ 0 w 1647540"/>
              <a:gd name="connsiteY4" fmla="*/ 823770 h 164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540" h="1647540">
                <a:moveTo>
                  <a:pt x="0" y="823770"/>
                </a:moveTo>
                <a:cubicBezTo>
                  <a:pt x="0" y="368814"/>
                  <a:pt x="368814" y="0"/>
                  <a:pt x="823770" y="0"/>
                </a:cubicBezTo>
                <a:cubicBezTo>
                  <a:pt x="1278726" y="0"/>
                  <a:pt x="1647540" y="368814"/>
                  <a:pt x="1647540" y="823770"/>
                </a:cubicBezTo>
                <a:cubicBezTo>
                  <a:pt x="1647540" y="1278726"/>
                  <a:pt x="1278726" y="1647540"/>
                  <a:pt x="823770" y="1647540"/>
                </a:cubicBezTo>
                <a:cubicBezTo>
                  <a:pt x="368814" y="1647540"/>
                  <a:pt x="0" y="1278726"/>
                  <a:pt x="0" y="823770"/>
                </a:cubicBezTo>
                <a:close/>
              </a:path>
            </a:pathLst>
          </a:custGeom>
          <a:solidFill>
            <a:srgbClr val="E29B29">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88267" tIns="288267" rIns="288267" bIns="288267" numCol="1" spcCol="1270" anchor="ctr" anchorCtr="0">
            <a:noAutofit/>
          </a:bodyPr>
          <a:lstStyle/>
          <a:p>
            <a:pPr marL="0" lvl="0" indent="0" algn="ctr" defTabSz="1644650">
              <a:lnSpc>
                <a:spcPct val="90000"/>
              </a:lnSpc>
              <a:spcBef>
                <a:spcPct val="0"/>
              </a:spcBef>
              <a:spcAft>
                <a:spcPct val="35000"/>
              </a:spcAft>
              <a:buNone/>
            </a:pPr>
            <a:r>
              <a:rPr lang="en-NZ" sz="1100" b="1" kern="1200"/>
              <a:t>Independence</a:t>
            </a:r>
          </a:p>
        </p:txBody>
      </p:sp>
      <p:sp>
        <p:nvSpPr>
          <p:cNvPr id="15" name="Freeform: Shape 14">
            <a:extLst>
              <a:ext uri="{FF2B5EF4-FFF2-40B4-BE49-F238E27FC236}">
                <a16:creationId xmlns:a16="http://schemas.microsoft.com/office/drawing/2014/main" id="{F48D546E-AE90-4029-A8F9-EBBBD498A8EF}"/>
              </a:ext>
            </a:extLst>
          </p:cNvPr>
          <p:cNvSpPr/>
          <p:nvPr/>
        </p:nvSpPr>
        <p:spPr>
          <a:xfrm>
            <a:off x="1580463" y="3522432"/>
            <a:ext cx="1093902" cy="1019940"/>
          </a:xfrm>
          <a:custGeom>
            <a:avLst/>
            <a:gdLst>
              <a:gd name="connsiteX0" fmla="*/ 0 w 823770"/>
              <a:gd name="connsiteY0" fmla="*/ 411885 h 823770"/>
              <a:gd name="connsiteX1" fmla="*/ 411885 w 823770"/>
              <a:gd name="connsiteY1" fmla="*/ 0 h 823770"/>
              <a:gd name="connsiteX2" fmla="*/ 823770 w 823770"/>
              <a:gd name="connsiteY2" fmla="*/ 411885 h 823770"/>
              <a:gd name="connsiteX3" fmla="*/ 411885 w 823770"/>
              <a:gd name="connsiteY3" fmla="*/ 823770 h 823770"/>
              <a:gd name="connsiteX4" fmla="*/ 0 w 823770"/>
              <a:gd name="connsiteY4" fmla="*/ 411885 h 82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770" h="823770">
                <a:moveTo>
                  <a:pt x="0" y="411885"/>
                </a:moveTo>
                <a:cubicBezTo>
                  <a:pt x="0" y="184407"/>
                  <a:pt x="184407" y="0"/>
                  <a:pt x="411885" y="0"/>
                </a:cubicBezTo>
                <a:cubicBezTo>
                  <a:pt x="639363" y="0"/>
                  <a:pt x="823770" y="184407"/>
                  <a:pt x="823770" y="411885"/>
                </a:cubicBezTo>
                <a:cubicBezTo>
                  <a:pt x="823770" y="639363"/>
                  <a:pt x="639363" y="823770"/>
                  <a:pt x="411885" y="823770"/>
                </a:cubicBezTo>
                <a:cubicBezTo>
                  <a:pt x="184407" y="823770"/>
                  <a:pt x="0" y="639363"/>
                  <a:pt x="0" y="411885"/>
                </a:cubicBezTo>
                <a:close/>
              </a:path>
            </a:pathLst>
          </a:custGeom>
          <a:solidFill>
            <a:srgbClr val="F3C98D">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3498" tIns="143498" rIns="143498" bIns="143498" numCol="1" spcCol="1270" anchor="ctr" anchorCtr="0">
            <a:noAutofit/>
          </a:bodyPr>
          <a:lstStyle/>
          <a:p>
            <a:pPr marL="0" lvl="0" indent="0" algn="ctr" defTabSz="800100">
              <a:lnSpc>
                <a:spcPct val="90000"/>
              </a:lnSpc>
              <a:spcBef>
                <a:spcPct val="0"/>
              </a:spcBef>
              <a:spcAft>
                <a:spcPct val="35000"/>
              </a:spcAft>
              <a:buNone/>
            </a:pPr>
            <a:r>
              <a:rPr lang="en-NZ" sz="1100" b="1" kern="1200"/>
              <a:t>Acting with sufficient expertise</a:t>
            </a:r>
          </a:p>
        </p:txBody>
      </p:sp>
      <p:sp>
        <p:nvSpPr>
          <p:cNvPr id="16" name="Freeform: Shape 15">
            <a:extLst>
              <a:ext uri="{FF2B5EF4-FFF2-40B4-BE49-F238E27FC236}">
                <a16:creationId xmlns:a16="http://schemas.microsoft.com/office/drawing/2014/main" id="{6682CEE7-8AF8-4F91-A816-ABCDC0297119}"/>
              </a:ext>
            </a:extLst>
          </p:cNvPr>
          <p:cNvSpPr/>
          <p:nvPr/>
        </p:nvSpPr>
        <p:spPr>
          <a:xfrm>
            <a:off x="782885" y="2502492"/>
            <a:ext cx="1093902" cy="1019940"/>
          </a:xfrm>
          <a:custGeom>
            <a:avLst/>
            <a:gdLst>
              <a:gd name="connsiteX0" fmla="*/ 0 w 823770"/>
              <a:gd name="connsiteY0" fmla="*/ 411885 h 823770"/>
              <a:gd name="connsiteX1" fmla="*/ 411885 w 823770"/>
              <a:gd name="connsiteY1" fmla="*/ 0 h 823770"/>
              <a:gd name="connsiteX2" fmla="*/ 823770 w 823770"/>
              <a:gd name="connsiteY2" fmla="*/ 411885 h 823770"/>
              <a:gd name="connsiteX3" fmla="*/ 411885 w 823770"/>
              <a:gd name="connsiteY3" fmla="*/ 823770 h 823770"/>
              <a:gd name="connsiteX4" fmla="*/ 0 w 823770"/>
              <a:gd name="connsiteY4" fmla="*/ 411885 h 82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770" h="823770">
                <a:moveTo>
                  <a:pt x="0" y="411885"/>
                </a:moveTo>
                <a:cubicBezTo>
                  <a:pt x="0" y="184407"/>
                  <a:pt x="184407" y="0"/>
                  <a:pt x="411885" y="0"/>
                </a:cubicBezTo>
                <a:cubicBezTo>
                  <a:pt x="639363" y="0"/>
                  <a:pt x="823770" y="184407"/>
                  <a:pt x="823770" y="411885"/>
                </a:cubicBezTo>
                <a:cubicBezTo>
                  <a:pt x="823770" y="639363"/>
                  <a:pt x="639363" y="823770"/>
                  <a:pt x="411885" y="823770"/>
                </a:cubicBezTo>
                <a:cubicBezTo>
                  <a:pt x="184407" y="823770"/>
                  <a:pt x="0" y="639363"/>
                  <a:pt x="0" y="411885"/>
                </a:cubicBezTo>
                <a:close/>
              </a:path>
            </a:pathLst>
          </a:custGeom>
          <a:solidFill>
            <a:srgbClr val="F3C98D">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3498" tIns="143498" rIns="143498" bIns="143498" numCol="1" spcCol="1270" anchor="ctr" anchorCtr="0">
            <a:noAutofit/>
          </a:bodyPr>
          <a:lstStyle/>
          <a:p>
            <a:pPr marL="0" lvl="0" indent="0" algn="ctr" defTabSz="800100">
              <a:lnSpc>
                <a:spcPct val="90000"/>
              </a:lnSpc>
              <a:spcBef>
                <a:spcPct val="0"/>
              </a:spcBef>
              <a:spcAft>
                <a:spcPct val="35000"/>
              </a:spcAft>
              <a:buNone/>
            </a:pPr>
            <a:r>
              <a:rPr lang="en-NZ" sz="1100" b="1" kern="1200"/>
              <a:t>Pressure </a:t>
            </a:r>
          </a:p>
        </p:txBody>
      </p:sp>
      <p:sp>
        <p:nvSpPr>
          <p:cNvPr id="17" name="Freeform: Shape 16">
            <a:extLst>
              <a:ext uri="{FF2B5EF4-FFF2-40B4-BE49-F238E27FC236}">
                <a16:creationId xmlns:a16="http://schemas.microsoft.com/office/drawing/2014/main" id="{D48097A6-FEFA-4651-B3BE-278A2D0C5823}"/>
              </a:ext>
            </a:extLst>
          </p:cNvPr>
          <p:cNvSpPr/>
          <p:nvPr/>
        </p:nvSpPr>
        <p:spPr>
          <a:xfrm>
            <a:off x="1974589" y="1817238"/>
            <a:ext cx="1093902" cy="1019940"/>
          </a:xfrm>
          <a:custGeom>
            <a:avLst/>
            <a:gdLst>
              <a:gd name="connsiteX0" fmla="*/ 0 w 823770"/>
              <a:gd name="connsiteY0" fmla="*/ 411885 h 823770"/>
              <a:gd name="connsiteX1" fmla="*/ 411885 w 823770"/>
              <a:gd name="connsiteY1" fmla="*/ 0 h 823770"/>
              <a:gd name="connsiteX2" fmla="*/ 823770 w 823770"/>
              <a:gd name="connsiteY2" fmla="*/ 411885 h 823770"/>
              <a:gd name="connsiteX3" fmla="*/ 411885 w 823770"/>
              <a:gd name="connsiteY3" fmla="*/ 823770 h 823770"/>
              <a:gd name="connsiteX4" fmla="*/ 0 w 823770"/>
              <a:gd name="connsiteY4" fmla="*/ 411885 h 82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770" h="823770">
                <a:moveTo>
                  <a:pt x="0" y="411885"/>
                </a:moveTo>
                <a:cubicBezTo>
                  <a:pt x="0" y="184407"/>
                  <a:pt x="184407" y="0"/>
                  <a:pt x="411885" y="0"/>
                </a:cubicBezTo>
                <a:cubicBezTo>
                  <a:pt x="639363" y="0"/>
                  <a:pt x="823770" y="184407"/>
                  <a:pt x="823770" y="411885"/>
                </a:cubicBezTo>
                <a:cubicBezTo>
                  <a:pt x="823770" y="639363"/>
                  <a:pt x="639363" y="823770"/>
                  <a:pt x="411885" y="823770"/>
                </a:cubicBezTo>
                <a:cubicBezTo>
                  <a:pt x="184407" y="823770"/>
                  <a:pt x="0" y="639363"/>
                  <a:pt x="0" y="411885"/>
                </a:cubicBezTo>
                <a:close/>
              </a:path>
            </a:pathLst>
          </a:custGeom>
          <a:solidFill>
            <a:srgbClr val="F3C98D">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3498" tIns="143498" rIns="143498" bIns="143498" numCol="1" spcCol="1270" anchor="ctr" anchorCtr="0">
            <a:noAutofit/>
          </a:bodyPr>
          <a:lstStyle/>
          <a:p>
            <a:pPr marL="0" lvl="0" indent="0" algn="ctr" defTabSz="800100">
              <a:lnSpc>
                <a:spcPct val="90000"/>
              </a:lnSpc>
              <a:spcBef>
                <a:spcPct val="0"/>
              </a:spcBef>
              <a:spcAft>
                <a:spcPct val="35000"/>
              </a:spcAft>
              <a:buNone/>
            </a:pPr>
            <a:r>
              <a:rPr lang="en-NZ" sz="1100" b="1" kern="1200"/>
              <a:t>Non-compliance with laws and regs</a:t>
            </a:r>
          </a:p>
        </p:txBody>
      </p:sp>
    </p:spTree>
    <p:extLst>
      <p:ext uri="{BB962C8B-B14F-4D97-AF65-F5344CB8AC3E}">
        <p14:creationId xmlns:p14="http://schemas.microsoft.com/office/powerpoint/2010/main" val="1099465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1ED0F8-6A12-6CDE-9193-7FF06E8855A9}"/>
              </a:ext>
            </a:extLst>
          </p:cNvPr>
          <p:cNvSpPr>
            <a:spLocks noGrp="1"/>
          </p:cNvSpPr>
          <p:nvPr>
            <p:ph type="sldNum" sz="quarter" idx="10"/>
          </p:nvPr>
        </p:nvSpPr>
        <p:spPr/>
        <p:txBody>
          <a:bodyPr/>
          <a:lstStyle/>
          <a:p>
            <a:fld id="{802A16F9-4D44-47C7-BF06-FFE7750A8ED4}" type="slidenum">
              <a:rPr lang="en-NZ" altLang="en-US" smtClean="0"/>
              <a:pPr/>
              <a:t>22</a:t>
            </a:fld>
            <a:endParaRPr lang="en-NZ" altLang="en-US"/>
          </a:p>
        </p:txBody>
      </p:sp>
      <p:sp>
        <p:nvSpPr>
          <p:cNvPr id="3" name="Text Placeholder 2">
            <a:extLst>
              <a:ext uri="{FF2B5EF4-FFF2-40B4-BE49-F238E27FC236}">
                <a16:creationId xmlns:a16="http://schemas.microsoft.com/office/drawing/2014/main" id="{D8BF3000-69ED-EDBF-CB9A-1DD16321326B}"/>
              </a:ext>
            </a:extLst>
          </p:cNvPr>
          <p:cNvSpPr>
            <a:spLocks noGrp="1"/>
          </p:cNvSpPr>
          <p:nvPr>
            <p:ph type="body" sz="quarter" idx="13"/>
          </p:nvPr>
        </p:nvSpPr>
        <p:spPr/>
        <p:txBody>
          <a:bodyPr/>
          <a:lstStyle/>
          <a:p>
            <a:r>
              <a:rPr lang="en-NZ"/>
              <a:t>Fundamental principles</a:t>
            </a:r>
          </a:p>
        </p:txBody>
      </p:sp>
      <p:sp>
        <p:nvSpPr>
          <p:cNvPr id="56" name="Rectangle: Rounded Corners 55">
            <a:extLst>
              <a:ext uri="{FF2B5EF4-FFF2-40B4-BE49-F238E27FC236}">
                <a16:creationId xmlns:a16="http://schemas.microsoft.com/office/drawing/2014/main" id="{BD59B0E6-5152-9D07-4CA7-BA9DA8CEE084}"/>
              </a:ext>
            </a:extLst>
          </p:cNvPr>
          <p:cNvSpPr/>
          <p:nvPr/>
        </p:nvSpPr>
        <p:spPr>
          <a:xfrm>
            <a:off x="3248530" y="2503722"/>
            <a:ext cx="4090782" cy="646331"/>
          </a:xfrm>
          <a:prstGeom prst="roundRect">
            <a:avLst/>
          </a:prstGeom>
          <a:noFill/>
          <a:ln w="28575">
            <a:solidFill>
              <a:srgbClr val="E2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Rectangle: Rounded Corners 56">
            <a:extLst>
              <a:ext uri="{FF2B5EF4-FFF2-40B4-BE49-F238E27FC236}">
                <a16:creationId xmlns:a16="http://schemas.microsoft.com/office/drawing/2014/main" id="{8E0EF9F0-26AD-589C-0944-67ED1E189FBA}"/>
              </a:ext>
            </a:extLst>
          </p:cNvPr>
          <p:cNvSpPr/>
          <p:nvPr/>
        </p:nvSpPr>
        <p:spPr>
          <a:xfrm>
            <a:off x="1565330" y="2607597"/>
            <a:ext cx="2033176" cy="4385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TextBox 57">
            <a:extLst>
              <a:ext uri="{FF2B5EF4-FFF2-40B4-BE49-F238E27FC236}">
                <a16:creationId xmlns:a16="http://schemas.microsoft.com/office/drawing/2014/main" id="{21676310-73ED-8AC3-58D6-8781FABD623B}"/>
              </a:ext>
            </a:extLst>
          </p:cNvPr>
          <p:cNvSpPr txBox="1"/>
          <p:nvPr/>
        </p:nvSpPr>
        <p:spPr>
          <a:xfrm>
            <a:off x="1638843" y="2604972"/>
            <a:ext cx="1967123" cy="461665"/>
          </a:xfrm>
          <a:prstGeom prst="rect">
            <a:avLst/>
          </a:prstGeom>
          <a:noFill/>
        </p:spPr>
        <p:txBody>
          <a:bodyPr wrap="square" rtlCol="0">
            <a:spAutoFit/>
          </a:bodyPr>
          <a:lstStyle/>
          <a:p>
            <a:r>
              <a:rPr lang="en-NZ" sz="1200"/>
              <a:t>Professional Competence and Due Care</a:t>
            </a:r>
            <a:endParaRPr lang="en-NZ"/>
          </a:p>
        </p:txBody>
      </p:sp>
      <p:sp>
        <p:nvSpPr>
          <p:cNvPr id="59" name="TextBox 58">
            <a:extLst>
              <a:ext uri="{FF2B5EF4-FFF2-40B4-BE49-F238E27FC236}">
                <a16:creationId xmlns:a16="http://schemas.microsoft.com/office/drawing/2014/main" id="{AC59FC05-DAF4-A80D-798A-D1C8954BD2E9}"/>
              </a:ext>
            </a:extLst>
          </p:cNvPr>
          <p:cNvSpPr txBox="1"/>
          <p:nvPr/>
        </p:nvSpPr>
        <p:spPr>
          <a:xfrm>
            <a:off x="3762344" y="2590968"/>
            <a:ext cx="3063155" cy="738664"/>
          </a:xfrm>
          <a:prstGeom prst="rect">
            <a:avLst/>
          </a:prstGeom>
          <a:noFill/>
        </p:spPr>
        <p:txBody>
          <a:bodyPr wrap="square" rtlCol="0">
            <a:spAutoFit/>
          </a:bodyPr>
          <a:lstStyle/>
          <a:p>
            <a:pPr lvl="0"/>
            <a:r>
              <a:rPr lang="en-NZ" sz="1200"/>
              <a:t>Apply an appropriate level of professional knowledge, skill and diligence</a:t>
            </a:r>
            <a:endParaRPr lang="en-US" sz="1200"/>
          </a:p>
          <a:p>
            <a:endParaRPr lang="en-NZ"/>
          </a:p>
        </p:txBody>
      </p:sp>
      <p:sp>
        <p:nvSpPr>
          <p:cNvPr id="60" name="Rectangle: Rounded Corners 59">
            <a:extLst>
              <a:ext uri="{FF2B5EF4-FFF2-40B4-BE49-F238E27FC236}">
                <a16:creationId xmlns:a16="http://schemas.microsoft.com/office/drawing/2014/main" id="{A6FBA316-DAE5-440B-BCAA-17B8B63896D7}"/>
              </a:ext>
            </a:extLst>
          </p:cNvPr>
          <p:cNvSpPr/>
          <p:nvPr/>
        </p:nvSpPr>
        <p:spPr>
          <a:xfrm>
            <a:off x="3277844" y="4039681"/>
            <a:ext cx="4090782" cy="646331"/>
          </a:xfrm>
          <a:prstGeom prst="roundRect">
            <a:avLst/>
          </a:prstGeom>
          <a:noFill/>
          <a:ln w="28575">
            <a:solidFill>
              <a:srgbClr val="E2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Rectangle: Rounded Corners 60">
            <a:extLst>
              <a:ext uri="{FF2B5EF4-FFF2-40B4-BE49-F238E27FC236}">
                <a16:creationId xmlns:a16="http://schemas.microsoft.com/office/drawing/2014/main" id="{A92C8FA4-CE5D-7843-8687-D1976F5E136E}"/>
              </a:ext>
            </a:extLst>
          </p:cNvPr>
          <p:cNvSpPr/>
          <p:nvPr/>
        </p:nvSpPr>
        <p:spPr>
          <a:xfrm>
            <a:off x="1594644" y="4143556"/>
            <a:ext cx="2033175" cy="4385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2" name="TextBox 61">
            <a:extLst>
              <a:ext uri="{FF2B5EF4-FFF2-40B4-BE49-F238E27FC236}">
                <a16:creationId xmlns:a16="http://schemas.microsoft.com/office/drawing/2014/main" id="{BF0067D4-D030-3605-84DA-5AB66D519A99}"/>
              </a:ext>
            </a:extLst>
          </p:cNvPr>
          <p:cNvSpPr txBox="1"/>
          <p:nvPr/>
        </p:nvSpPr>
        <p:spPr>
          <a:xfrm>
            <a:off x="1745431" y="4231241"/>
            <a:ext cx="1753949" cy="276999"/>
          </a:xfrm>
          <a:prstGeom prst="rect">
            <a:avLst/>
          </a:prstGeom>
          <a:noFill/>
        </p:spPr>
        <p:txBody>
          <a:bodyPr wrap="square" rtlCol="0">
            <a:spAutoFit/>
          </a:bodyPr>
          <a:lstStyle/>
          <a:p>
            <a:r>
              <a:rPr lang="en-NZ" sz="1200"/>
              <a:t>Confidentiality</a:t>
            </a:r>
            <a:endParaRPr lang="en-NZ"/>
          </a:p>
        </p:txBody>
      </p:sp>
      <p:sp>
        <p:nvSpPr>
          <p:cNvPr id="63" name="Rectangle: Rounded Corners 62">
            <a:extLst>
              <a:ext uri="{FF2B5EF4-FFF2-40B4-BE49-F238E27FC236}">
                <a16:creationId xmlns:a16="http://schemas.microsoft.com/office/drawing/2014/main" id="{AC169BE0-DD59-A1A6-00E5-81B45823E879}"/>
              </a:ext>
            </a:extLst>
          </p:cNvPr>
          <p:cNvSpPr/>
          <p:nvPr/>
        </p:nvSpPr>
        <p:spPr>
          <a:xfrm>
            <a:off x="3248530" y="1765240"/>
            <a:ext cx="4090782" cy="646331"/>
          </a:xfrm>
          <a:prstGeom prst="roundRect">
            <a:avLst/>
          </a:prstGeom>
          <a:noFill/>
          <a:ln w="28575">
            <a:solidFill>
              <a:srgbClr val="E2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4" name="Rectangle: Rounded Corners 63">
            <a:extLst>
              <a:ext uri="{FF2B5EF4-FFF2-40B4-BE49-F238E27FC236}">
                <a16:creationId xmlns:a16="http://schemas.microsoft.com/office/drawing/2014/main" id="{1BBBAA72-B033-4899-B501-531D499321CB}"/>
              </a:ext>
            </a:extLst>
          </p:cNvPr>
          <p:cNvSpPr/>
          <p:nvPr/>
        </p:nvSpPr>
        <p:spPr>
          <a:xfrm>
            <a:off x="1594644" y="1869115"/>
            <a:ext cx="2003861" cy="4385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5" name="TextBox 64">
            <a:extLst>
              <a:ext uri="{FF2B5EF4-FFF2-40B4-BE49-F238E27FC236}">
                <a16:creationId xmlns:a16="http://schemas.microsoft.com/office/drawing/2014/main" id="{8C93E365-2208-F824-3BEB-F7F714CA9E2B}"/>
              </a:ext>
            </a:extLst>
          </p:cNvPr>
          <p:cNvSpPr txBox="1"/>
          <p:nvPr/>
        </p:nvSpPr>
        <p:spPr>
          <a:xfrm>
            <a:off x="1659556" y="1942007"/>
            <a:ext cx="1753949" cy="276999"/>
          </a:xfrm>
          <a:prstGeom prst="rect">
            <a:avLst/>
          </a:prstGeom>
          <a:noFill/>
        </p:spPr>
        <p:txBody>
          <a:bodyPr wrap="square" rtlCol="0">
            <a:spAutoFit/>
          </a:bodyPr>
          <a:lstStyle/>
          <a:p>
            <a:r>
              <a:rPr lang="en-NZ" sz="1200"/>
              <a:t>Objectivity</a:t>
            </a:r>
          </a:p>
        </p:txBody>
      </p:sp>
      <p:sp>
        <p:nvSpPr>
          <p:cNvPr id="66" name="TextBox 65">
            <a:extLst>
              <a:ext uri="{FF2B5EF4-FFF2-40B4-BE49-F238E27FC236}">
                <a16:creationId xmlns:a16="http://schemas.microsoft.com/office/drawing/2014/main" id="{CB91985D-16A4-7338-093A-7DAE0A583F18}"/>
              </a:ext>
            </a:extLst>
          </p:cNvPr>
          <p:cNvSpPr txBox="1"/>
          <p:nvPr/>
        </p:nvSpPr>
        <p:spPr>
          <a:xfrm>
            <a:off x="3762344" y="1869115"/>
            <a:ext cx="3063155" cy="738664"/>
          </a:xfrm>
          <a:prstGeom prst="rect">
            <a:avLst/>
          </a:prstGeom>
          <a:noFill/>
        </p:spPr>
        <p:txBody>
          <a:bodyPr wrap="square" rtlCol="0">
            <a:spAutoFit/>
          </a:bodyPr>
          <a:lstStyle/>
          <a:p>
            <a:pPr lvl="0"/>
            <a:r>
              <a:rPr lang="en-GB" sz="1200"/>
              <a:t>To exercise professional or business judgement without being compromised</a:t>
            </a:r>
            <a:endParaRPr lang="en-US" sz="1200"/>
          </a:p>
          <a:p>
            <a:endParaRPr lang="en-NZ"/>
          </a:p>
        </p:txBody>
      </p:sp>
      <p:sp>
        <p:nvSpPr>
          <p:cNvPr id="67" name="Rectangle: Rounded Corners 66">
            <a:extLst>
              <a:ext uri="{FF2B5EF4-FFF2-40B4-BE49-F238E27FC236}">
                <a16:creationId xmlns:a16="http://schemas.microsoft.com/office/drawing/2014/main" id="{38A982EF-53AE-9DBE-72B4-52896E48D9A7}"/>
              </a:ext>
            </a:extLst>
          </p:cNvPr>
          <p:cNvSpPr/>
          <p:nvPr/>
        </p:nvSpPr>
        <p:spPr>
          <a:xfrm>
            <a:off x="3248530" y="1049041"/>
            <a:ext cx="4090782" cy="646331"/>
          </a:xfrm>
          <a:prstGeom prst="roundRect">
            <a:avLst/>
          </a:prstGeom>
          <a:noFill/>
          <a:ln w="28575">
            <a:solidFill>
              <a:srgbClr val="E2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8" name="Rectangle: Rounded Corners 67">
            <a:extLst>
              <a:ext uri="{FF2B5EF4-FFF2-40B4-BE49-F238E27FC236}">
                <a16:creationId xmlns:a16="http://schemas.microsoft.com/office/drawing/2014/main" id="{C4FCAD44-40F9-6271-EAF6-833FC25CA346}"/>
              </a:ext>
            </a:extLst>
          </p:cNvPr>
          <p:cNvSpPr/>
          <p:nvPr/>
        </p:nvSpPr>
        <p:spPr>
          <a:xfrm>
            <a:off x="1594644" y="1152916"/>
            <a:ext cx="2003861" cy="4385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9" name="TextBox 68">
            <a:extLst>
              <a:ext uri="{FF2B5EF4-FFF2-40B4-BE49-F238E27FC236}">
                <a16:creationId xmlns:a16="http://schemas.microsoft.com/office/drawing/2014/main" id="{4B10B9C2-071A-1206-CEDB-9914210E2E8E}"/>
              </a:ext>
            </a:extLst>
          </p:cNvPr>
          <p:cNvSpPr txBox="1"/>
          <p:nvPr/>
        </p:nvSpPr>
        <p:spPr>
          <a:xfrm>
            <a:off x="1659557" y="1231078"/>
            <a:ext cx="1753949" cy="276999"/>
          </a:xfrm>
          <a:prstGeom prst="rect">
            <a:avLst/>
          </a:prstGeom>
          <a:noFill/>
        </p:spPr>
        <p:txBody>
          <a:bodyPr wrap="square" rtlCol="0">
            <a:spAutoFit/>
          </a:bodyPr>
          <a:lstStyle/>
          <a:p>
            <a:r>
              <a:rPr lang="en-NZ" sz="1200"/>
              <a:t>Integrity</a:t>
            </a:r>
          </a:p>
        </p:txBody>
      </p:sp>
      <p:sp>
        <p:nvSpPr>
          <p:cNvPr id="70" name="TextBox 69">
            <a:extLst>
              <a:ext uri="{FF2B5EF4-FFF2-40B4-BE49-F238E27FC236}">
                <a16:creationId xmlns:a16="http://schemas.microsoft.com/office/drawing/2014/main" id="{A64A4B06-06C6-FA36-D068-42D149DC3FA1}"/>
              </a:ext>
            </a:extLst>
          </p:cNvPr>
          <p:cNvSpPr txBox="1"/>
          <p:nvPr/>
        </p:nvSpPr>
        <p:spPr>
          <a:xfrm>
            <a:off x="3762344" y="1156311"/>
            <a:ext cx="3063155" cy="738664"/>
          </a:xfrm>
          <a:prstGeom prst="rect">
            <a:avLst/>
          </a:prstGeom>
          <a:noFill/>
        </p:spPr>
        <p:txBody>
          <a:bodyPr wrap="square" rtlCol="0">
            <a:spAutoFit/>
          </a:bodyPr>
          <a:lstStyle/>
          <a:p>
            <a:r>
              <a:rPr lang="en-NZ" sz="1200"/>
              <a:t>Be straightforward </a:t>
            </a:r>
            <a:r>
              <a:rPr lang="en-GB" sz="1200"/>
              <a:t>and honest in all professional and business relationships.</a:t>
            </a:r>
            <a:endParaRPr lang="en-US" sz="1200"/>
          </a:p>
          <a:p>
            <a:endParaRPr lang="en-NZ"/>
          </a:p>
        </p:txBody>
      </p:sp>
      <p:sp>
        <p:nvSpPr>
          <p:cNvPr id="71" name="Rectangle: Rounded Corners 70">
            <a:extLst>
              <a:ext uri="{FF2B5EF4-FFF2-40B4-BE49-F238E27FC236}">
                <a16:creationId xmlns:a16="http://schemas.microsoft.com/office/drawing/2014/main" id="{9D196DED-7CFD-B98D-4C2D-ECBDD8BFD292}"/>
              </a:ext>
            </a:extLst>
          </p:cNvPr>
          <p:cNvSpPr/>
          <p:nvPr/>
        </p:nvSpPr>
        <p:spPr>
          <a:xfrm>
            <a:off x="3277844" y="3289476"/>
            <a:ext cx="4090782" cy="646331"/>
          </a:xfrm>
          <a:prstGeom prst="roundRect">
            <a:avLst/>
          </a:prstGeom>
          <a:noFill/>
          <a:ln w="28575">
            <a:solidFill>
              <a:srgbClr val="E2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2" name="Rectangle: Rounded Corners 71">
            <a:extLst>
              <a:ext uri="{FF2B5EF4-FFF2-40B4-BE49-F238E27FC236}">
                <a16:creationId xmlns:a16="http://schemas.microsoft.com/office/drawing/2014/main" id="{5D7EF09B-A61A-280B-6162-2146A823F437}"/>
              </a:ext>
            </a:extLst>
          </p:cNvPr>
          <p:cNvSpPr/>
          <p:nvPr/>
        </p:nvSpPr>
        <p:spPr>
          <a:xfrm>
            <a:off x="1594644" y="3393351"/>
            <a:ext cx="2033176" cy="4385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TextBox 72">
            <a:extLst>
              <a:ext uri="{FF2B5EF4-FFF2-40B4-BE49-F238E27FC236}">
                <a16:creationId xmlns:a16="http://schemas.microsoft.com/office/drawing/2014/main" id="{D33015E4-32E8-F8DD-495F-4DEC10B2ADD8}"/>
              </a:ext>
            </a:extLst>
          </p:cNvPr>
          <p:cNvSpPr txBox="1"/>
          <p:nvPr/>
        </p:nvSpPr>
        <p:spPr>
          <a:xfrm>
            <a:off x="1706822" y="3474141"/>
            <a:ext cx="2055522" cy="276999"/>
          </a:xfrm>
          <a:prstGeom prst="rect">
            <a:avLst/>
          </a:prstGeom>
          <a:noFill/>
        </p:spPr>
        <p:txBody>
          <a:bodyPr wrap="square" rtlCol="0">
            <a:spAutoFit/>
          </a:bodyPr>
          <a:lstStyle/>
          <a:p>
            <a:pPr lvl="0"/>
            <a:r>
              <a:rPr lang="en-NZ" sz="1200" b="0" i="0"/>
              <a:t>Professional Behaviour </a:t>
            </a:r>
            <a:endParaRPr lang="en-NZ" sz="1200"/>
          </a:p>
        </p:txBody>
      </p:sp>
      <p:sp>
        <p:nvSpPr>
          <p:cNvPr id="74" name="TextBox 73">
            <a:extLst>
              <a:ext uri="{FF2B5EF4-FFF2-40B4-BE49-F238E27FC236}">
                <a16:creationId xmlns:a16="http://schemas.microsoft.com/office/drawing/2014/main" id="{76D04CE2-7631-19C8-5EA0-EAE69900FC52}"/>
              </a:ext>
            </a:extLst>
          </p:cNvPr>
          <p:cNvSpPr txBox="1"/>
          <p:nvPr/>
        </p:nvSpPr>
        <p:spPr>
          <a:xfrm>
            <a:off x="3762344" y="4103642"/>
            <a:ext cx="3661330" cy="738664"/>
          </a:xfrm>
          <a:prstGeom prst="rect">
            <a:avLst/>
          </a:prstGeom>
          <a:noFill/>
        </p:spPr>
        <p:txBody>
          <a:bodyPr wrap="square" rtlCol="0">
            <a:spAutoFit/>
          </a:bodyPr>
          <a:lstStyle/>
          <a:p>
            <a:pPr lvl="0"/>
            <a:r>
              <a:rPr lang="en-GB" sz="1200"/>
              <a:t>R</a:t>
            </a:r>
            <a:r>
              <a:rPr lang="en-GB" sz="1200" b="0" i="0"/>
              <a:t>espect confidentiality of information acquired as a result of professional and business relationships.</a:t>
            </a:r>
            <a:endParaRPr lang="en-NZ" sz="1200"/>
          </a:p>
          <a:p>
            <a:endParaRPr lang="en-NZ"/>
          </a:p>
        </p:txBody>
      </p:sp>
      <p:sp>
        <p:nvSpPr>
          <p:cNvPr id="80" name="TextBox 79">
            <a:extLst>
              <a:ext uri="{FF2B5EF4-FFF2-40B4-BE49-F238E27FC236}">
                <a16:creationId xmlns:a16="http://schemas.microsoft.com/office/drawing/2014/main" id="{1DEA5558-C955-365B-CC79-056E431FD7BC}"/>
              </a:ext>
            </a:extLst>
          </p:cNvPr>
          <p:cNvSpPr txBox="1"/>
          <p:nvPr/>
        </p:nvSpPr>
        <p:spPr>
          <a:xfrm>
            <a:off x="3772863" y="3375882"/>
            <a:ext cx="3481547" cy="738664"/>
          </a:xfrm>
          <a:prstGeom prst="rect">
            <a:avLst/>
          </a:prstGeom>
          <a:noFill/>
        </p:spPr>
        <p:txBody>
          <a:bodyPr wrap="square" rtlCol="0">
            <a:spAutoFit/>
          </a:bodyPr>
          <a:lstStyle/>
          <a:p>
            <a:pPr lvl="0"/>
            <a:r>
              <a:rPr lang="en-NZ" sz="1200" b="0" i="0"/>
              <a:t>Comply with laws and regs, act in the public interest and don’t discredit the profession </a:t>
            </a:r>
            <a:endParaRPr lang="en-NZ" sz="1200"/>
          </a:p>
          <a:p>
            <a:endParaRPr lang="en-NZ"/>
          </a:p>
        </p:txBody>
      </p:sp>
      <p:pic>
        <p:nvPicPr>
          <p:cNvPr id="5" name="Picture 4" descr="Icon&#10;&#10;Description automatically generated">
            <a:extLst>
              <a:ext uri="{FF2B5EF4-FFF2-40B4-BE49-F238E27FC236}">
                <a16:creationId xmlns:a16="http://schemas.microsoft.com/office/drawing/2014/main" id="{3B3879A6-4BED-CD79-1182-0892C0BB9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08" y="2503722"/>
            <a:ext cx="572127" cy="542456"/>
          </a:xfrm>
          <a:prstGeom prst="rect">
            <a:avLst/>
          </a:prstGeom>
        </p:spPr>
      </p:pic>
      <p:pic>
        <p:nvPicPr>
          <p:cNvPr id="7" name="Picture 6" descr="Icon&#10;&#10;Description automatically generated">
            <a:extLst>
              <a:ext uri="{FF2B5EF4-FFF2-40B4-BE49-F238E27FC236}">
                <a16:creationId xmlns:a16="http://schemas.microsoft.com/office/drawing/2014/main" id="{5672125C-AA8D-C208-DE1E-F01C6F8A2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37" y="1849430"/>
            <a:ext cx="471404" cy="423038"/>
          </a:xfrm>
          <a:prstGeom prst="rect">
            <a:avLst/>
          </a:prstGeom>
        </p:spPr>
      </p:pic>
      <p:pic>
        <p:nvPicPr>
          <p:cNvPr id="9" name="Picture 8" descr="Icon, arrow&#10;&#10;Description automatically generated">
            <a:extLst>
              <a:ext uri="{FF2B5EF4-FFF2-40B4-BE49-F238E27FC236}">
                <a16:creationId xmlns:a16="http://schemas.microsoft.com/office/drawing/2014/main" id="{4255DDA2-A202-3612-5E06-9EA0EC17D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949" y="3245989"/>
            <a:ext cx="530380" cy="629563"/>
          </a:xfrm>
          <a:prstGeom prst="rect">
            <a:avLst/>
          </a:prstGeom>
        </p:spPr>
      </p:pic>
      <p:pic>
        <p:nvPicPr>
          <p:cNvPr id="11" name="Picture 10" descr="Icon&#10;&#10;Description automatically generated">
            <a:extLst>
              <a:ext uri="{FF2B5EF4-FFF2-40B4-BE49-F238E27FC236}">
                <a16:creationId xmlns:a16="http://schemas.microsoft.com/office/drawing/2014/main" id="{A0E8C4DC-8332-310E-A112-EF3EF245AF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108" y="4019589"/>
            <a:ext cx="625714" cy="640078"/>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9CE5D191-8249-5564-A8C6-F71240F475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855" y="1093107"/>
            <a:ext cx="583967" cy="515946"/>
          </a:xfrm>
          <a:prstGeom prst="rect">
            <a:avLst/>
          </a:prstGeom>
        </p:spPr>
      </p:pic>
    </p:spTree>
    <p:extLst>
      <p:ext uri="{BB962C8B-B14F-4D97-AF65-F5344CB8AC3E}">
        <p14:creationId xmlns:p14="http://schemas.microsoft.com/office/powerpoint/2010/main" val="157377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09A187-D8C7-499C-8D66-E14F1634A601}"/>
              </a:ext>
            </a:extLst>
          </p:cNvPr>
          <p:cNvSpPr>
            <a:spLocks noGrp="1"/>
          </p:cNvSpPr>
          <p:nvPr>
            <p:ph type="sldNum" sz="quarter" idx="10"/>
          </p:nvPr>
        </p:nvSpPr>
        <p:spPr/>
        <p:txBody>
          <a:bodyPr/>
          <a:lstStyle/>
          <a:p>
            <a:fld id="{802A16F9-4D44-47C7-BF06-FFE7750A8ED4}" type="slidenum">
              <a:rPr lang="en-NZ" altLang="en-US" smtClean="0"/>
              <a:pPr/>
              <a:t>23</a:t>
            </a:fld>
            <a:endParaRPr lang="en-NZ" altLang="en-US"/>
          </a:p>
        </p:txBody>
      </p:sp>
      <p:sp>
        <p:nvSpPr>
          <p:cNvPr id="3" name="Text Placeholder 2">
            <a:extLst>
              <a:ext uri="{FF2B5EF4-FFF2-40B4-BE49-F238E27FC236}">
                <a16:creationId xmlns:a16="http://schemas.microsoft.com/office/drawing/2014/main" id="{281F0D5A-FC44-498F-BCE3-0CFAE5ADD730}"/>
              </a:ext>
            </a:extLst>
          </p:cNvPr>
          <p:cNvSpPr>
            <a:spLocks noGrp="1"/>
          </p:cNvSpPr>
          <p:nvPr>
            <p:ph type="body" sz="quarter" idx="13"/>
          </p:nvPr>
        </p:nvSpPr>
        <p:spPr/>
        <p:txBody>
          <a:bodyPr/>
          <a:lstStyle/>
          <a:p>
            <a:r>
              <a:rPr lang="en-NZ"/>
              <a:t>Conceptual Framework </a:t>
            </a:r>
          </a:p>
        </p:txBody>
      </p:sp>
      <p:graphicFrame>
        <p:nvGraphicFramePr>
          <p:cNvPr id="5" name="Content Placeholder 4">
            <a:extLst>
              <a:ext uri="{FF2B5EF4-FFF2-40B4-BE49-F238E27FC236}">
                <a16:creationId xmlns:a16="http://schemas.microsoft.com/office/drawing/2014/main" id="{628EEFE3-F5EF-40EF-9ADF-03CC3DD65DCA}"/>
              </a:ext>
            </a:extLst>
          </p:cNvPr>
          <p:cNvGraphicFramePr>
            <a:graphicFrameLocks noGrp="1"/>
          </p:cNvGraphicFramePr>
          <p:nvPr>
            <p:ph idx="1"/>
            <p:extLst>
              <p:ext uri="{D42A27DB-BD31-4B8C-83A1-F6EECF244321}">
                <p14:modId xmlns:p14="http://schemas.microsoft.com/office/powerpoint/2010/main" val="333879574"/>
              </p:ext>
            </p:extLst>
          </p:nvPr>
        </p:nvGraphicFramePr>
        <p:xfrm>
          <a:off x="484188" y="1173163"/>
          <a:ext cx="6108700" cy="355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DD7B2E0-824C-4AD2-B633-D0166E9F35DE}"/>
              </a:ext>
            </a:extLst>
          </p:cNvPr>
          <p:cNvSpPr txBox="1"/>
          <p:nvPr/>
        </p:nvSpPr>
        <p:spPr>
          <a:xfrm>
            <a:off x="5209672" y="1058779"/>
            <a:ext cx="3356811" cy="646331"/>
          </a:xfrm>
          <a:prstGeom prst="rect">
            <a:avLst/>
          </a:prstGeom>
        </p:spPr>
        <p:txBody>
          <a:bodyPr wrap="square" rtlCol="0">
            <a:spAutoFit/>
          </a:bodyPr>
          <a:lstStyle/>
          <a:p>
            <a:pPr algn="l"/>
            <a:r>
              <a:rPr lang="en-NZ" kern="0"/>
              <a:t>Exercise professional judgement </a:t>
            </a:r>
          </a:p>
        </p:txBody>
      </p:sp>
      <p:sp>
        <p:nvSpPr>
          <p:cNvPr id="7" name="TextBox 6">
            <a:extLst>
              <a:ext uri="{FF2B5EF4-FFF2-40B4-BE49-F238E27FC236}">
                <a16:creationId xmlns:a16="http://schemas.microsoft.com/office/drawing/2014/main" id="{ACB6106F-AF49-47E4-93AA-8CFCAB38F991}"/>
              </a:ext>
            </a:extLst>
          </p:cNvPr>
          <p:cNvSpPr txBox="1"/>
          <p:nvPr/>
        </p:nvSpPr>
        <p:spPr>
          <a:xfrm>
            <a:off x="5209255" y="3277839"/>
            <a:ext cx="3356811" cy="369332"/>
          </a:xfrm>
          <a:prstGeom prst="rect">
            <a:avLst/>
          </a:prstGeom>
        </p:spPr>
        <p:txBody>
          <a:bodyPr wrap="square" rtlCol="0">
            <a:spAutoFit/>
          </a:bodyPr>
          <a:lstStyle/>
          <a:p>
            <a:pPr algn="l"/>
            <a:r>
              <a:rPr lang="en-NZ" kern="0"/>
              <a:t>Have an inquiring mind</a:t>
            </a:r>
          </a:p>
        </p:txBody>
      </p:sp>
      <p:sp>
        <p:nvSpPr>
          <p:cNvPr id="8" name="TextBox 7">
            <a:extLst>
              <a:ext uri="{FF2B5EF4-FFF2-40B4-BE49-F238E27FC236}">
                <a16:creationId xmlns:a16="http://schemas.microsoft.com/office/drawing/2014/main" id="{69C57025-4C94-45E8-8E7B-A3F03CB9B379}"/>
              </a:ext>
            </a:extLst>
          </p:cNvPr>
          <p:cNvSpPr txBox="1"/>
          <p:nvPr/>
        </p:nvSpPr>
        <p:spPr>
          <a:xfrm>
            <a:off x="471365" y="2571750"/>
            <a:ext cx="1583571" cy="1200329"/>
          </a:xfrm>
          <a:prstGeom prst="rect">
            <a:avLst/>
          </a:prstGeom>
        </p:spPr>
        <p:txBody>
          <a:bodyPr wrap="square" rtlCol="0">
            <a:spAutoFit/>
          </a:bodyPr>
          <a:lstStyle/>
          <a:p>
            <a:pPr algn="l"/>
            <a:r>
              <a:rPr lang="en-NZ" kern="0"/>
              <a:t>Reasonable and informed third party test</a:t>
            </a:r>
          </a:p>
        </p:txBody>
      </p:sp>
    </p:spTree>
    <p:extLst>
      <p:ext uri="{BB962C8B-B14F-4D97-AF65-F5344CB8AC3E}">
        <p14:creationId xmlns:p14="http://schemas.microsoft.com/office/powerpoint/2010/main" val="2833873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646314-EB86-4A18-BB48-C58592AF304E}"/>
              </a:ext>
            </a:extLst>
          </p:cNvPr>
          <p:cNvSpPr>
            <a:spLocks noGrp="1"/>
          </p:cNvSpPr>
          <p:nvPr>
            <p:ph type="sldNum" sz="quarter" idx="10"/>
          </p:nvPr>
        </p:nvSpPr>
        <p:spPr/>
        <p:txBody>
          <a:bodyPr wrap="square" anchor="ctr">
            <a:normAutofit/>
          </a:bodyPr>
          <a:lstStyle/>
          <a:p>
            <a:pPr>
              <a:spcAft>
                <a:spcPts val="600"/>
              </a:spcAft>
            </a:pPr>
            <a:fld id="{802A16F9-4D44-47C7-BF06-FFE7750A8ED4}" type="slidenum">
              <a:rPr lang="en-NZ" altLang="en-US" smtClean="0"/>
              <a:pPr>
                <a:spcAft>
                  <a:spcPts val="600"/>
                </a:spcAft>
              </a:pPr>
              <a:t>24</a:t>
            </a:fld>
            <a:endParaRPr lang="en-NZ" altLang="en-US"/>
          </a:p>
        </p:txBody>
      </p:sp>
      <p:sp>
        <p:nvSpPr>
          <p:cNvPr id="3" name="Text Placeholder 2">
            <a:extLst>
              <a:ext uri="{FF2B5EF4-FFF2-40B4-BE49-F238E27FC236}">
                <a16:creationId xmlns:a16="http://schemas.microsoft.com/office/drawing/2014/main" id="{88FF0D4B-3067-4DDB-96E4-754FC4FAC457}"/>
              </a:ext>
            </a:extLst>
          </p:cNvPr>
          <p:cNvSpPr>
            <a:spLocks noGrp="1"/>
          </p:cNvSpPr>
          <p:nvPr>
            <p:ph type="body" sz="quarter" idx="13"/>
          </p:nvPr>
        </p:nvSpPr>
        <p:spPr/>
        <p:txBody>
          <a:bodyPr>
            <a:normAutofit/>
          </a:bodyPr>
          <a:lstStyle/>
          <a:p>
            <a:r>
              <a:rPr lang="en-NZ"/>
              <a:t>Threats </a:t>
            </a:r>
          </a:p>
        </p:txBody>
      </p:sp>
      <p:sp>
        <p:nvSpPr>
          <p:cNvPr id="4" name="TextBox 3">
            <a:extLst>
              <a:ext uri="{FF2B5EF4-FFF2-40B4-BE49-F238E27FC236}">
                <a16:creationId xmlns:a16="http://schemas.microsoft.com/office/drawing/2014/main" id="{386FA6D5-7F87-FF15-22BB-CCDA5B39E228}"/>
              </a:ext>
            </a:extLst>
          </p:cNvPr>
          <p:cNvSpPr txBox="1"/>
          <p:nvPr/>
        </p:nvSpPr>
        <p:spPr>
          <a:xfrm>
            <a:off x="887695" y="1348378"/>
            <a:ext cx="6400802" cy="246221"/>
          </a:xfrm>
          <a:prstGeom prst="rect">
            <a:avLst/>
          </a:prstGeom>
        </p:spPr>
        <p:txBody>
          <a:bodyPr wrap="square" rtlCol="0">
            <a:spAutoFit/>
          </a:bodyPr>
          <a:lstStyle/>
          <a:p>
            <a:pPr algn="l"/>
            <a:r>
              <a:rPr lang="en-NZ" sz="1000" b="1" kern="0">
                <a:solidFill>
                  <a:schemeClr val="tx2"/>
                </a:solidFill>
                <a:latin typeface="+mn-lt"/>
              </a:rPr>
              <a:t>Self-interest – </a:t>
            </a:r>
            <a:r>
              <a:rPr lang="en-NZ" sz="1000" b="1" kern="0">
                <a:latin typeface="+mn-lt"/>
              </a:rPr>
              <a:t>What’s in it for me and does this impact my decision making?</a:t>
            </a:r>
          </a:p>
        </p:txBody>
      </p:sp>
      <p:sp>
        <p:nvSpPr>
          <p:cNvPr id="8" name="TextBox 7">
            <a:extLst>
              <a:ext uri="{FF2B5EF4-FFF2-40B4-BE49-F238E27FC236}">
                <a16:creationId xmlns:a16="http://schemas.microsoft.com/office/drawing/2014/main" id="{A88C7469-3699-EC6D-1DF6-DFB83DAC08BC}"/>
              </a:ext>
            </a:extLst>
          </p:cNvPr>
          <p:cNvSpPr txBox="1"/>
          <p:nvPr/>
        </p:nvSpPr>
        <p:spPr>
          <a:xfrm>
            <a:off x="887695" y="1965730"/>
            <a:ext cx="6400801" cy="246221"/>
          </a:xfrm>
          <a:prstGeom prst="rect">
            <a:avLst/>
          </a:prstGeom>
        </p:spPr>
        <p:txBody>
          <a:bodyPr wrap="square" rtlCol="0">
            <a:spAutoFit/>
          </a:bodyPr>
          <a:lstStyle/>
          <a:p>
            <a:pPr algn="l"/>
            <a:r>
              <a:rPr lang="en-NZ" sz="1000" b="1" kern="0">
                <a:solidFill>
                  <a:schemeClr val="tx2"/>
                </a:solidFill>
                <a:latin typeface="+mn-lt"/>
              </a:rPr>
              <a:t>Self-review – </a:t>
            </a:r>
            <a:r>
              <a:rPr lang="en-NZ" sz="1000" b="1" kern="0">
                <a:latin typeface="+mn-lt"/>
              </a:rPr>
              <a:t>Am I reviewing my own work or evaluating recommendations I previously made?</a:t>
            </a:r>
          </a:p>
        </p:txBody>
      </p:sp>
      <p:sp>
        <p:nvSpPr>
          <p:cNvPr id="9" name="TextBox 8">
            <a:extLst>
              <a:ext uri="{FF2B5EF4-FFF2-40B4-BE49-F238E27FC236}">
                <a16:creationId xmlns:a16="http://schemas.microsoft.com/office/drawing/2014/main" id="{93A1F13E-8B4D-E248-EC8E-0837370E4B55}"/>
              </a:ext>
            </a:extLst>
          </p:cNvPr>
          <p:cNvSpPr txBox="1"/>
          <p:nvPr/>
        </p:nvSpPr>
        <p:spPr>
          <a:xfrm>
            <a:off x="910628" y="2598314"/>
            <a:ext cx="6400800" cy="246221"/>
          </a:xfrm>
          <a:prstGeom prst="rect">
            <a:avLst/>
          </a:prstGeom>
        </p:spPr>
        <p:txBody>
          <a:bodyPr wrap="square" rtlCol="0">
            <a:spAutoFit/>
          </a:bodyPr>
          <a:lstStyle/>
          <a:p>
            <a:pPr algn="l"/>
            <a:r>
              <a:rPr lang="en-NZ" sz="1000" b="1" kern="0">
                <a:solidFill>
                  <a:schemeClr val="tx2"/>
                </a:solidFill>
                <a:latin typeface="+mn-lt"/>
              </a:rPr>
              <a:t>Advocacy – </a:t>
            </a:r>
            <a:r>
              <a:rPr lang="en-NZ" sz="1000" b="1" kern="0">
                <a:latin typeface="+mn-lt"/>
              </a:rPr>
              <a:t>Am I at risk of promoting my client’s position in a way that is inappropriate? </a:t>
            </a:r>
          </a:p>
        </p:txBody>
      </p:sp>
      <p:sp>
        <p:nvSpPr>
          <p:cNvPr id="10" name="TextBox 9">
            <a:extLst>
              <a:ext uri="{FF2B5EF4-FFF2-40B4-BE49-F238E27FC236}">
                <a16:creationId xmlns:a16="http://schemas.microsoft.com/office/drawing/2014/main" id="{8F0B4A2B-EA0E-987E-B226-F3A65947B9A3}"/>
              </a:ext>
            </a:extLst>
          </p:cNvPr>
          <p:cNvSpPr txBox="1"/>
          <p:nvPr/>
        </p:nvSpPr>
        <p:spPr>
          <a:xfrm>
            <a:off x="890056" y="3230898"/>
            <a:ext cx="6454785" cy="246221"/>
          </a:xfrm>
          <a:prstGeom prst="rect">
            <a:avLst/>
          </a:prstGeom>
        </p:spPr>
        <p:txBody>
          <a:bodyPr wrap="square" rtlCol="0">
            <a:spAutoFit/>
          </a:bodyPr>
          <a:lstStyle/>
          <a:p>
            <a:pPr algn="l"/>
            <a:r>
              <a:rPr lang="en-NZ" sz="1000" b="1" kern="0">
                <a:solidFill>
                  <a:schemeClr val="tx2"/>
                </a:solidFill>
                <a:latin typeface="+mn-lt"/>
              </a:rPr>
              <a:t>Familiarity – </a:t>
            </a:r>
            <a:r>
              <a:rPr lang="en-NZ" sz="1000" b="1" kern="0">
                <a:latin typeface="+mn-lt"/>
              </a:rPr>
              <a:t>Does my long-standing relationship with my client threaten my decision-making or judgement? </a:t>
            </a:r>
          </a:p>
        </p:txBody>
      </p:sp>
      <p:sp>
        <p:nvSpPr>
          <p:cNvPr id="11" name="TextBox 10">
            <a:extLst>
              <a:ext uri="{FF2B5EF4-FFF2-40B4-BE49-F238E27FC236}">
                <a16:creationId xmlns:a16="http://schemas.microsoft.com/office/drawing/2014/main" id="{33A54B82-AB5B-0316-3653-DCC5B1F5C379}"/>
              </a:ext>
            </a:extLst>
          </p:cNvPr>
          <p:cNvSpPr txBox="1"/>
          <p:nvPr/>
        </p:nvSpPr>
        <p:spPr>
          <a:xfrm>
            <a:off x="857214" y="4006488"/>
            <a:ext cx="6380945" cy="400110"/>
          </a:xfrm>
          <a:prstGeom prst="rect">
            <a:avLst/>
          </a:prstGeom>
        </p:spPr>
        <p:txBody>
          <a:bodyPr wrap="square" rtlCol="0">
            <a:spAutoFit/>
          </a:bodyPr>
          <a:lstStyle/>
          <a:p>
            <a:pPr algn="l"/>
            <a:r>
              <a:rPr lang="en-NZ" sz="1000" b="1" kern="0">
                <a:solidFill>
                  <a:schemeClr val="tx2"/>
                </a:solidFill>
                <a:latin typeface="+mn-lt"/>
              </a:rPr>
              <a:t>Intimidation – </a:t>
            </a:r>
            <a:r>
              <a:rPr lang="en-NZ" sz="1000" b="1" kern="0">
                <a:latin typeface="+mn-lt"/>
              </a:rPr>
              <a:t>Do I feel threatened in any way with respect to performing my job in a diligent, professional or objective way?</a:t>
            </a:r>
          </a:p>
        </p:txBody>
      </p:sp>
      <p:sp>
        <p:nvSpPr>
          <p:cNvPr id="5" name="Rectangle: Rounded Corners 4">
            <a:extLst>
              <a:ext uri="{FF2B5EF4-FFF2-40B4-BE49-F238E27FC236}">
                <a16:creationId xmlns:a16="http://schemas.microsoft.com/office/drawing/2014/main" id="{8D380905-E40D-BA35-14A4-D66E99F57C27}"/>
              </a:ext>
            </a:extLst>
          </p:cNvPr>
          <p:cNvSpPr/>
          <p:nvPr/>
        </p:nvSpPr>
        <p:spPr bwMode="auto">
          <a:xfrm>
            <a:off x="887695" y="1348378"/>
            <a:ext cx="6487626" cy="553998"/>
          </a:xfrm>
          <a:prstGeom prst="roundRect">
            <a:avLst/>
          </a:prstGeom>
          <a:noFill/>
          <a:ln w="1905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4E4C82C4-F82B-C969-7275-115607854132}"/>
              </a:ext>
            </a:extLst>
          </p:cNvPr>
          <p:cNvSpPr txBox="1"/>
          <p:nvPr/>
        </p:nvSpPr>
        <p:spPr>
          <a:xfrm>
            <a:off x="598209" y="1160197"/>
            <a:ext cx="706901" cy="523220"/>
          </a:xfrm>
          <a:prstGeom prst="rect">
            <a:avLst/>
          </a:prstGeom>
        </p:spPr>
        <p:txBody>
          <a:bodyPr wrap="square" rtlCol="0">
            <a:spAutoFit/>
          </a:bodyPr>
          <a:lstStyle/>
          <a:p>
            <a:pPr algn="l"/>
            <a:r>
              <a:rPr lang="en-NZ" sz="2800" kern="0">
                <a:solidFill>
                  <a:schemeClr val="tx2"/>
                </a:solidFill>
              </a:rPr>
              <a:t>1</a:t>
            </a:r>
          </a:p>
        </p:txBody>
      </p:sp>
      <p:sp>
        <p:nvSpPr>
          <p:cNvPr id="12" name="Rectangle: Rounded Corners 11">
            <a:extLst>
              <a:ext uri="{FF2B5EF4-FFF2-40B4-BE49-F238E27FC236}">
                <a16:creationId xmlns:a16="http://schemas.microsoft.com/office/drawing/2014/main" id="{92B944B3-9A4D-5483-1DF4-D28783A1A6D5}"/>
              </a:ext>
            </a:extLst>
          </p:cNvPr>
          <p:cNvSpPr/>
          <p:nvPr/>
        </p:nvSpPr>
        <p:spPr bwMode="auto">
          <a:xfrm>
            <a:off x="887694" y="1979912"/>
            <a:ext cx="6487626" cy="553998"/>
          </a:xfrm>
          <a:prstGeom prst="roundRect">
            <a:avLst/>
          </a:prstGeom>
          <a:noFill/>
          <a:ln w="1905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3139E0C0-7151-0468-FA14-93E8E5FEB6C0}"/>
              </a:ext>
            </a:extLst>
          </p:cNvPr>
          <p:cNvSpPr txBox="1"/>
          <p:nvPr/>
        </p:nvSpPr>
        <p:spPr>
          <a:xfrm>
            <a:off x="571887" y="1762081"/>
            <a:ext cx="706901" cy="523220"/>
          </a:xfrm>
          <a:prstGeom prst="rect">
            <a:avLst/>
          </a:prstGeom>
        </p:spPr>
        <p:txBody>
          <a:bodyPr wrap="square" rtlCol="0">
            <a:spAutoFit/>
          </a:bodyPr>
          <a:lstStyle/>
          <a:p>
            <a:pPr algn="l"/>
            <a:r>
              <a:rPr lang="en-NZ" sz="2800" kern="0">
                <a:solidFill>
                  <a:schemeClr val="tx2"/>
                </a:solidFill>
              </a:rPr>
              <a:t>2</a:t>
            </a:r>
          </a:p>
        </p:txBody>
      </p:sp>
      <p:sp>
        <p:nvSpPr>
          <p:cNvPr id="14" name="Rectangle: Rounded Corners 13">
            <a:extLst>
              <a:ext uri="{FF2B5EF4-FFF2-40B4-BE49-F238E27FC236}">
                <a16:creationId xmlns:a16="http://schemas.microsoft.com/office/drawing/2014/main" id="{49EFE5F6-2775-8798-DF19-263B6F0CB303}"/>
              </a:ext>
            </a:extLst>
          </p:cNvPr>
          <p:cNvSpPr/>
          <p:nvPr/>
        </p:nvSpPr>
        <p:spPr bwMode="auto">
          <a:xfrm>
            <a:off x="887694" y="2598314"/>
            <a:ext cx="6487626" cy="553998"/>
          </a:xfrm>
          <a:prstGeom prst="roundRect">
            <a:avLst/>
          </a:prstGeom>
          <a:noFill/>
          <a:ln w="1905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DBAD1B3F-487B-8D88-A35C-073027333E09}"/>
              </a:ext>
            </a:extLst>
          </p:cNvPr>
          <p:cNvSpPr txBox="1"/>
          <p:nvPr/>
        </p:nvSpPr>
        <p:spPr>
          <a:xfrm>
            <a:off x="571888" y="2385162"/>
            <a:ext cx="706901" cy="523220"/>
          </a:xfrm>
          <a:prstGeom prst="rect">
            <a:avLst/>
          </a:prstGeom>
        </p:spPr>
        <p:txBody>
          <a:bodyPr wrap="square" rtlCol="0">
            <a:spAutoFit/>
          </a:bodyPr>
          <a:lstStyle/>
          <a:p>
            <a:pPr algn="l"/>
            <a:r>
              <a:rPr lang="en-NZ" sz="2800" kern="0">
                <a:solidFill>
                  <a:schemeClr val="tx2"/>
                </a:solidFill>
              </a:rPr>
              <a:t>3</a:t>
            </a:r>
          </a:p>
        </p:txBody>
      </p:sp>
      <p:sp>
        <p:nvSpPr>
          <p:cNvPr id="16" name="Rectangle: Rounded Corners 15">
            <a:extLst>
              <a:ext uri="{FF2B5EF4-FFF2-40B4-BE49-F238E27FC236}">
                <a16:creationId xmlns:a16="http://schemas.microsoft.com/office/drawing/2014/main" id="{E99D07D0-C794-708B-EF37-D74CADA74895}"/>
              </a:ext>
            </a:extLst>
          </p:cNvPr>
          <p:cNvSpPr/>
          <p:nvPr/>
        </p:nvSpPr>
        <p:spPr bwMode="auto">
          <a:xfrm>
            <a:off x="883553" y="3223231"/>
            <a:ext cx="6487626" cy="723220"/>
          </a:xfrm>
          <a:prstGeom prst="roundRect">
            <a:avLst/>
          </a:prstGeom>
          <a:noFill/>
          <a:ln w="1905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8FF3F05C-3E69-DCD0-BD03-8B3F8DC281C5}"/>
              </a:ext>
            </a:extLst>
          </p:cNvPr>
          <p:cNvSpPr txBox="1"/>
          <p:nvPr/>
        </p:nvSpPr>
        <p:spPr>
          <a:xfrm>
            <a:off x="571888" y="3017606"/>
            <a:ext cx="706901" cy="523220"/>
          </a:xfrm>
          <a:prstGeom prst="rect">
            <a:avLst/>
          </a:prstGeom>
        </p:spPr>
        <p:txBody>
          <a:bodyPr wrap="square" rtlCol="0">
            <a:spAutoFit/>
          </a:bodyPr>
          <a:lstStyle/>
          <a:p>
            <a:pPr algn="l"/>
            <a:r>
              <a:rPr lang="en-NZ" sz="2800" kern="0">
                <a:solidFill>
                  <a:schemeClr val="tx2"/>
                </a:solidFill>
              </a:rPr>
              <a:t>4</a:t>
            </a:r>
          </a:p>
        </p:txBody>
      </p:sp>
      <p:sp>
        <p:nvSpPr>
          <p:cNvPr id="18" name="Rectangle: Rounded Corners 17">
            <a:extLst>
              <a:ext uri="{FF2B5EF4-FFF2-40B4-BE49-F238E27FC236}">
                <a16:creationId xmlns:a16="http://schemas.microsoft.com/office/drawing/2014/main" id="{8F0A8758-EFD6-5689-C770-5E48C71D8E90}"/>
              </a:ext>
            </a:extLst>
          </p:cNvPr>
          <p:cNvSpPr/>
          <p:nvPr/>
        </p:nvSpPr>
        <p:spPr bwMode="auto">
          <a:xfrm>
            <a:off x="890861" y="4024522"/>
            <a:ext cx="6487626" cy="707885"/>
          </a:xfrm>
          <a:prstGeom prst="roundRect">
            <a:avLst/>
          </a:prstGeom>
          <a:noFill/>
          <a:ln w="1905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67DCDA99-F0FD-1258-4337-5213BF8410D9}"/>
              </a:ext>
            </a:extLst>
          </p:cNvPr>
          <p:cNvSpPr txBox="1"/>
          <p:nvPr/>
        </p:nvSpPr>
        <p:spPr>
          <a:xfrm>
            <a:off x="571889" y="3796674"/>
            <a:ext cx="706901" cy="523220"/>
          </a:xfrm>
          <a:prstGeom prst="rect">
            <a:avLst/>
          </a:prstGeom>
        </p:spPr>
        <p:txBody>
          <a:bodyPr wrap="square" rtlCol="0">
            <a:spAutoFit/>
          </a:bodyPr>
          <a:lstStyle/>
          <a:p>
            <a:pPr algn="l"/>
            <a:r>
              <a:rPr lang="en-NZ" sz="2800" kern="0">
                <a:solidFill>
                  <a:schemeClr val="tx2"/>
                </a:solidFill>
              </a:rPr>
              <a:t>5</a:t>
            </a:r>
          </a:p>
        </p:txBody>
      </p:sp>
    </p:spTree>
    <p:extLst>
      <p:ext uri="{BB962C8B-B14F-4D97-AF65-F5344CB8AC3E}">
        <p14:creationId xmlns:p14="http://schemas.microsoft.com/office/powerpoint/2010/main" val="961077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354CF96-2F37-5792-66BA-FFA52BE47923}"/>
              </a:ext>
            </a:extLst>
          </p:cNvPr>
          <p:cNvSpPr/>
          <p:nvPr/>
        </p:nvSpPr>
        <p:spPr bwMode="auto">
          <a:xfrm>
            <a:off x="6042510" y="1729047"/>
            <a:ext cx="2892542" cy="2340864"/>
          </a:xfrm>
          <a:prstGeom prst="roundRect">
            <a:avLst/>
          </a:prstGeom>
          <a:solidFill>
            <a:srgbClr val="FFEECD"/>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270000" eaLnBrk="1" fontAlgn="auto" latinLnBrk="0" hangingPunct="1">
              <a:lnSpc>
                <a:spcPct val="110000"/>
              </a:lnSpc>
              <a:spcBef>
                <a:spcPts val="150"/>
              </a:spcBef>
              <a:spcAft>
                <a:spcPts val="300"/>
              </a:spcAft>
              <a:buClr>
                <a:schemeClr val="bg2"/>
              </a:buClr>
              <a:buSzTx/>
              <a:buFontTx/>
              <a:buNone/>
              <a:tabLst/>
            </a:pPr>
            <a:endParaRPr lang="en-NZ" kern="0">
              <a:solidFill>
                <a:srgbClr val="404040"/>
              </a:solidFill>
              <a:latin typeface="+mj-lt"/>
              <a:ea typeface="DengXian" panose="02010600030101010101" pitchFamily="2" charset="-122"/>
              <a:cs typeface="Arial" panose="020B0604020202020204" pitchFamily="34" charset="0"/>
            </a:endParaRPr>
          </a:p>
        </p:txBody>
      </p:sp>
      <p:sp>
        <p:nvSpPr>
          <p:cNvPr id="6" name="Rectangle: Rounded Corners 5">
            <a:extLst>
              <a:ext uri="{FF2B5EF4-FFF2-40B4-BE49-F238E27FC236}">
                <a16:creationId xmlns:a16="http://schemas.microsoft.com/office/drawing/2014/main" id="{CA63940F-5192-0920-D441-418E5B2844B6}"/>
              </a:ext>
            </a:extLst>
          </p:cNvPr>
          <p:cNvSpPr/>
          <p:nvPr/>
        </p:nvSpPr>
        <p:spPr bwMode="auto">
          <a:xfrm>
            <a:off x="2520419" y="1729047"/>
            <a:ext cx="3351165" cy="2340864"/>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270000" eaLnBrk="1" fontAlgn="auto" hangingPunct="1">
              <a:lnSpc>
                <a:spcPct val="110000"/>
              </a:lnSpc>
              <a:spcBef>
                <a:spcPts val="150"/>
              </a:spcBef>
              <a:spcAft>
                <a:spcPts val="300"/>
              </a:spcAft>
              <a:buClr>
                <a:schemeClr val="bg2"/>
              </a:buClr>
            </a:pPr>
            <a:endParaRPr lang="en-NZ" kern="0">
              <a:solidFill>
                <a:srgbClr val="404040"/>
              </a:solidFill>
              <a:latin typeface="+mj-lt"/>
              <a:ea typeface="DengXian" panose="02010600030101010101" pitchFamily="2" charset="-122"/>
              <a:cs typeface="Arial" panose="020B0604020202020204" pitchFamily="34" charset="0"/>
            </a:endParaRPr>
          </a:p>
        </p:txBody>
      </p:sp>
      <p:sp>
        <p:nvSpPr>
          <p:cNvPr id="8" name="Rectangle: Rounded Corners 7">
            <a:extLst>
              <a:ext uri="{FF2B5EF4-FFF2-40B4-BE49-F238E27FC236}">
                <a16:creationId xmlns:a16="http://schemas.microsoft.com/office/drawing/2014/main" id="{E0B84049-E2B3-096C-0EC6-57F2AEE6948A}"/>
              </a:ext>
            </a:extLst>
          </p:cNvPr>
          <p:cNvSpPr/>
          <p:nvPr/>
        </p:nvSpPr>
        <p:spPr bwMode="auto">
          <a:xfrm>
            <a:off x="250511" y="1729047"/>
            <a:ext cx="2111433" cy="2340864"/>
          </a:xfrm>
          <a:prstGeom prst="roundRect">
            <a:avLst/>
          </a:prstGeom>
          <a:solidFill>
            <a:srgbClr val="E29B29"/>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60549644-362F-455B-B83C-D707970D4D3A}"/>
              </a:ext>
            </a:extLst>
          </p:cNvPr>
          <p:cNvSpPr>
            <a:spLocks noGrp="1"/>
          </p:cNvSpPr>
          <p:nvPr>
            <p:ph type="sldNum" sz="quarter" idx="10"/>
          </p:nvPr>
        </p:nvSpPr>
        <p:spPr/>
        <p:txBody>
          <a:bodyPr/>
          <a:lstStyle/>
          <a:p>
            <a:fld id="{802A16F9-4D44-47C7-BF06-FFE7750A8ED4}" type="slidenum">
              <a:rPr lang="en-NZ" altLang="en-US" smtClean="0"/>
              <a:pPr/>
              <a:t>25</a:t>
            </a:fld>
            <a:endParaRPr lang="en-NZ" altLang="en-US"/>
          </a:p>
        </p:txBody>
      </p:sp>
      <p:sp>
        <p:nvSpPr>
          <p:cNvPr id="3" name="Text Placeholder 2">
            <a:extLst>
              <a:ext uri="{FF2B5EF4-FFF2-40B4-BE49-F238E27FC236}">
                <a16:creationId xmlns:a16="http://schemas.microsoft.com/office/drawing/2014/main" id="{CBAB8D28-C066-4BB8-A665-54863F03E499}"/>
              </a:ext>
            </a:extLst>
          </p:cNvPr>
          <p:cNvSpPr>
            <a:spLocks noGrp="1"/>
          </p:cNvSpPr>
          <p:nvPr>
            <p:ph type="body" sz="quarter" idx="13"/>
          </p:nvPr>
        </p:nvSpPr>
        <p:spPr>
          <a:xfrm>
            <a:off x="408180" y="229804"/>
            <a:ext cx="3403023" cy="799448"/>
          </a:xfrm>
        </p:spPr>
        <p:txBody>
          <a:bodyPr/>
          <a:lstStyle/>
          <a:p>
            <a:r>
              <a:rPr lang="en-NZ">
                <a:ea typeface="DengXian" panose="02010600030101010101" pitchFamily="2" charset="-122"/>
              </a:rPr>
              <a:t>Independence </a:t>
            </a:r>
            <a:endParaRPr lang="en-NZ"/>
          </a:p>
        </p:txBody>
      </p:sp>
      <p:sp>
        <p:nvSpPr>
          <p:cNvPr id="7" name="Content Placeholder 1">
            <a:extLst>
              <a:ext uri="{FF2B5EF4-FFF2-40B4-BE49-F238E27FC236}">
                <a16:creationId xmlns:a16="http://schemas.microsoft.com/office/drawing/2014/main" id="{C27C0728-77DD-4488-9FBD-1B6DEE629F82}"/>
              </a:ext>
            </a:extLst>
          </p:cNvPr>
          <p:cNvSpPr txBox="1">
            <a:spLocks/>
          </p:cNvSpPr>
          <p:nvPr/>
        </p:nvSpPr>
        <p:spPr>
          <a:xfrm>
            <a:off x="6101542" y="2350081"/>
            <a:ext cx="2863372" cy="1411945"/>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endParaRPr lang="en-GB">
              <a:latin typeface="+mj-lt"/>
              <a:ea typeface="DengXian" panose="02010600030101010101" pitchFamily="2" charset="-122"/>
              <a:cs typeface="Arial" panose="020B0604020202020204" pitchFamily="34" charset="0"/>
            </a:endParaRPr>
          </a:p>
        </p:txBody>
      </p:sp>
      <p:sp>
        <p:nvSpPr>
          <p:cNvPr id="9" name="Content Placeholder 1">
            <a:extLst>
              <a:ext uri="{FF2B5EF4-FFF2-40B4-BE49-F238E27FC236}">
                <a16:creationId xmlns:a16="http://schemas.microsoft.com/office/drawing/2014/main" id="{094E86DF-A2C3-8FFB-2705-77ADD3ACEE3B}"/>
              </a:ext>
            </a:extLst>
          </p:cNvPr>
          <p:cNvSpPr txBox="1">
            <a:spLocks/>
          </p:cNvSpPr>
          <p:nvPr/>
        </p:nvSpPr>
        <p:spPr>
          <a:xfrm>
            <a:off x="6578015" y="1865335"/>
            <a:ext cx="2043912" cy="706415"/>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kern="0">
                <a:latin typeface="+mj-lt"/>
                <a:ea typeface="DengXian" panose="02010600030101010101" pitchFamily="2" charset="-122"/>
                <a:cs typeface="Arial" panose="020B0604020202020204" pitchFamily="34" charset="0"/>
              </a:rPr>
              <a:t>Prohibitions to explore </a:t>
            </a:r>
          </a:p>
          <a:p>
            <a:pPr>
              <a:buClrTx/>
              <a:buFontTx/>
              <a:buChar char="-"/>
            </a:pPr>
            <a:r>
              <a:rPr lang="en-GB" kern="0">
                <a:latin typeface="+mj-lt"/>
                <a:ea typeface="DengXian" panose="02010600030101010101" pitchFamily="2" charset="-122"/>
                <a:cs typeface="Arial" panose="020B0604020202020204" pitchFamily="34" charset="0"/>
              </a:rPr>
              <a:t>Consultancy</a:t>
            </a:r>
          </a:p>
          <a:p>
            <a:pPr>
              <a:buClrTx/>
              <a:buFontTx/>
              <a:buChar char="-"/>
            </a:pPr>
            <a:r>
              <a:rPr lang="en-GB" kern="0">
                <a:latin typeface="+mj-lt"/>
                <a:ea typeface="DengXian" panose="02010600030101010101" pitchFamily="2" charset="-122"/>
                <a:cs typeface="Arial" panose="020B0604020202020204" pitchFamily="34" charset="0"/>
              </a:rPr>
              <a:t>Assuming the role of management </a:t>
            </a:r>
          </a:p>
        </p:txBody>
      </p:sp>
      <p:sp>
        <p:nvSpPr>
          <p:cNvPr id="10" name="Content Placeholder 1">
            <a:extLst>
              <a:ext uri="{FF2B5EF4-FFF2-40B4-BE49-F238E27FC236}">
                <a16:creationId xmlns:a16="http://schemas.microsoft.com/office/drawing/2014/main" id="{E022CEE8-A6A4-CAE6-487E-D8F93DE95C91}"/>
              </a:ext>
            </a:extLst>
          </p:cNvPr>
          <p:cNvSpPr txBox="1">
            <a:spLocks/>
          </p:cNvSpPr>
          <p:nvPr/>
        </p:nvSpPr>
        <p:spPr>
          <a:xfrm>
            <a:off x="2583596" y="2089746"/>
            <a:ext cx="3287988" cy="193261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endParaRPr lang="en-GB">
              <a:latin typeface="+mj-lt"/>
              <a:ea typeface="DengXian" panose="02010600030101010101" pitchFamily="2" charset="-122"/>
              <a:cs typeface="Arial" panose="020B0604020202020204" pitchFamily="34" charset="0"/>
            </a:endParaRPr>
          </a:p>
        </p:txBody>
      </p:sp>
      <p:sp>
        <p:nvSpPr>
          <p:cNvPr id="11" name="Content Placeholder 1">
            <a:extLst>
              <a:ext uri="{FF2B5EF4-FFF2-40B4-BE49-F238E27FC236}">
                <a16:creationId xmlns:a16="http://schemas.microsoft.com/office/drawing/2014/main" id="{A9534845-5940-49F6-AB00-8C1024B2372E}"/>
              </a:ext>
            </a:extLst>
          </p:cNvPr>
          <p:cNvSpPr txBox="1">
            <a:spLocks/>
          </p:cNvSpPr>
          <p:nvPr/>
        </p:nvSpPr>
        <p:spPr>
          <a:xfrm>
            <a:off x="390398" y="2068031"/>
            <a:ext cx="1925445" cy="706415"/>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defTabSz="270000" eaLnBrk="1" fontAlgn="auto" hangingPunct="1">
              <a:lnSpc>
                <a:spcPct val="110000"/>
              </a:lnSpc>
              <a:spcBef>
                <a:spcPts val="150"/>
              </a:spcBef>
              <a:spcAft>
                <a:spcPts val="300"/>
              </a:spcAft>
              <a:buClr>
                <a:schemeClr val="bg2"/>
              </a:buClr>
              <a:buNone/>
            </a:pPr>
            <a:r>
              <a:rPr lang="en-NZ" kern="0">
                <a:solidFill>
                  <a:srgbClr val="404040"/>
                </a:solidFill>
                <a:latin typeface="+mj-lt"/>
                <a:ea typeface="DengXian" panose="02010600030101010101" pitchFamily="2" charset="-122"/>
                <a:cs typeface="Arial" panose="020B0604020202020204" pitchFamily="34" charset="0"/>
              </a:rPr>
              <a:t>Independence:</a:t>
            </a:r>
          </a:p>
          <a:p>
            <a:pPr>
              <a:buClrTx/>
            </a:pPr>
            <a:r>
              <a:rPr lang="en-NZ" kern="0">
                <a:solidFill>
                  <a:srgbClr val="404040"/>
                </a:solidFill>
                <a:latin typeface="+mj-lt"/>
                <a:ea typeface="DengXian" panose="02010600030101010101" pitchFamily="2" charset="-122"/>
                <a:cs typeface="Arial" panose="020B0604020202020204" pitchFamily="34" charset="0"/>
              </a:rPr>
              <a:t>in mind </a:t>
            </a:r>
          </a:p>
          <a:p>
            <a:pPr>
              <a:buClrTx/>
            </a:pPr>
            <a:r>
              <a:rPr lang="en-NZ" kern="0">
                <a:solidFill>
                  <a:srgbClr val="404040"/>
                </a:solidFill>
                <a:latin typeface="+mj-lt"/>
                <a:ea typeface="DengXian" panose="02010600030101010101" pitchFamily="2" charset="-122"/>
                <a:cs typeface="Arial" panose="020B0604020202020204" pitchFamily="34" charset="0"/>
              </a:rPr>
              <a:t>in appearance/ perception  </a:t>
            </a:r>
          </a:p>
        </p:txBody>
      </p:sp>
      <p:sp>
        <p:nvSpPr>
          <p:cNvPr id="12" name="Content Placeholder 1">
            <a:extLst>
              <a:ext uri="{FF2B5EF4-FFF2-40B4-BE49-F238E27FC236}">
                <a16:creationId xmlns:a16="http://schemas.microsoft.com/office/drawing/2014/main" id="{73E37FB2-9F88-46A0-B2E0-5C2D00AF3054}"/>
              </a:ext>
            </a:extLst>
          </p:cNvPr>
          <p:cNvSpPr txBox="1">
            <a:spLocks/>
          </p:cNvSpPr>
          <p:nvPr/>
        </p:nvSpPr>
        <p:spPr>
          <a:xfrm>
            <a:off x="3371824" y="2323213"/>
            <a:ext cx="1800135" cy="1539204"/>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marR="0" indent="0" defTabSz="270000" eaLnBrk="1" fontAlgn="auto" latinLnBrk="0" hangingPunct="1">
              <a:lnSpc>
                <a:spcPct val="110000"/>
              </a:lnSpc>
              <a:spcBef>
                <a:spcPts val="150"/>
              </a:spcBef>
              <a:spcAft>
                <a:spcPts val="300"/>
              </a:spcAft>
              <a:buClr>
                <a:schemeClr val="bg2"/>
              </a:buClr>
              <a:buSzTx/>
              <a:buFontTx/>
              <a:buNone/>
              <a:tabLst/>
            </a:pPr>
            <a:r>
              <a:rPr lang="en-NZ" kern="0">
                <a:solidFill>
                  <a:srgbClr val="404040"/>
                </a:solidFill>
                <a:latin typeface="+mj-lt"/>
                <a:ea typeface="DengXian" panose="02010600030101010101" pitchFamily="2" charset="-122"/>
                <a:cs typeface="Arial" panose="020B0604020202020204" pitchFamily="34" charset="0"/>
              </a:rPr>
              <a:t>Organisation  and engagement team member </a:t>
            </a:r>
          </a:p>
        </p:txBody>
      </p:sp>
    </p:spTree>
    <p:extLst>
      <p:ext uri="{BB962C8B-B14F-4D97-AF65-F5344CB8AC3E}">
        <p14:creationId xmlns:p14="http://schemas.microsoft.com/office/powerpoint/2010/main" val="1991656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BA4D4F1-4A37-E6EA-C765-605A4DDF9B0B}"/>
              </a:ext>
            </a:extLst>
          </p:cNvPr>
          <p:cNvSpPr/>
          <p:nvPr/>
        </p:nvSpPr>
        <p:spPr bwMode="auto">
          <a:xfrm>
            <a:off x="4620824" y="1577872"/>
            <a:ext cx="3701636" cy="2148671"/>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8" name="Rectangle: Rounded Corners 7">
            <a:extLst>
              <a:ext uri="{FF2B5EF4-FFF2-40B4-BE49-F238E27FC236}">
                <a16:creationId xmlns:a16="http://schemas.microsoft.com/office/drawing/2014/main" id="{16A7A51A-D3AC-4518-F4E4-095A882749E6}"/>
              </a:ext>
            </a:extLst>
          </p:cNvPr>
          <p:cNvSpPr/>
          <p:nvPr/>
        </p:nvSpPr>
        <p:spPr bwMode="auto">
          <a:xfrm>
            <a:off x="444834" y="1595340"/>
            <a:ext cx="3753424" cy="2148671"/>
          </a:xfrm>
          <a:prstGeom prst="roundRect">
            <a:avLst/>
          </a:prstGeom>
          <a:solidFill>
            <a:srgbClr val="E29B29"/>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5" name="Text Placeholder 4">
            <a:extLst>
              <a:ext uri="{FF2B5EF4-FFF2-40B4-BE49-F238E27FC236}">
                <a16:creationId xmlns:a16="http://schemas.microsoft.com/office/drawing/2014/main" id="{FBE11874-246D-41E9-AE12-4ACE4FE656FA}"/>
              </a:ext>
            </a:extLst>
          </p:cNvPr>
          <p:cNvSpPr>
            <a:spLocks noGrp="1"/>
          </p:cNvSpPr>
          <p:nvPr>
            <p:ph type="body" sz="quarter" idx="13"/>
          </p:nvPr>
        </p:nvSpPr>
        <p:spPr/>
        <p:txBody>
          <a:bodyPr/>
          <a:lstStyle/>
          <a:p>
            <a:r>
              <a:rPr lang="en-GB"/>
              <a:t>Question to discuss</a:t>
            </a:r>
          </a:p>
          <a:p>
            <a:endParaRPr lang="en-NZ"/>
          </a:p>
        </p:txBody>
      </p:sp>
      <p:sp>
        <p:nvSpPr>
          <p:cNvPr id="4" name="Content Placeholder 3">
            <a:extLst>
              <a:ext uri="{FF2B5EF4-FFF2-40B4-BE49-F238E27FC236}">
                <a16:creationId xmlns:a16="http://schemas.microsoft.com/office/drawing/2014/main" id="{36D34C2F-F637-4BE9-B22F-DB792946BE35}"/>
              </a:ext>
            </a:extLst>
          </p:cNvPr>
          <p:cNvSpPr>
            <a:spLocks noGrp="1"/>
          </p:cNvSpPr>
          <p:nvPr>
            <p:ph idx="1"/>
          </p:nvPr>
        </p:nvSpPr>
        <p:spPr>
          <a:xfrm>
            <a:off x="746716" y="1984841"/>
            <a:ext cx="3662825" cy="1581589"/>
          </a:xfrm>
        </p:spPr>
        <p:txBody>
          <a:bodyPr/>
          <a:lstStyle/>
          <a:p>
            <a:pPr marL="0" indent="0">
              <a:buNone/>
            </a:pPr>
            <a:r>
              <a:rPr lang="en-GB" b="1"/>
              <a:t>1. </a:t>
            </a:r>
            <a:r>
              <a:rPr lang="en-GB"/>
              <a:t>Thoughts on key principles:</a:t>
            </a:r>
          </a:p>
          <a:p>
            <a:pPr lvl="1">
              <a:buClr>
                <a:schemeClr val="tx1">
                  <a:lumMod val="75000"/>
                  <a:lumOff val="25000"/>
                </a:schemeClr>
              </a:buClr>
            </a:pPr>
            <a:r>
              <a:rPr lang="en-GB"/>
              <a:t>Fundamental principles </a:t>
            </a:r>
          </a:p>
          <a:p>
            <a:pPr lvl="1">
              <a:buClr>
                <a:schemeClr val="tx1">
                  <a:lumMod val="75000"/>
                  <a:lumOff val="25000"/>
                </a:schemeClr>
              </a:buClr>
            </a:pPr>
            <a:r>
              <a:rPr lang="en-GB"/>
              <a:t>Conceptual framework approach </a:t>
            </a:r>
          </a:p>
          <a:p>
            <a:pPr lvl="1">
              <a:buClr>
                <a:schemeClr val="tx1">
                  <a:lumMod val="75000"/>
                  <a:lumOff val="25000"/>
                </a:schemeClr>
              </a:buClr>
            </a:pPr>
            <a:r>
              <a:rPr lang="en-GB"/>
              <a:t>Threats </a:t>
            </a:r>
          </a:p>
        </p:txBody>
      </p:sp>
      <p:sp>
        <p:nvSpPr>
          <p:cNvPr id="10" name="Content Placeholder 3">
            <a:extLst>
              <a:ext uri="{FF2B5EF4-FFF2-40B4-BE49-F238E27FC236}">
                <a16:creationId xmlns:a16="http://schemas.microsoft.com/office/drawing/2014/main" id="{19168644-EB71-35B9-58F9-AA31ABFA3CF9}"/>
              </a:ext>
            </a:extLst>
          </p:cNvPr>
          <p:cNvSpPr txBox="1">
            <a:spLocks/>
          </p:cNvSpPr>
          <p:nvPr/>
        </p:nvSpPr>
        <p:spPr>
          <a:xfrm>
            <a:off x="4967347" y="2044108"/>
            <a:ext cx="3701637" cy="493661"/>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b="1" kern="0"/>
              <a:t>2. </a:t>
            </a:r>
            <a:r>
              <a:rPr lang="en-GB" kern="0"/>
              <a:t>Thoughts on independence</a:t>
            </a:r>
          </a:p>
          <a:p>
            <a:pPr marL="0" indent="0">
              <a:buNone/>
            </a:pPr>
            <a:r>
              <a:rPr lang="en-GB" kern="0"/>
              <a:t>	perception and actual</a:t>
            </a:r>
          </a:p>
          <a:p>
            <a:pPr lvl="1"/>
            <a:endParaRPr lang="en-NZ"/>
          </a:p>
        </p:txBody>
      </p:sp>
    </p:spTree>
    <p:extLst>
      <p:ext uri="{BB962C8B-B14F-4D97-AF65-F5344CB8AC3E}">
        <p14:creationId xmlns:p14="http://schemas.microsoft.com/office/powerpoint/2010/main" val="1961671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D1FC698-051C-10DF-2E81-E49032507FA5}"/>
              </a:ext>
            </a:extLst>
          </p:cNvPr>
          <p:cNvSpPr/>
          <p:nvPr/>
        </p:nvSpPr>
        <p:spPr bwMode="auto">
          <a:xfrm>
            <a:off x="463855" y="2102198"/>
            <a:ext cx="2434547" cy="1502135"/>
          </a:xfrm>
          <a:prstGeom prst="roundRect">
            <a:avLst/>
          </a:prstGeom>
          <a:solidFill>
            <a:srgbClr val="E29B29"/>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8" name="Rectangle: Rounded Corners 7">
            <a:extLst>
              <a:ext uri="{FF2B5EF4-FFF2-40B4-BE49-F238E27FC236}">
                <a16:creationId xmlns:a16="http://schemas.microsoft.com/office/drawing/2014/main" id="{E67B6A82-8E5A-D4A5-1A1D-2F595BDED00D}"/>
              </a:ext>
            </a:extLst>
          </p:cNvPr>
          <p:cNvSpPr/>
          <p:nvPr/>
        </p:nvSpPr>
        <p:spPr bwMode="auto">
          <a:xfrm>
            <a:off x="3209970" y="2090563"/>
            <a:ext cx="2286488" cy="1502135"/>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9" name="Rectangle: Rounded Corners 8">
            <a:extLst>
              <a:ext uri="{FF2B5EF4-FFF2-40B4-BE49-F238E27FC236}">
                <a16:creationId xmlns:a16="http://schemas.microsoft.com/office/drawing/2014/main" id="{FC9B9FA8-FD58-CA86-0820-69EFB0EB6F02}"/>
              </a:ext>
            </a:extLst>
          </p:cNvPr>
          <p:cNvSpPr/>
          <p:nvPr/>
        </p:nvSpPr>
        <p:spPr bwMode="auto">
          <a:xfrm>
            <a:off x="5808026" y="2090563"/>
            <a:ext cx="2744517" cy="1502136"/>
          </a:xfrm>
          <a:prstGeom prst="roundRect">
            <a:avLst/>
          </a:prstGeom>
          <a:solidFill>
            <a:srgbClr val="FFEECD"/>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4D3977DF-5213-43CB-843E-4D4BDD0EE9E6}"/>
              </a:ext>
            </a:extLst>
          </p:cNvPr>
          <p:cNvSpPr>
            <a:spLocks noGrp="1"/>
          </p:cNvSpPr>
          <p:nvPr>
            <p:ph type="sldNum" sz="quarter" idx="10"/>
          </p:nvPr>
        </p:nvSpPr>
        <p:spPr/>
        <p:txBody>
          <a:bodyPr/>
          <a:lstStyle/>
          <a:p>
            <a:fld id="{802A16F9-4D44-47C7-BF06-FFE7750A8ED4}" type="slidenum">
              <a:rPr lang="en-NZ" altLang="en-US" smtClean="0"/>
              <a:pPr/>
              <a:t>27</a:t>
            </a:fld>
            <a:endParaRPr lang="en-NZ" altLang="en-US"/>
          </a:p>
        </p:txBody>
      </p:sp>
      <p:sp>
        <p:nvSpPr>
          <p:cNvPr id="3" name="Text Placeholder 2">
            <a:extLst>
              <a:ext uri="{FF2B5EF4-FFF2-40B4-BE49-F238E27FC236}">
                <a16:creationId xmlns:a16="http://schemas.microsoft.com/office/drawing/2014/main" id="{CAD4EB73-3022-4AB8-B4E1-3546EF3A6E66}"/>
              </a:ext>
            </a:extLst>
          </p:cNvPr>
          <p:cNvSpPr>
            <a:spLocks noGrp="1"/>
          </p:cNvSpPr>
          <p:nvPr>
            <p:ph type="body" sz="quarter" idx="13"/>
          </p:nvPr>
        </p:nvSpPr>
        <p:spPr>
          <a:xfrm>
            <a:off x="463855" y="334893"/>
            <a:ext cx="3128957" cy="482203"/>
          </a:xfrm>
        </p:spPr>
        <p:txBody>
          <a:bodyPr/>
          <a:lstStyle/>
          <a:p>
            <a:r>
              <a:rPr lang="en-NZ"/>
              <a:t>Guidance</a:t>
            </a:r>
          </a:p>
        </p:txBody>
      </p:sp>
      <p:sp>
        <p:nvSpPr>
          <p:cNvPr id="5" name="Title 2">
            <a:extLst>
              <a:ext uri="{FF2B5EF4-FFF2-40B4-BE49-F238E27FC236}">
                <a16:creationId xmlns:a16="http://schemas.microsoft.com/office/drawing/2014/main" id="{3B5AFB27-614E-4F1C-BAB3-8B1C17852566}"/>
              </a:ext>
            </a:extLst>
          </p:cNvPr>
          <p:cNvSpPr>
            <a:spLocks noGrp="1"/>
          </p:cNvSpPr>
          <p:nvPr>
            <p:ph idx="1"/>
          </p:nvPr>
        </p:nvSpPr>
        <p:spPr>
          <a:xfrm>
            <a:off x="463855" y="1237028"/>
            <a:ext cx="7750607" cy="579437"/>
          </a:xfrm>
        </p:spPr>
        <p:txBody>
          <a:bodyPr/>
          <a:lstStyle/>
          <a:p>
            <a:pPr marL="0" indent="0" algn="just">
              <a:spcAft>
                <a:spcPts val="600"/>
              </a:spcAft>
              <a:buNone/>
            </a:pPr>
            <a:r>
              <a:rPr lang="en-NZ" sz="2000" b="1">
                <a:effectLst/>
                <a:latin typeface="Calibri" panose="020F0502020204030204" pitchFamily="34" charset="0"/>
                <a:ea typeface="Times New Roman" panose="02020603050405020304" pitchFamily="18" charset="0"/>
                <a:cs typeface="Calibri" panose="020F0502020204030204" pitchFamily="34" charset="0"/>
              </a:rPr>
              <a:t>What non-authoritative guidance might be helpful?</a:t>
            </a:r>
            <a:endParaRPr lang="en-NZ" sz="2000" b="1">
              <a:effectLst/>
              <a:latin typeface="Calibri" panose="020F0502020204030204" pitchFamily="34" charset="0"/>
              <a:ea typeface="DengXian" panose="02010600030101010101" pitchFamily="2" charset="-122"/>
              <a:cs typeface="Calibri" panose="020F0502020204030204" pitchFamily="34" charset="0"/>
            </a:endParaRPr>
          </a:p>
        </p:txBody>
      </p:sp>
      <p:sp>
        <p:nvSpPr>
          <p:cNvPr id="6" name="Content Placeholder 1">
            <a:extLst>
              <a:ext uri="{FF2B5EF4-FFF2-40B4-BE49-F238E27FC236}">
                <a16:creationId xmlns:a16="http://schemas.microsoft.com/office/drawing/2014/main" id="{8B3D65EA-D029-4959-8176-421DC75EB6E4}"/>
              </a:ext>
            </a:extLst>
          </p:cNvPr>
          <p:cNvSpPr txBox="1">
            <a:spLocks/>
          </p:cNvSpPr>
          <p:nvPr/>
        </p:nvSpPr>
        <p:spPr>
          <a:xfrm>
            <a:off x="574027" y="2321136"/>
            <a:ext cx="2319694" cy="1064258"/>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kern="0"/>
              <a:t>Limited vs reasonable assurance</a:t>
            </a:r>
          </a:p>
          <a:p>
            <a:pPr lvl="1">
              <a:buClr>
                <a:schemeClr val="tx1">
                  <a:lumMod val="75000"/>
                  <a:lumOff val="25000"/>
                </a:schemeClr>
              </a:buClr>
            </a:pPr>
            <a:r>
              <a:rPr lang="en-GB"/>
              <a:t>Education of users</a:t>
            </a:r>
          </a:p>
        </p:txBody>
      </p:sp>
      <p:sp>
        <p:nvSpPr>
          <p:cNvPr id="10" name="Content Placeholder 1">
            <a:extLst>
              <a:ext uri="{FF2B5EF4-FFF2-40B4-BE49-F238E27FC236}">
                <a16:creationId xmlns:a16="http://schemas.microsoft.com/office/drawing/2014/main" id="{63B2E29F-55BE-D32D-506E-8E79C0110595}"/>
              </a:ext>
            </a:extLst>
          </p:cNvPr>
          <p:cNvSpPr txBox="1">
            <a:spLocks/>
          </p:cNvSpPr>
          <p:nvPr/>
        </p:nvSpPr>
        <p:spPr>
          <a:xfrm>
            <a:off x="3280109" y="2539946"/>
            <a:ext cx="2319027" cy="544751"/>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kern="0"/>
              <a:t>Using work of others</a:t>
            </a:r>
          </a:p>
        </p:txBody>
      </p:sp>
      <p:sp>
        <p:nvSpPr>
          <p:cNvPr id="11" name="Content Placeholder 1">
            <a:extLst>
              <a:ext uri="{FF2B5EF4-FFF2-40B4-BE49-F238E27FC236}">
                <a16:creationId xmlns:a16="http://schemas.microsoft.com/office/drawing/2014/main" id="{AD5FDC7D-0BCB-A662-4FD8-60E045144F39}"/>
              </a:ext>
            </a:extLst>
          </p:cNvPr>
          <p:cNvSpPr txBox="1">
            <a:spLocks/>
          </p:cNvSpPr>
          <p:nvPr/>
        </p:nvSpPr>
        <p:spPr>
          <a:xfrm>
            <a:off x="5844312" y="2316645"/>
            <a:ext cx="2725661" cy="142877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kern="0">
                <a:latin typeface="Calibri" panose="020F0502020204030204" pitchFamily="34" charset="0"/>
              </a:rPr>
              <a:t>Auditing Other information (including the climate statement)</a:t>
            </a:r>
          </a:p>
        </p:txBody>
      </p:sp>
    </p:spTree>
    <p:extLst>
      <p:ext uri="{BB962C8B-B14F-4D97-AF65-F5344CB8AC3E}">
        <p14:creationId xmlns:p14="http://schemas.microsoft.com/office/powerpoint/2010/main" val="2446487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E76F00C-3341-43D0-9D01-56F590815A97}"/>
              </a:ext>
            </a:extLst>
          </p:cNvPr>
          <p:cNvSpPr txBox="1"/>
          <p:nvPr/>
        </p:nvSpPr>
        <p:spPr>
          <a:xfrm>
            <a:off x="4390373" y="4303366"/>
            <a:ext cx="2004075" cy="523220"/>
          </a:xfrm>
          <a:prstGeom prst="rect">
            <a:avLst/>
          </a:prstGeom>
        </p:spPr>
        <p:txBody>
          <a:bodyPr wrap="none" rtlCol="0">
            <a:spAutoFit/>
          </a:bodyPr>
          <a:lstStyle/>
          <a:p>
            <a:pPr algn="l"/>
            <a:r>
              <a:rPr lang="en-NZ" sz="2800" kern="0">
                <a:solidFill>
                  <a:schemeClr val="bg1"/>
                </a:solidFill>
              </a:rPr>
              <a:t>Questions?</a:t>
            </a:r>
          </a:p>
        </p:txBody>
      </p:sp>
      <p:grpSp>
        <p:nvGrpSpPr>
          <p:cNvPr id="15" name="Group 14">
            <a:extLst>
              <a:ext uri="{FF2B5EF4-FFF2-40B4-BE49-F238E27FC236}">
                <a16:creationId xmlns:a16="http://schemas.microsoft.com/office/drawing/2014/main" id="{76904B1C-B66D-7847-B0AD-FB77AAED9DB0}"/>
              </a:ext>
            </a:extLst>
          </p:cNvPr>
          <p:cNvGrpSpPr/>
          <p:nvPr/>
        </p:nvGrpSpPr>
        <p:grpSpPr>
          <a:xfrm>
            <a:off x="364382" y="1045273"/>
            <a:ext cx="6095381" cy="3601610"/>
            <a:chOff x="1015351" y="991989"/>
            <a:chExt cx="6720984" cy="3879565"/>
          </a:xfrm>
        </p:grpSpPr>
        <p:sp>
          <p:nvSpPr>
            <p:cNvPr id="29" name="Oval 28">
              <a:extLst>
                <a:ext uri="{FF2B5EF4-FFF2-40B4-BE49-F238E27FC236}">
                  <a16:creationId xmlns:a16="http://schemas.microsoft.com/office/drawing/2014/main" id="{28BA6A81-78F6-9149-9B46-79CD412D7942}"/>
                </a:ext>
              </a:extLst>
            </p:cNvPr>
            <p:cNvSpPr/>
            <p:nvPr/>
          </p:nvSpPr>
          <p:spPr bwMode="auto">
            <a:xfrm>
              <a:off x="1015351" y="3747946"/>
              <a:ext cx="1133683" cy="1123608"/>
            </a:xfrm>
            <a:prstGeom prst="ellipse">
              <a:avLst/>
            </a:prstGeom>
            <a:solidFill>
              <a:schemeClr val="accent5">
                <a:lumMod val="65000"/>
              </a:schemeClr>
            </a:solidFill>
            <a:ln w="12700" cap="flat" cmpd="sng" algn="ctr">
              <a:solidFill>
                <a:schemeClr val="accent5">
                  <a:lumMod val="6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F330E0B6-0B25-5B48-B271-C7132E7580D1}"/>
                </a:ext>
              </a:extLst>
            </p:cNvPr>
            <p:cNvSpPr txBox="1"/>
            <p:nvPr/>
          </p:nvSpPr>
          <p:spPr>
            <a:xfrm>
              <a:off x="2196530" y="4127409"/>
              <a:ext cx="2584480" cy="364682"/>
            </a:xfrm>
            <a:prstGeom prst="rect">
              <a:avLst/>
            </a:prstGeom>
          </p:spPr>
          <p:txBody>
            <a:bodyPr wrap="none" rtlCol="0">
              <a:spAutoFit/>
            </a:bodyPr>
            <a:lstStyle/>
            <a:p>
              <a:r>
                <a:rPr lang="en-GB" sz="1600" b="0" i="0" u="sng" strike="noStrike">
                  <a:solidFill>
                    <a:srgbClr val="0563C1"/>
                  </a:solidFill>
                  <a:effectLst/>
                  <a:latin typeface="Arial" panose="020B0604020202020204" pitchFamily="34" charset="0"/>
                </a:rPr>
                <a:t>assurance@xrb.govt.nz</a:t>
              </a:r>
              <a:endParaRPr lang="en-NZ" sz="1600" kern="0">
                <a:solidFill>
                  <a:schemeClr val="tx2"/>
                </a:solidFill>
              </a:endParaRPr>
            </a:p>
          </p:txBody>
        </p:sp>
        <p:sp>
          <p:nvSpPr>
            <p:cNvPr id="31" name="Rectangle 30">
              <a:extLst>
                <a:ext uri="{FF2B5EF4-FFF2-40B4-BE49-F238E27FC236}">
                  <a16:creationId xmlns:a16="http://schemas.microsoft.com/office/drawing/2014/main" id="{A3D1BE06-918F-1842-96D7-2C62C3C470B4}"/>
                </a:ext>
              </a:extLst>
            </p:cNvPr>
            <p:cNvSpPr/>
            <p:nvPr/>
          </p:nvSpPr>
          <p:spPr>
            <a:xfrm>
              <a:off x="2196529" y="2750745"/>
              <a:ext cx="4572001" cy="369332"/>
            </a:xfrm>
            <a:prstGeom prst="rect">
              <a:avLst/>
            </a:prstGeom>
          </p:spPr>
          <p:txBody>
            <a:bodyPr>
              <a:spAutoFit/>
            </a:bodyPr>
            <a:lstStyle/>
            <a:p>
              <a:r>
                <a:rPr lang="en-NZ" sz="1600" kern="0">
                  <a:solidFill>
                    <a:schemeClr val="tx2"/>
                  </a:solidFill>
                  <a:hlinkClick r:id="rId3"/>
                </a:rPr>
                <a:t>https://www.xrb.govt.nz/sign-up/</a:t>
              </a:r>
              <a:endParaRPr lang="en-NZ" sz="1600">
                <a:solidFill>
                  <a:schemeClr val="tx2"/>
                </a:solidFill>
              </a:endParaRPr>
            </a:p>
          </p:txBody>
        </p:sp>
        <p:sp>
          <p:nvSpPr>
            <p:cNvPr id="32" name="TextBox 31">
              <a:extLst>
                <a:ext uri="{FF2B5EF4-FFF2-40B4-BE49-F238E27FC236}">
                  <a16:creationId xmlns:a16="http://schemas.microsoft.com/office/drawing/2014/main" id="{B68D8A73-962B-2044-931C-8287F46809FA}"/>
                </a:ext>
              </a:extLst>
            </p:cNvPr>
            <p:cNvSpPr txBox="1"/>
            <p:nvPr/>
          </p:nvSpPr>
          <p:spPr>
            <a:xfrm>
              <a:off x="1117383" y="4008602"/>
              <a:ext cx="981331" cy="629905"/>
            </a:xfrm>
            <a:prstGeom prst="rect">
              <a:avLst/>
            </a:prstGeom>
          </p:spPr>
          <p:txBody>
            <a:bodyPr wrap="none" rtlCol="0">
              <a:spAutoFit/>
            </a:bodyPr>
            <a:lstStyle/>
            <a:p>
              <a:pPr algn="ctr"/>
              <a:r>
                <a:rPr lang="en-NZ" sz="1600" b="1" kern="0">
                  <a:solidFill>
                    <a:schemeClr val="bg1"/>
                  </a:solidFill>
                  <a:latin typeface="+mn-lt"/>
                </a:rPr>
                <a:t>Contact </a:t>
              </a:r>
            </a:p>
            <a:p>
              <a:pPr algn="ctr"/>
              <a:r>
                <a:rPr lang="en-NZ" sz="1600" b="1" kern="0">
                  <a:solidFill>
                    <a:schemeClr val="bg1"/>
                  </a:solidFill>
                  <a:latin typeface="+mn-lt"/>
                </a:rPr>
                <a:t>us </a:t>
              </a:r>
            </a:p>
          </p:txBody>
        </p:sp>
        <p:sp>
          <p:nvSpPr>
            <p:cNvPr id="33" name="TextBox 32">
              <a:extLst>
                <a:ext uri="{FF2B5EF4-FFF2-40B4-BE49-F238E27FC236}">
                  <a16:creationId xmlns:a16="http://schemas.microsoft.com/office/drawing/2014/main" id="{7D8BAF4C-5555-0348-9DB4-88158D4EB3BF}"/>
                </a:ext>
              </a:extLst>
            </p:cNvPr>
            <p:cNvSpPr txBox="1"/>
            <p:nvPr/>
          </p:nvSpPr>
          <p:spPr>
            <a:xfrm>
              <a:off x="6260814" y="2372145"/>
              <a:ext cx="963725" cy="338554"/>
            </a:xfrm>
            <a:prstGeom prst="rect">
              <a:avLst/>
            </a:prstGeom>
          </p:spPr>
          <p:txBody>
            <a:bodyPr wrap="none" rtlCol="0">
              <a:spAutoFit/>
            </a:bodyPr>
            <a:lstStyle/>
            <a:p>
              <a:pPr algn="l"/>
              <a:r>
                <a:rPr lang="en-NZ" sz="1600" b="1" kern="0">
                  <a:solidFill>
                    <a:schemeClr val="bg1"/>
                  </a:solidFill>
                  <a:latin typeface="+mn-lt"/>
                </a:rPr>
                <a:t>Discover </a:t>
              </a:r>
            </a:p>
          </p:txBody>
        </p:sp>
        <p:sp>
          <p:nvSpPr>
            <p:cNvPr id="34" name="Oval 33">
              <a:extLst>
                <a:ext uri="{FF2B5EF4-FFF2-40B4-BE49-F238E27FC236}">
                  <a16:creationId xmlns:a16="http://schemas.microsoft.com/office/drawing/2014/main" id="{341488E1-8CCA-A04A-872B-6113FD084C34}"/>
                </a:ext>
              </a:extLst>
            </p:cNvPr>
            <p:cNvSpPr/>
            <p:nvPr/>
          </p:nvSpPr>
          <p:spPr bwMode="auto">
            <a:xfrm>
              <a:off x="1037995" y="2401451"/>
              <a:ext cx="1088394" cy="1067918"/>
            </a:xfrm>
            <a:prstGeom prst="ellipse">
              <a:avLst/>
            </a:prstGeom>
            <a:solidFill>
              <a:schemeClr val="accent4">
                <a:lumMod val="50000"/>
              </a:schemeClr>
            </a:solidFill>
            <a:ln w="12700" cap="flat" cmpd="sng" algn="ctr">
              <a:solidFill>
                <a:schemeClr val="accent4">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5" name="Oval 34">
              <a:extLst>
                <a:ext uri="{FF2B5EF4-FFF2-40B4-BE49-F238E27FC236}">
                  <a16:creationId xmlns:a16="http://schemas.microsoft.com/office/drawing/2014/main" id="{6975DC89-6AE1-9D45-8716-AF975F5E6F0E}"/>
                </a:ext>
              </a:extLst>
            </p:cNvPr>
            <p:cNvSpPr/>
            <p:nvPr/>
          </p:nvSpPr>
          <p:spPr bwMode="auto">
            <a:xfrm>
              <a:off x="1037995" y="991989"/>
              <a:ext cx="1088394" cy="1067918"/>
            </a:xfrm>
            <a:prstGeom prst="ellipse">
              <a:avLst/>
            </a:prstGeom>
            <a:solidFill>
              <a:srgbClr val="E29B2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6" name="TextBox 35">
              <a:extLst>
                <a:ext uri="{FF2B5EF4-FFF2-40B4-BE49-F238E27FC236}">
                  <a16:creationId xmlns:a16="http://schemas.microsoft.com/office/drawing/2014/main" id="{BF2D1818-3580-7546-BCEF-17AFE7122D2B}"/>
                </a:ext>
              </a:extLst>
            </p:cNvPr>
            <p:cNvSpPr txBox="1"/>
            <p:nvPr/>
          </p:nvSpPr>
          <p:spPr>
            <a:xfrm>
              <a:off x="1199162" y="1276962"/>
              <a:ext cx="892955" cy="430989"/>
            </a:xfrm>
            <a:prstGeom prst="rect">
              <a:avLst/>
            </a:prstGeom>
          </p:spPr>
          <p:txBody>
            <a:bodyPr wrap="none" rtlCol="0">
              <a:spAutoFit/>
            </a:bodyPr>
            <a:lstStyle/>
            <a:p>
              <a:pPr algn="l"/>
              <a:r>
                <a:rPr lang="en-NZ" sz="1600" b="1" kern="0">
                  <a:solidFill>
                    <a:schemeClr val="bg1"/>
                  </a:solidFill>
                  <a:latin typeface="+mn-lt"/>
                </a:rPr>
                <a:t>Follow</a:t>
              </a:r>
              <a:r>
                <a:rPr lang="en-NZ" sz="2000" b="1" kern="0">
                  <a:solidFill>
                    <a:schemeClr val="bg1"/>
                  </a:solidFill>
                  <a:latin typeface="+mn-lt"/>
                </a:rPr>
                <a:t> </a:t>
              </a:r>
            </a:p>
          </p:txBody>
        </p:sp>
        <p:sp>
          <p:nvSpPr>
            <p:cNvPr id="37" name="TextBox 36">
              <a:extLst>
                <a:ext uri="{FF2B5EF4-FFF2-40B4-BE49-F238E27FC236}">
                  <a16:creationId xmlns:a16="http://schemas.microsoft.com/office/drawing/2014/main" id="{C39F3410-C75F-B442-AED4-AEE8DF4527F0}"/>
                </a:ext>
              </a:extLst>
            </p:cNvPr>
            <p:cNvSpPr txBox="1"/>
            <p:nvPr/>
          </p:nvSpPr>
          <p:spPr>
            <a:xfrm>
              <a:off x="1037995" y="2689088"/>
              <a:ext cx="1175760" cy="430989"/>
            </a:xfrm>
            <a:prstGeom prst="rect">
              <a:avLst/>
            </a:prstGeom>
          </p:spPr>
          <p:txBody>
            <a:bodyPr wrap="none" rtlCol="0">
              <a:spAutoFit/>
            </a:bodyPr>
            <a:lstStyle/>
            <a:p>
              <a:pPr algn="l"/>
              <a:r>
                <a:rPr lang="en-NZ" sz="1600" b="1" kern="0">
                  <a:solidFill>
                    <a:schemeClr val="bg1"/>
                  </a:solidFill>
                  <a:latin typeface="+mn-lt"/>
                </a:rPr>
                <a:t>Subscribe</a:t>
              </a:r>
              <a:r>
                <a:rPr lang="en-NZ" sz="2000" b="1" kern="0">
                  <a:solidFill>
                    <a:schemeClr val="bg1"/>
                  </a:solidFill>
                  <a:latin typeface="+mn-lt"/>
                </a:rPr>
                <a:t> </a:t>
              </a:r>
            </a:p>
          </p:txBody>
        </p:sp>
        <p:sp>
          <p:nvSpPr>
            <p:cNvPr id="38" name="Rectangle 37">
              <a:extLst>
                <a:ext uri="{FF2B5EF4-FFF2-40B4-BE49-F238E27FC236}">
                  <a16:creationId xmlns:a16="http://schemas.microsoft.com/office/drawing/2014/main" id="{B432239B-E14D-8545-92BD-C9A758C88784}"/>
                </a:ext>
              </a:extLst>
            </p:cNvPr>
            <p:cNvSpPr/>
            <p:nvPr/>
          </p:nvSpPr>
          <p:spPr>
            <a:xfrm>
              <a:off x="3164333" y="1119954"/>
              <a:ext cx="4572002" cy="795671"/>
            </a:xfrm>
            <a:prstGeom prst="rect">
              <a:avLst/>
            </a:prstGeom>
          </p:spPr>
          <p:txBody>
            <a:bodyPr>
              <a:spAutoFit/>
            </a:bodyPr>
            <a:lstStyle/>
            <a:p>
              <a:r>
                <a:rPr lang="en-NZ" sz="1400">
                  <a:solidFill>
                    <a:schemeClr val="tx2"/>
                  </a:solidFill>
                  <a:hlinkClick r:id="rId4">
                    <a:extLst>
                      <a:ext uri="{A12FA001-AC4F-418D-AE19-62706E023703}">
                        <ahyp:hlinkClr xmlns:ahyp="http://schemas.microsoft.com/office/drawing/2018/hyperlinkcolor" val="tx"/>
                      </a:ext>
                    </a:extLst>
                  </a:hlinkClick>
                </a:rPr>
                <a:t>linkedin.com/</a:t>
              </a:r>
            </a:p>
            <a:p>
              <a:r>
                <a:rPr lang="en-NZ" sz="1400">
                  <a:solidFill>
                    <a:schemeClr val="tx2"/>
                  </a:solidFill>
                  <a:hlinkClick r:id="rId4">
                    <a:extLst>
                      <a:ext uri="{A12FA001-AC4F-418D-AE19-62706E023703}">
                        <ahyp:hlinkClr xmlns:ahyp="http://schemas.microsoft.com/office/drawing/2018/hyperlinkcolor" val="tx"/>
                      </a:ext>
                    </a:extLst>
                  </a:hlinkClick>
                </a:rPr>
                <a:t>company/</a:t>
              </a:r>
            </a:p>
            <a:p>
              <a:r>
                <a:rPr lang="en-NZ" sz="1400">
                  <a:solidFill>
                    <a:schemeClr val="tx2"/>
                  </a:solidFill>
                  <a:hlinkClick r:id="rId4">
                    <a:extLst>
                      <a:ext uri="{A12FA001-AC4F-418D-AE19-62706E023703}">
                        <ahyp:hlinkClr xmlns:ahyp="http://schemas.microsoft.com/office/drawing/2018/hyperlinkcolor" val="tx"/>
                      </a:ext>
                    </a:extLst>
                  </a:hlinkClick>
                </a:rPr>
                <a:t>external-reporting-board</a:t>
              </a:r>
              <a:endParaRPr lang="en-NZ" sz="1400">
                <a:solidFill>
                  <a:schemeClr val="tx2"/>
                </a:solidFill>
              </a:endParaRPr>
            </a:p>
          </p:txBody>
        </p:sp>
      </p:grpSp>
      <p:pic>
        <p:nvPicPr>
          <p:cNvPr id="28" name="Picture 27" descr="Qr code&#10;&#10;Description automatically generated">
            <a:extLst>
              <a:ext uri="{FF2B5EF4-FFF2-40B4-BE49-F238E27FC236}">
                <a16:creationId xmlns:a16="http://schemas.microsoft.com/office/drawing/2014/main" id="{AD97D7AA-A04C-7C4A-BD54-0925E907CF27}"/>
              </a:ext>
            </a:extLst>
          </p:cNvPr>
          <p:cNvPicPr>
            <a:picLocks noChangeAspect="1"/>
          </p:cNvPicPr>
          <p:nvPr/>
        </p:nvPicPr>
        <p:blipFill rotWithShape="1">
          <a:blip r:embed="rId5">
            <a:extLst>
              <a:ext uri="{28A0092B-C50C-407E-A947-70E740481C1C}">
                <a14:useLocalDpi xmlns:a14="http://schemas.microsoft.com/office/drawing/2010/main" val="0"/>
              </a:ext>
            </a:extLst>
          </a:blip>
          <a:srcRect l="7594" t="8069" r="7685" b="8368"/>
          <a:stretch/>
        </p:blipFill>
        <p:spPr>
          <a:xfrm>
            <a:off x="1518167" y="1126746"/>
            <a:ext cx="839923" cy="828460"/>
          </a:xfrm>
          <a:prstGeom prst="rect">
            <a:avLst/>
          </a:prstGeom>
        </p:spPr>
      </p:pic>
    </p:spTree>
    <p:extLst>
      <p:ext uri="{BB962C8B-B14F-4D97-AF65-F5344CB8AC3E}">
        <p14:creationId xmlns:p14="http://schemas.microsoft.com/office/powerpoint/2010/main" val="11006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553F622A-0629-AB0F-47AA-3203DF2AB496}"/>
              </a:ext>
            </a:extLst>
          </p:cNvPr>
          <p:cNvSpPr/>
          <p:nvPr/>
        </p:nvSpPr>
        <p:spPr bwMode="auto">
          <a:xfrm>
            <a:off x="4453535" y="1129339"/>
            <a:ext cx="4517980" cy="3559270"/>
          </a:xfrm>
          <a:prstGeom prst="roundRect">
            <a:avLst/>
          </a:prstGeom>
          <a:solidFill>
            <a:schemeClr val="bg1">
              <a:lumMod val="95000"/>
            </a:schemeClr>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3BFEC50E-1FF4-4493-B1EF-EFC084A872A0}"/>
              </a:ext>
            </a:extLst>
          </p:cNvPr>
          <p:cNvSpPr>
            <a:spLocks noGrp="1"/>
          </p:cNvSpPr>
          <p:nvPr>
            <p:ph type="sldNum" sz="quarter" idx="10"/>
          </p:nvPr>
        </p:nvSpPr>
        <p:spPr/>
        <p:txBody>
          <a:bodyPr/>
          <a:lstStyle/>
          <a:p>
            <a:fld id="{802A16F9-4D44-47C7-BF06-FFE7750A8ED4}" type="slidenum">
              <a:rPr lang="en-NZ" altLang="en-US" smtClean="0"/>
              <a:pPr/>
              <a:t>3</a:t>
            </a:fld>
            <a:endParaRPr lang="en-NZ" altLang="en-US"/>
          </a:p>
        </p:txBody>
      </p:sp>
      <p:sp>
        <p:nvSpPr>
          <p:cNvPr id="3" name="Text Placeholder 2">
            <a:extLst>
              <a:ext uri="{FF2B5EF4-FFF2-40B4-BE49-F238E27FC236}">
                <a16:creationId xmlns:a16="http://schemas.microsoft.com/office/drawing/2014/main" id="{6209C32F-D59F-4F41-82FD-C03887FAF4EA}"/>
              </a:ext>
            </a:extLst>
          </p:cNvPr>
          <p:cNvSpPr>
            <a:spLocks noGrp="1"/>
          </p:cNvSpPr>
          <p:nvPr>
            <p:ph type="body" sz="quarter" idx="13"/>
          </p:nvPr>
        </p:nvSpPr>
        <p:spPr>
          <a:xfrm>
            <a:off x="254663" y="327936"/>
            <a:ext cx="3128957" cy="482203"/>
          </a:xfrm>
        </p:spPr>
        <p:txBody>
          <a:bodyPr>
            <a:normAutofit fontScale="92500"/>
          </a:bodyPr>
          <a:lstStyle/>
          <a:p>
            <a:r>
              <a:rPr lang="en-GB"/>
              <a:t>International developments </a:t>
            </a:r>
            <a:endParaRPr lang="en-NZ"/>
          </a:p>
        </p:txBody>
      </p:sp>
      <p:pic>
        <p:nvPicPr>
          <p:cNvPr id="14" name="Content Placeholder 13">
            <a:extLst>
              <a:ext uri="{FF2B5EF4-FFF2-40B4-BE49-F238E27FC236}">
                <a16:creationId xmlns:a16="http://schemas.microsoft.com/office/drawing/2014/main" id="{BEDEB65C-F650-4D1E-94FA-433E7FEDE596}"/>
              </a:ext>
            </a:extLst>
          </p:cNvPr>
          <p:cNvPicPr>
            <a:picLocks noGrp="1" noChangeAspect="1"/>
          </p:cNvPicPr>
          <p:nvPr>
            <p:ph idx="1"/>
          </p:nvPr>
        </p:nvPicPr>
        <p:blipFill>
          <a:blip r:embed="rId3"/>
          <a:stretch>
            <a:fillRect/>
          </a:stretch>
        </p:blipFill>
        <p:spPr>
          <a:xfrm>
            <a:off x="5559421" y="4202431"/>
            <a:ext cx="2402267" cy="389659"/>
          </a:xfrm>
        </p:spPr>
      </p:pic>
      <p:pic>
        <p:nvPicPr>
          <p:cNvPr id="6" name="Picture 5">
            <a:extLst>
              <a:ext uri="{FF2B5EF4-FFF2-40B4-BE49-F238E27FC236}">
                <a16:creationId xmlns:a16="http://schemas.microsoft.com/office/drawing/2014/main" id="{3461B062-1783-44C7-89A0-FF9BF8D16DD4}"/>
              </a:ext>
            </a:extLst>
          </p:cNvPr>
          <p:cNvPicPr>
            <a:picLocks noChangeAspect="1"/>
          </p:cNvPicPr>
          <p:nvPr/>
        </p:nvPicPr>
        <p:blipFill rotWithShape="1">
          <a:blip r:embed="rId4"/>
          <a:srcRect r="4702"/>
          <a:stretch/>
        </p:blipFill>
        <p:spPr>
          <a:xfrm>
            <a:off x="172484" y="1706738"/>
            <a:ext cx="4151479" cy="2634695"/>
          </a:xfrm>
          <a:prstGeom prst="rect">
            <a:avLst/>
          </a:prstGeom>
        </p:spPr>
      </p:pic>
      <p:pic>
        <p:nvPicPr>
          <p:cNvPr id="8" name="Picture 7">
            <a:extLst>
              <a:ext uri="{FF2B5EF4-FFF2-40B4-BE49-F238E27FC236}">
                <a16:creationId xmlns:a16="http://schemas.microsoft.com/office/drawing/2014/main" id="{0294769E-C72F-4163-BE2D-93F1ED05A362}"/>
              </a:ext>
            </a:extLst>
          </p:cNvPr>
          <p:cNvPicPr>
            <a:picLocks noChangeAspect="1"/>
          </p:cNvPicPr>
          <p:nvPr/>
        </p:nvPicPr>
        <p:blipFill>
          <a:blip r:embed="rId5"/>
          <a:stretch>
            <a:fillRect/>
          </a:stretch>
        </p:blipFill>
        <p:spPr>
          <a:xfrm>
            <a:off x="325852" y="4346420"/>
            <a:ext cx="1545934" cy="403287"/>
          </a:xfrm>
          <a:prstGeom prst="rect">
            <a:avLst/>
          </a:prstGeom>
        </p:spPr>
      </p:pic>
      <p:graphicFrame>
        <p:nvGraphicFramePr>
          <p:cNvPr id="7" name="Chart 6">
            <a:extLst>
              <a:ext uri="{FF2B5EF4-FFF2-40B4-BE49-F238E27FC236}">
                <a16:creationId xmlns:a16="http://schemas.microsoft.com/office/drawing/2014/main" id="{C6A8C901-9BF7-C17D-BEFD-F876660FD872}"/>
              </a:ext>
            </a:extLst>
          </p:cNvPr>
          <p:cNvGraphicFramePr/>
          <p:nvPr>
            <p:extLst>
              <p:ext uri="{D42A27DB-BD31-4B8C-83A1-F6EECF244321}">
                <p14:modId xmlns:p14="http://schemas.microsoft.com/office/powerpoint/2010/main" val="3876266548"/>
              </p:ext>
            </p:extLst>
          </p:nvPr>
        </p:nvGraphicFramePr>
        <p:xfrm>
          <a:off x="3967377" y="1742826"/>
          <a:ext cx="3864739" cy="2480209"/>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D0803ECC-FE4B-98DA-EA63-F5AA054EFF96}"/>
              </a:ext>
            </a:extLst>
          </p:cNvPr>
          <p:cNvSpPr txBox="1"/>
          <p:nvPr/>
        </p:nvSpPr>
        <p:spPr>
          <a:xfrm>
            <a:off x="4911907" y="2468307"/>
            <a:ext cx="542552" cy="307777"/>
          </a:xfrm>
          <a:prstGeom prst="rect">
            <a:avLst/>
          </a:prstGeom>
        </p:spPr>
        <p:txBody>
          <a:bodyPr wrap="square" rtlCol="0">
            <a:spAutoFit/>
          </a:bodyPr>
          <a:lstStyle/>
          <a:p>
            <a:pPr algn="l"/>
            <a:r>
              <a:rPr lang="en-NZ" sz="1400" b="1" kern="0"/>
              <a:t>37%</a:t>
            </a:r>
          </a:p>
        </p:txBody>
      </p:sp>
      <p:sp>
        <p:nvSpPr>
          <p:cNvPr id="17" name="TextBox 16">
            <a:extLst>
              <a:ext uri="{FF2B5EF4-FFF2-40B4-BE49-F238E27FC236}">
                <a16:creationId xmlns:a16="http://schemas.microsoft.com/office/drawing/2014/main" id="{8EC743D2-856A-57E9-29FC-8FCBD2E11CA9}"/>
              </a:ext>
            </a:extLst>
          </p:cNvPr>
          <p:cNvSpPr txBox="1"/>
          <p:nvPr/>
        </p:nvSpPr>
        <p:spPr>
          <a:xfrm>
            <a:off x="6447738" y="2908461"/>
            <a:ext cx="542552" cy="307777"/>
          </a:xfrm>
          <a:prstGeom prst="rect">
            <a:avLst/>
          </a:prstGeom>
        </p:spPr>
        <p:txBody>
          <a:bodyPr wrap="square" rtlCol="0">
            <a:spAutoFit/>
          </a:bodyPr>
          <a:lstStyle/>
          <a:p>
            <a:pPr algn="l"/>
            <a:r>
              <a:rPr lang="en-NZ" sz="1400" b="1" kern="0"/>
              <a:t>58%</a:t>
            </a:r>
          </a:p>
        </p:txBody>
      </p:sp>
      <p:sp>
        <p:nvSpPr>
          <p:cNvPr id="19" name="TextBox 18">
            <a:extLst>
              <a:ext uri="{FF2B5EF4-FFF2-40B4-BE49-F238E27FC236}">
                <a16:creationId xmlns:a16="http://schemas.microsoft.com/office/drawing/2014/main" id="{84020BE4-3B4A-672A-6D37-C3149D5C7ED0}"/>
              </a:ext>
            </a:extLst>
          </p:cNvPr>
          <p:cNvSpPr txBox="1"/>
          <p:nvPr/>
        </p:nvSpPr>
        <p:spPr>
          <a:xfrm>
            <a:off x="5101468" y="3561178"/>
            <a:ext cx="542552" cy="307777"/>
          </a:xfrm>
          <a:prstGeom prst="rect">
            <a:avLst/>
          </a:prstGeom>
        </p:spPr>
        <p:txBody>
          <a:bodyPr wrap="square" rtlCol="0">
            <a:spAutoFit/>
          </a:bodyPr>
          <a:lstStyle/>
          <a:p>
            <a:pPr algn="l"/>
            <a:r>
              <a:rPr lang="en-NZ" sz="1400" b="1" kern="0"/>
              <a:t>5%</a:t>
            </a:r>
          </a:p>
        </p:txBody>
      </p:sp>
      <p:sp>
        <p:nvSpPr>
          <p:cNvPr id="11" name="TextBox 10">
            <a:extLst>
              <a:ext uri="{FF2B5EF4-FFF2-40B4-BE49-F238E27FC236}">
                <a16:creationId xmlns:a16="http://schemas.microsoft.com/office/drawing/2014/main" id="{2B9559F0-E95C-5CF4-340A-B6DC1A82F16D}"/>
              </a:ext>
            </a:extLst>
          </p:cNvPr>
          <p:cNvSpPr txBox="1"/>
          <p:nvPr/>
        </p:nvSpPr>
        <p:spPr>
          <a:xfrm>
            <a:off x="7068456" y="2585295"/>
            <a:ext cx="1973943" cy="646331"/>
          </a:xfrm>
          <a:prstGeom prst="rect">
            <a:avLst/>
          </a:prstGeom>
          <a:noFill/>
        </p:spPr>
        <p:txBody>
          <a:bodyPr wrap="square" rtlCol="0">
            <a:spAutoFit/>
          </a:bodyPr>
          <a:lstStyle/>
          <a:p>
            <a:pPr algn="l"/>
            <a:r>
              <a:rPr lang="en-NZ" sz="1200" kern="0"/>
              <a:t>    Audit Firm</a:t>
            </a:r>
          </a:p>
          <a:p>
            <a:pPr algn="l"/>
            <a:r>
              <a:rPr lang="en-NZ" sz="1200" kern="0"/>
              <a:t>    Affiliated Firm</a:t>
            </a:r>
          </a:p>
          <a:p>
            <a:pPr algn="l"/>
            <a:r>
              <a:rPr lang="en-NZ" sz="1200" kern="0"/>
              <a:t>    Other Service Providers</a:t>
            </a:r>
          </a:p>
        </p:txBody>
      </p:sp>
      <p:sp>
        <p:nvSpPr>
          <p:cNvPr id="13" name="Oval 12">
            <a:extLst>
              <a:ext uri="{FF2B5EF4-FFF2-40B4-BE49-F238E27FC236}">
                <a16:creationId xmlns:a16="http://schemas.microsoft.com/office/drawing/2014/main" id="{2B31ECFF-C254-A645-9B86-7E98EFB282A8}"/>
              </a:ext>
            </a:extLst>
          </p:cNvPr>
          <p:cNvSpPr/>
          <p:nvPr/>
        </p:nvSpPr>
        <p:spPr bwMode="auto">
          <a:xfrm>
            <a:off x="7139291" y="2664724"/>
            <a:ext cx="134257" cy="121874"/>
          </a:xfrm>
          <a:prstGeom prst="ellipse">
            <a:avLst/>
          </a:prstGeom>
          <a:solidFill>
            <a:srgbClr val="E29B2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73188D33-A275-2B0A-B945-A1CE0CD4168D}"/>
              </a:ext>
            </a:extLst>
          </p:cNvPr>
          <p:cNvSpPr/>
          <p:nvPr/>
        </p:nvSpPr>
        <p:spPr bwMode="auto">
          <a:xfrm>
            <a:off x="7139290" y="2850854"/>
            <a:ext cx="134257" cy="121874"/>
          </a:xfrm>
          <a:prstGeom prst="ellipse">
            <a:avLst/>
          </a:prstGeom>
          <a:solidFill>
            <a:srgbClr val="FFEEC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0E3C59CC-4D8D-F6AA-1CA6-08CBC89BFB67}"/>
              </a:ext>
            </a:extLst>
          </p:cNvPr>
          <p:cNvSpPr/>
          <p:nvPr/>
        </p:nvSpPr>
        <p:spPr bwMode="auto">
          <a:xfrm>
            <a:off x="7141180" y="3024086"/>
            <a:ext cx="134257" cy="121874"/>
          </a:xfrm>
          <a:prstGeom prst="ellipse">
            <a:avLst/>
          </a:prstGeom>
          <a:solidFill>
            <a:srgbClr val="7F7F7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13917C9D-FA69-3F6D-48C5-97176098480F}"/>
              </a:ext>
            </a:extLst>
          </p:cNvPr>
          <p:cNvSpPr txBox="1"/>
          <p:nvPr/>
        </p:nvSpPr>
        <p:spPr>
          <a:xfrm>
            <a:off x="4571999" y="1402088"/>
            <a:ext cx="49167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1200"/>
              </a:spcAft>
            </a:pPr>
            <a:r>
              <a:rPr lang="en-US" b="1" kern="0">
                <a:solidFill>
                  <a:schemeClr val="tx1">
                    <a:lumMod val="75000"/>
                    <a:lumOff val="25000"/>
                  </a:schemeClr>
                </a:solidFill>
                <a:latin typeface="+mj-lt"/>
              </a:rPr>
              <a:t>The state of play in sustainability assurance</a:t>
            </a:r>
          </a:p>
        </p:txBody>
      </p:sp>
      <p:cxnSp>
        <p:nvCxnSpPr>
          <p:cNvPr id="24" name="Straight Connector 23">
            <a:extLst>
              <a:ext uri="{FF2B5EF4-FFF2-40B4-BE49-F238E27FC236}">
                <a16:creationId xmlns:a16="http://schemas.microsoft.com/office/drawing/2014/main" id="{9447B987-CC87-3979-B7E6-8D8C71F02F45}"/>
              </a:ext>
            </a:extLst>
          </p:cNvPr>
          <p:cNvCxnSpPr>
            <a:cxnSpLocks/>
          </p:cNvCxnSpPr>
          <p:nvPr/>
        </p:nvCxnSpPr>
        <p:spPr bwMode="auto">
          <a:xfrm>
            <a:off x="4637328" y="1445845"/>
            <a:ext cx="4150394" cy="15398"/>
          </a:xfrm>
          <a:prstGeom prst="line">
            <a:avLst/>
          </a:prstGeom>
          <a:ln>
            <a:solidFill>
              <a:schemeClr val="tx1">
                <a:lumMod val="65000"/>
                <a:lumOff val="35000"/>
              </a:schemeClr>
            </a:solidFill>
            <a:headEnd type="none" w="sm" len="sm"/>
            <a:tailEnd type="none" w="sm" len="sm"/>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18F2F1FB-6BBF-CF39-742E-264FF2465362}"/>
              </a:ext>
            </a:extLst>
          </p:cNvPr>
          <p:cNvSpPr txBox="1"/>
          <p:nvPr/>
        </p:nvSpPr>
        <p:spPr>
          <a:xfrm>
            <a:off x="6362767" y="1281438"/>
            <a:ext cx="2543419"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1200"/>
              </a:spcAft>
            </a:pPr>
            <a:r>
              <a:rPr lang="en-US" sz="600" kern="0">
                <a:solidFill>
                  <a:schemeClr val="tx1">
                    <a:lumMod val="75000"/>
                    <a:lumOff val="25000"/>
                  </a:schemeClr>
                </a:solidFill>
                <a:latin typeface="+mj-lt"/>
              </a:rPr>
              <a:t>The state of play in sustainability assurance | Benchmarking global practice</a:t>
            </a:r>
          </a:p>
        </p:txBody>
      </p:sp>
      <p:sp>
        <p:nvSpPr>
          <p:cNvPr id="27" name="TextBox 26">
            <a:extLst>
              <a:ext uri="{FF2B5EF4-FFF2-40B4-BE49-F238E27FC236}">
                <a16:creationId xmlns:a16="http://schemas.microsoft.com/office/drawing/2014/main" id="{1E411286-4D8C-60A0-FFE5-2E3E3336352A}"/>
              </a:ext>
            </a:extLst>
          </p:cNvPr>
          <p:cNvSpPr txBox="1"/>
          <p:nvPr/>
        </p:nvSpPr>
        <p:spPr>
          <a:xfrm>
            <a:off x="172484" y="1322360"/>
            <a:ext cx="49167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1200"/>
              </a:spcAft>
            </a:pPr>
            <a:r>
              <a:rPr lang="en-US" b="1" kern="0">
                <a:solidFill>
                  <a:schemeClr val="tx1">
                    <a:lumMod val="75000"/>
                    <a:lumOff val="25000"/>
                  </a:schemeClr>
                </a:solidFill>
                <a:latin typeface="+mj-lt"/>
              </a:rPr>
              <a:t>S&amp;P 500 and ESG Reporting</a:t>
            </a:r>
          </a:p>
        </p:txBody>
      </p:sp>
      <p:sp>
        <p:nvSpPr>
          <p:cNvPr id="28" name="Rectangle 27">
            <a:extLst>
              <a:ext uri="{FF2B5EF4-FFF2-40B4-BE49-F238E27FC236}">
                <a16:creationId xmlns:a16="http://schemas.microsoft.com/office/drawing/2014/main" id="{8CFB3BE8-EC70-04BA-2FD0-98CD73C8840D}"/>
              </a:ext>
            </a:extLst>
          </p:cNvPr>
          <p:cNvSpPr/>
          <p:nvPr/>
        </p:nvSpPr>
        <p:spPr bwMode="auto">
          <a:xfrm>
            <a:off x="2773598" y="2543189"/>
            <a:ext cx="1140223" cy="1119152"/>
          </a:xfrm>
          <a:prstGeom prst="rect">
            <a:avLst/>
          </a:prstGeom>
          <a:solidFill>
            <a:srgbClr val="E29B29"/>
          </a:solidFill>
          <a:ln w="12700" cap="flat" cmpd="sng" algn="ctr">
            <a:solidFill>
              <a:srgbClr val="E29B2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7C893BFC-4A4A-2C80-D58E-4534EEE644A0}"/>
              </a:ext>
            </a:extLst>
          </p:cNvPr>
          <p:cNvSpPr/>
          <p:nvPr/>
        </p:nvSpPr>
        <p:spPr bwMode="auto">
          <a:xfrm>
            <a:off x="914036" y="3517711"/>
            <a:ext cx="1140223" cy="144630"/>
          </a:xfrm>
          <a:prstGeom prst="rect">
            <a:avLst/>
          </a:prstGeom>
          <a:solidFill>
            <a:srgbClr val="E29B29"/>
          </a:solidFill>
          <a:ln w="12700" cap="flat" cmpd="sng" algn="ctr">
            <a:solidFill>
              <a:srgbClr val="E29B2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687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1754EC7-0C2C-9AF9-A7C8-32E50D577AE0}"/>
              </a:ext>
            </a:extLst>
          </p:cNvPr>
          <p:cNvSpPr/>
          <p:nvPr/>
        </p:nvSpPr>
        <p:spPr bwMode="auto">
          <a:xfrm>
            <a:off x="2708311" y="1375417"/>
            <a:ext cx="5896656" cy="3208938"/>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4" name="Text Placeholder 3">
            <a:extLst>
              <a:ext uri="{FF2B5EF4-FFF2-40B4-BE49-F238E27FC236}">
                <a16:creationId xmlns:a16="http://schemas.microsoft.com/office/drawing/2014/main" id="{24B9F09B-C9B6-406E-8BC8-5ADE4004B92A}"/>
              </a:ext>
            </a:extLst>
          </p:cNvPr>
          <p:cNvSpPr>
            <a:spLocks noGrp="1"/>
          </p:cNvSpPr>
          <p:nvPr>
            <p:ph type="body" sz="quarter" idx="13"/>
          </p:nvPr>
        </p:nvSpPr>
        <p:spPr/>
        <p:txBody>
          <a:bodyPr>
            <a:normAutofit fontScale="92500"/>
          </a:bodyPr>
          <a:lstStyle/>
          <a:p>
            <a:r>
              <a:rPr lang="en-NZ"/>
              <a:t>International developments</a:t>
            </a:r>
          </a:p>
        </p:txBody>
      </p:sp>
      <p:sp>
        <p:nvSpPr>
          <p:cNvPr id="2" name="Content Placeholder 1">
            <a:extLst>
              <a:ext uri="{FF2B5EF4-FFF2-40B4-BE49-F238E27FC236}">
                <a16:creationId xmlns:a16="http://schemas.microsoft.com/office/drawing/2014/main" id="{AC5F43DB-B692-4A7C-B278-C400FEF3BE83}"/>
              </a:ext>
            </a:extLst>
          </p:cNvPr>
          <p:cNvSpPr>
            <a:spLocks noGrp="1"/>
          </p:cNvSpPr>
          <p:nvPr>
            <p:ph idx="1"/>
          </p:nvPr>
        </p:nvSpPr>
        <p:spPr>
          <a:xfrm>
            <a:off x="2511511" y="1467030"/>
            <a:ext cx="6189471" cy="3087496"/>
          </a:xfrm>
        </p:spPr>
        <p:txBody>
          <a:bodyPr/>
          <a:lstStyle/>
          <a:p>
            <a:pPr lvl="1">
              <a:buClr>
                <a:srgbClr val="E29B29"/>
              </a:buClr>
              <a:buFont typeface="Courier New" panose="02070309020205020404" pitchFamily="49" charset="0"/>
              <a:buChar char="o"/>
            </a:pPr>
            <a:r>
              <a:rPr lang="en-GB" sz="1800">
                <a:latin typeface="+mj-lt"/>
              </a:rPr>
              <a:t>Some climate related disclosures to be included in notes to the financial statements (audited by auditor of the financial statement) </a:t>
            </a:r>
          </a:p>
          <a:p>
            <a:pPr lvl="1">
              <a:buClr>
                <a:srgbClr val="E29B29"/>
              </a:buClr>
              <a:buFont typeface="Courier New" panose="02070309020205020404" pitchFamily="49" charset="0"/>
              <a:buChar char="o"/>
            </a:pPr>
            <a:r>
              <a:rPr lang="en-US" sz="1800">
                <a:latin typeface="+mj-lt"/>
              </a:rPr>
              <a:t>Reporting on scope 1, 2 ,3. Phased assurance on Scope 1 and 2 emissions</a:t>
            </a:r>
          </a:p>
          <a:p>
            <a:pPr lvl="1">
              <a:buClr>
                <a:srgbClr val="E29B29"/>
              </a:buClr>
              <a:buFont typeface="Courier New" panose="02070309020205020404" pitchFamily="49" charset="0"/>
              <a:buChar char="o"/>
            </a:pPr>
            <a:r>
              <a:rPr lang="en-US" sz="1800">
                <a:latin typeface="+mj-lt"/>
              </a:rPr>
              <a:t>D</a:t>
            </a:r>
            <a:r>
              <a:rPr lang="en-NZ" sz="1800">
                <a:latin typeface="+mj-lt"/>
              </a:rPr>
              <a:t>o</a:t>
            </a:r>
            <a:r>
              <a:rPr lang="en-NZ" sz="1800" b="0" i="0">
                <a:solidFill>
                  <a:srgbClr val="000000"/>
                </a:solidFill>
                <a:effectLst/>
                <a:latin typeface="+mj-lt"/>
              </a:rPr>
              <a:t> </a:t>
            </a:r>
            <a:r>
              <a:rPr lang="en-GB" sz="1800" b="0" i="0" u="none" strike="noStrike">
                <a:solidFill>
                  <a:srgbClr val="404040"/>
                </a:solidFill>
                <a:effectLst/>
                <a:latin typeface="+mj-lt"/>
              </a:rPr>
              <a:t>not require GHG assurance to be undertaken by registered accountant</a:t>
            </a:r>
          </a:p>
          <a:p>
            <a:pPr lvl="1">
              <a:buClr>
                <a:srgbClr val="E29B29"/>
              </a:buClr>
              <a:buFont typeface="Courier New" panose="02070309020205020404" pitchFamily="49" charset="0"/>
              <a:buChar char="o"/>
            </a:pPr>
            <a:r>
              <a:rPr lang="en-GB" sz="1800">
                <a:latin typeface="+mj-lt"/>
              </a:rPr>
              <a:t>To s</a:t>
            </a:r>
            <a:r>
              <a:rPr lang="en-GB" sz="1800" b="0" i="0" u="none" strike="noStrike">
                <a:solidFill>
                  <a:srgbClr val="404040"/>
                </a:solidFill>
                <a:effectLst/>
                <a:latin typeface="+mj-lt"/>
              </a:rPr>
              <a:t>pecify minimum independence and competence requirements</a:t>
            </a:r>
            <a:r>
              <a:rPr lang="en-US" sz="1800" b="0" i="0">
                <a:solidFill>
                  <a:srgbClr val="000000"/>
                </a:solidFill>
                <a:effectLst/>
                <a:latin typeface="+mj-lt"/>
              </a:rPr>
              <a:t>​ </a:t>
            </a:r>
            <a:r>
              <a:rPr lang="en-US" sz="1800">
                <a:latin typeface="+mj-lt"/>
              </a:rPr>
              <a:t>for an GHG assurance practitioner</a:t>
            </a:r>
          </a:p>
          <a:p>
            <a:pPr lvl="1">
              <a:buFont typeface="Courier New" panose="02070309020205020404" pitchFamily="49" charset="0"/>
              <a:buChar char="o"/>
            </a:pPr>
            <a:endParaRPr lang="en-NZ" sz="1800">
              <a:latin typeface="+mj-lt"/>
            </a:endParaRPr>
          </a:p>
        </p:txBody>
      </p:sp>
      <p:sp>
        <p:nvSpPr>
          <p:cNvPr id="5" name="Content Placeholder 1">
            <a:extLst>
              <a:ext uri="{FF2B5EF4-FFF2-40B4-BE49-F238E27FC236}">
                <a16:creationId xmlns:a16="http://schemas.microsoft.com/office/drawing/2014/main" id="{8E003F8D-B9BE-58EE-0034-325B114FA7FE}"/>
              </a:ext>
            </a:extLst>
          </p:cNvPr>
          <p:cNvSpPr txBox="1">
            <a:spLocks/>
          </p:cNvSpPr>
          <p:nvPr/>
        </p:nvSpPr>
        <p:spPr>
          <a:xfrm>
            <a:off x="539033" y="2738957"/>
            <a:ext cx="1546654" cy="417406"/>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NZ" kern="0"/>
              <a:t>SEC Proposals:</a:t>
            </a:r>
          </a:p>
        </p:txBody>
      </p:sp>
      <p:sp>
        <p:nvSpPr>
          <p:cNvPr id="7" name="Right Brace 6">
            <a:extLst>
              <a:ext uri="{FF2B5EF4-FFF2-40B4-BE49-F238E27FC236}">
                <a16:creationId xmlns:a16="http://schemas.microsoft.com/office/drawing/2014/main" id="{B70AB391-F53A-E70C-B1CF-2888DF38D28E}"/>
              </a:ext>
            </a:extLst>
          </p:cNvPr>
          <p:cNvSpPr/>
          <p:nvPr/>
        </p:nvSpPr>
        <p:spPr>
          <a:xfrm rot="10800000">
            <a:off x="2238537" y="1273892"/>
            <a:ext cx="413657" cy="3341355"/>
          </a:xfrm>
          <a:prstGeom prst="rightBrace">
            <a:avLst>
              <a:gd name="adj1" fmla="val 101315"/>
              <a:gd name="adj2" fmla="val 50000"/>
            </a:avLst>
          </a:prstGeom>
          <a:ln w="28575">
            <a:solidFill>
              <a:srgbClr val="E29B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Tree>
    <p:extLst>
      <p:ext uri="{BB962C8B-B14F-4D97-AF65-F5344CB8AC3E}">
        <p14:creationId xmlns:p14="http://schemas.microsoft.com/office/powerpoint/2010/main" val="343699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423B52E-0A04-986E-E70D-D97ADADD3DE8}"/>
              </a:ext>
            </a:extLst>
          </p:cNvPr>
          <p:cNvSpPr/>
          <p:nvPr/>
        </p:nvSpPr>
        <p:spPr bwMode="auto">
          <a:xfrm>
            <a:off x="2659793" y="1436242"/>
            <a:ext cx="6350211" cy="3154062"/>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4" name="Text Placeholder 3">
            <a:extLst>
              <a:ext uri="{FF2B5EF4-FFF2-40B4-BE49-F238E27FC236}">
                <a16:creationId xmlns:a16="http://schemas.microsoft.com/office/drawing/2014/main" id="{7166801F-6223-4F96-B50F-794435CA7012}"/>
              </a:ext>
            </a:extLst>
          </p:cNvPr>
          <p:cNvSpPr>
            <a:spLocks noGrp="1"/>
          </p:cNvSpPr>
          <p:nvPr>
            <p:ph type="body" sz="quarter" idx="13"/>
          </p:nvPr>
        </p:nvSpPr>
        <p:spPr/>
        <p:txBody>
          <a:bodyPr>
            <a:normAutofit fontScale="92500"/>
          </a:bodyPr>
          <a:lstStyle/>
          <a:p>
            <a:r>
              <a:rPr lang="en-NZ"/>
              <a:t>International developments</a:t>
            </a:r>
          </a:p>
        </p:txBody>
      </p:sp>
      <p:sp>
        <p:nvSpPr>
          <p:cNvPr id="2" name="Content Placeholder 1">
            <a:extLst>
              <a:ext uri="{FF2B5EF4-FFF2-40B4-BE49-F238E27FC236}">
                <a16:creationId xmlns:a16="http://schemas.microsoft.com/office/drawing/2014/main" id="{AC5F43DB-B692-4A7C-B278-C400FEF3BE83}"/>
              </a:ext>
            </a:extLst>
          </p:cNvPr>
          <p:cNvSpPr>
            <a:spLocks noGrp="1"/>
          </p:cNvSpPr>
          <p:nvPr>
            <p:ph idx="1"/>
          </p:nvPr>
        </p:nvSpPr>
        <p:spPr>
          <a:xfrm>
            <a:off x="2441553" y="1586172"/>
            <a:ext cx="6564899" cy="2500549"/>
          </a:xfrm>
        </p:spPr>
        <p:txBody>
          <a:bodyPr/>
          <a:lstStyle/>
          <a:p>
            <a:pPr lvl="1" fontAlgn="base">
              <a:spcBef>
                <a:spcPts val="600"/>
              </a:spcBef>
              <a:buClr>
                <a:srgbClr val="E29B29"/>
              </a:buClr>
              <a:buFont typeface="Courier New" panose="02070309020205020404" pitchFamily="49" charset="0"/>
              <a:buChar char="o"/>
            </a:pPr>
            <a:r>
              <a:rPr lang="en-GB" sz="1600" b="0" i="0" u="none" strike="noStrike">
                <a:solidFill>
                  <a:srgbClr val="404040"/>
                </a:solidFill>
                <a:effectLst/>
                <a:latin typeface="Calibri" panose="020F0502020204030204" pitchFamily="34" charset="0"/>
              </a:rPr>
              <a:t>Assurance on sustainability information</a:t>
            </a:r>
          </a:p>
          <a:p>
            <a:pPr lvl="1" fontAlgn="base">
              <a:spcBef>
                <a:spcPts val="600"/>
              </a:spcBef>
              <a:buClr>
                <a:srgbClr val="E29B29"/>
              </a:buClr>
              <a:buFont typeface="Courier New" panose="02070309020205020404" pitchFamily="49" charset="0"/>
              <a:buChar char="o"/>
            </a:pPr>
            <a:r>
              <a:rPr lang="en-GB" sz="1600">
                <a:latin typeface="Calibri" panose="020F0502020204030204" pitchFamily="34" charset="0"/>
              </a:rPr>
              <a:t>A</a:t>
            </a:r>
            <a:r>
              <a:rPr lang="en-GB" sz="1600" b="0" i="0" u="none" strike="noStrike">
                <a:solidFill>
                  <a:srgbClr val="404040"/>
                </a:solidFill>
                <a:effectLst/>
                <a:latin typeface="Calibri" panose="020F0502020204030204" pitchFamily="34" charset="0"/>
              </a:rPr>
              <a:t>uditor of financial statements prohibited from providing assurance services over the entity’s sustainability information, </a:t>
            </a:r>
          </a:p>
          <a:p>
            <a:pPr lvl="1" fontAlgn="base">
              <a:spcBef>
                <a:spcPts val="600"/>
              </a:spcBef>
              <a:buClr>
                <a:srgbClr val="E29B29"/>
              </a:buClr>
              <a:buFont typeface="Courier New" panose="02070309020205020404" pitchFamily="49" charset="0"/>
              <a:buChar char="o"/>
            </a:pPr>
            <a:r>
              <a:rPr lang="en-GB" sz="1600">
                <a:latin typeface="Calibri" panose="020F0502020204030204" pitchFamily="34" charset="0"/>
              </a:rPr>
              <a:t>A</a:t>
            </a:r>
            <a:r>
              <a:rPr lang="en-GB" sz="1600" b="0" i="0" u="none" strike="noStrike">
                <a:solidFill>
                  <a:srgbClr val="404040"/>
                </a:solidFill>
                <a:effectLst/>
                <a:latin typeface="Calibri" panose="020F0502020204030204" pitchFamily="34" charset="0"/>
              </a:rPr>
              <a:t>n assurance provider is required to comply with requirements that are equivalent to those applicable to statutory auditors (ethics, independence, training, quality </a:t>
            </a:r>
            <a:r>
              <a:rPr lang="en-GB" sz="1600">
                <a:latin typeface="Calibri" panose="020F0502020204030204" pitchFamily="34" charset="0"/>
              </a:rPr>
              <a:t>assurance, etc.) </a:t>
            </a:r>
            <a:r>
              <a:rPr lang="en-GB" sz="1600" b="0" i="0" u="none" strike="noStrike">
                <a:solidFill>
                  <a:srgbClr val="404040"/>
                </a:solidFill>
                <a:effectLst/>
                <a:latin typeface="Calibri" panose="020F0502020204030204" pitchFamily="34" charset="0"/>
              </a:rPr>
              <a:t>provided that these requirements result in the same level of assurance quality.</a:t>
            </a:r>
          </a:p>
        </p:txBody>
      </p:sp>
      <p:sp>
        <p:nvSpPr>
          <p:cNvPr id="7" name="Content Placeholder 1">
            <a:extLst>
              <a:ext uri="{FF2B5EF4-FFF2-40B4-BE49-F238E27FC236}">
                <a16:creationId xmlns:a16="http://schemas.microsoft.com/office/drawing/2014/main" id="{6858A52F-46ED-A13D-862A-E9C78B36E4F9}"/>
              </a:ext>
            </a:extLst>
          </p:cNvPr>
          <p:cNvSpPr txBox="1">
            <a:spLocks/>
          </p:cNvSpPr>
          <p:nvPr/>
        </p:nvSpPr>
        <p:spPr>
          <a:xfrm>
            <a:off x="133996" y="2633921"/>
            <a:ext cx="2664517" cy="405049"/>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fontAlgn="base">
              <a:spcBef>
                <a:spcPts val="1200"/>
              </a:spcBef>
              <a:buFont typeface="Arial" pitchFamily="34" charset="0"/>
              <a:buNone/>
            </a:pPr>
            <a:r>
              <a:rPr lang="en-NZ" kern="0">
                <a:latin typeface="Calibri" panose="020F0502020204030204" pitchFamily="34" charset="0"/>
              </a:rPr>
              <a:t>European Parliament proposal:</a:t>
            </a:r>
          </a:p>
        </p:txBody>
      </p:sp>
      <p:sp>
        <p:nvSpPr>
          <p:cNvPr id="8" name="Content Placeholder 1">
            <a:extLst>
              <a:ext uri="{FF2B5EF4-FFF2-40B4-BE49-F238E27FC236}">
                <a16:creationId xmlns:a16="http://schemas.microsoft.com/office/drawing/2014/main" id="{6C7C88F0-0690-9F6C-2FC7-3D1B518313E3}"/>
              </a:ext>
            </a:extLst>
          </p:cNvPr>
          <p:cNvSpPr txBox="1">
            <a:spLocks/>
          </p:cNvSpPr>
          <p:nvPr/>
        </p:nvSpPr>
        <p:spPr>
          <a:xfrm>
            <a:off x="2399837" y="4026270"/>
            <a:ext cx="7099684" cy="39409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endParaRPr lang="en-NZ" kern="0"/>
          </a:p>
        </p:txBody>
      </p:sp>
      <p:sp>
        <p:nvSpPr>
          <p:cNvPr id="9" name="Right Brace 8">
            <a:extLst>
              <a:ext uri="{FF2B5EF4-FFF2-40B4-BE49-F238E27FC236}">
                <a16:creationId xmlns:a16="http://schemas.microsoft.com/office/drawing/2014/main" id="{FD2C55C3-2C04-CBB7-DD6D-C2B9412648B1}"/>
              </a:ext>
            </a:extLst>
          </p:cNvPr>
          <p:cNvSpPr/>
          <p:nvPr/>
        </p:nvSpPr>
        <p:spPr>
          <a:xfrm rot="10800000">
            <a:off x="2286533" y="1318605"/>
            <a:ext cx="413657" cy="3341355"/>
          </a:xfrm>
          <a:prstGeom prst="rightBrace">
            <a:avLst>
              <a:gd name="adj1" fmla="val 101315"/>
              <a:gd name="adj2" fmla="val 50000"/>
            </a:avLst>
          </a:prstGeom>
          <a:ln w="28575">
            <a:solidFill>
              <a:srgbClr val="E29B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Tree>
    <p:extLst>
      <p:ext uri="{BB962C8B-B14F-4D97-AF65-F5344CB8AC3E}">
        <p14:creationId xmlns:p14="http://schemas.microsoft.com/office/powerpoint/2010/main" val="199562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8BFBB02-7DC8-3E4C-CB15-3F92EFF1096C}"/>
              </a:ext>
            </a:extLst>
          </p:cNvPr>
          <p:cNvSpPr/>
          <p:nvPr/>
        </p:nvSpPr>
        <p:spPr bwMode="auto">
          <a:xfrm>
            <a:off x="249883" y="1349194"/>
            <a:ext cx="3950917" cy="3244430"/>
          </a:xfrm>
          <a:prstGeom prst="roundRect">
            <a:avLst/>
          </a:prstGeom>
          <a:solidFill>
            <a:srgbClr val="E29B29"/>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4" name="Text Placeholder 3">
            <a:extLst>
              <a:ext uri="{FF2B5EF4-FFF2-40B4-BE49-F238E27FC236}">
                <a16:creationId xmlns:a16="http://schemas.microsoft.com/office/drawing/2014/main" id="{F11FAF69-90D0-409D-ADED-A0473CB3DCED}"/>
              </a:ext>
            </a:extLst>
          </p:cNvPr>
          <p:cNvSpPr>
            <a:spLocks noGrp="1"/>
          </p:cNvSpPr>
          <p:nvPr>
            <p:ph type="body" sz="quarter" idx="13"/>
          </p:nvPr>
        </p:nvSpPr>
        <p:spPr>
          <a:xfrm>
            <a:off x="561369" y="308774"/>
            <a:ext cx="3128957" cy="482203"/>
          </a:xfrm>
        </p:spPr>
        <p:txBody>
          <a:bodyPr>
            <a:normAutofit fontScale="62500" lnSpcReduction="20000"/>
          </a:bodyPr>
          <a:lstStyle/>
          <a:p>
            <a:r>
              <a:rPr lang="en-NZ"/>
              <a:t>International Auditing &amp; Assurance Standards Board  </a:t>
            </a:r>
          </a:p>
        </p:txBody>
      </p:sp>
      <p:sp>
        <p:nvSpPr>
          <p:cNvPr id="2" name="Content Placeholder 1">
            <a:extLst>
              <a:ext uri="{FF2B5EF4-FFF2-40B4-BE49-F238E27FC236}">
                <a16:creationId xmlns:a16="http://schemas.microsoft.com/office/drawing/2014/main" id="{AC5F43DB-B692-4A7C-B278-C400FEF3BE83}"/>
              </a:ext>
            </a:extLst>
          </p:cNvPr>
          <p:cNvSpPr>
            <a:spLocks noGrp="1"/>
          </p:cNvSpPr>
          <p:nvPr>
            <p:ph idx="1"/>
          </p:nvPr>
        </p:nvSpPr>
        <p:spPr>
          <a:xfrm>
            <a:off x="360842" y="1529455"/>
            <a:ext cx="4202696" cy="3559163"/>
          </a:xfrm>
        </p:spPr>
        <p:txBody>
          <a:bodyPr>
            <a:normAutofit/>
          </a:bodyPr>
          <a:lstStyle/>
          <a:p>
            <a:pPr marL="0" indent="0">
              <a:buNone/>
            </a:pPr>
            <a:r>
              <a:rPr lang="en-GB">
                <a:latin typeface="Calibri" panose="020F0502020204030204" pitchFamily="34" charset="0"/>
                <a:cs typeface="Arial" panose="020B0604020202020204" pitchFamily="34" charset="0"/>
              </a:rPr>
              <a:t>Pursue development of standards for assurance on sustainability </a:t>
            </a:r>
          </a:p>
          <a:p>
            <a:pPr>
              <a:buClr>
                <a:schemeClr val="tx1">
                  <a:lumMod val="75000"/>
                  <a:lumOff val="25000"/>
                </a:schemeClr>
              </a:buClr>
            </a:pPr>
            <a:endParaRPr lang="en-GB">
              <a:latin typeface="Calibri" panose="020F0502020204030204" pitchFamily="34" charset="0"/>
              <a:cs typeface="Arial" panose="020B0604020202020204" pitchFamily="34" charset="0"/>
            </a:endParaRPr>
          </a:p>
          <a:p>
            <a:pPr marL="555750" lvl="2" indent="-285750">
              <a:buClr>
                <a:schemeClr val="tx1">
                  <a:lumMod val="75000"/>
                  <a:lumOff val="25000"/>
                </a:schemeClr>
              </a:buClr>
            </a:pPr>
            <a:r>
              <a:rPr lang="en-GB" sz="1800">
                <a:latin typeface="Calibri" panose="020F0502020204030204" pitchFamily="34" charset="0"/>
                <a:cs typeface="Arial" panose="020B0604020202020204" pitchFamily="34" charset="0"/>
              </a:rPr>
              <a:t>Limited v reasonable assurance </a:t>
            </a:r>
          </a:p>
          <a:p>
            <a:pPr marL="555750" lvl="2" indent="-285750">
              <a:buClr>
                <a:schemeClr val="tx1">
                  <a:lumMod val="75000"/>
                  <a:lumOff val="25000"/>
                </a:schemeClr>
              </a:buClr>
            </a:pPr>
            <a:r>
              <a:rPr lang="en-GB" sz="1800">
                <a:latin typeface="Calibri" panose="020F0502020204030204" pitchFamily="34" charset="0"/>
                <a:cs typeface="Arial" panose="020B0604020202020204" pitchFamily="34" charset="0"/>
              </a:rPr>
              <a:t>Suitable reporting criteria</a:t>
            </a:r>
          </a:p>
          <a:p>
            <a:pPr marL="555750" lvl="2" indent="-285750">
              <a:buClr>
                <a:schemeClr val="tx1">
                  <a:lumMod val="75000"/>
                  <a:lumOff val="25000"/>
                </a:schemeClr>
              </a:buClr>
            </a:pPr>
            <a:r>
              <a:rPr lang="en-GB" sz="1800">
                <a:latin typeface="Calibri" panose="020F0502020204030204" pitchFamily="34" charset="0"/>
                <a:cs typeface="Arial" panose="020B0604020202020204" pitchFamily="34" charset="0"/>
              </a:rPr>
              <a:t>Scope of engagement</a:t>
            </a:r>
          </a:p>
          <a:p>
            <a:pPr marL="555750" lvl="2" indent="-285750">
              <a:buClr>
                <a:schemeClr val="tx1">
                  <a:lumMod val="75000"/>
                  <a:lumOff val="25000"/>
                </a:schemeClr>
              </a:buClr>
            </a:pPr>
            <a:r>
              <a:rPr lang="en-GB" sz="1800">
                <a:latin typeface="Calibri" panose="020F0502020204030204" pitchFamily="34" charset="0"/>
                <a:cs typeface="Arial" panose="020B0604020202020204" pitchFamily="34" charset="0"/>
              </a:rPr>
              <a:t>Evidence &amp; Internal Control </a:t>
            </a:r>
          </a:p>
          <a:p>
            <a:pPr marL="555750" lvl="2" indent="-285750">
              <a:buClr>
                <a:schemeClr val="tx1">
                  <a:lumMod val="75000"/>
                  <a:lumOff val="25000"/>
                </a:schemeClr>
              </a:buClr>
            </a:pPr>
            <a:r>
              <a:rPr lang="en-GB" sz="1800">
                <a:latin typeface="Calibri" panose="020F0502020204030204" pitchFamily="34" charset="0"/>
                <a:cs typeface="Arial" panose="020B0604020202020204" pitchFamily="34" charset="0"/>
              </a:rPr>
              <a:t>Practitioners’ Materiality </a:t>
            </a:r>
          </a:p>
        </p:txBody>
      </p:sp>
      <p:sp>
        <p:nvSpPr>
          <p:cNvPr id="5" name="Rectangle: Rounded Corners 4">
            <a:extLst>
              <a:ext uri="{FF2B5EF4-FFF2-40B4-BE49-F238E27FC236}">
                <a16:creationId xmlns:a16="http://schemas.microsoft.com/office/drawing/2014/main" id="{579BB88D-63B8-96FB-93C0-37954D24615E}"/>
              </a:ext>
            </a:extLst>
          </p:cNvPr>
          <p:cNvSpPr/>
          <p:nvPr/>
        </p:nvSpPr>
        <p:spPr bwMode="auto">
          <a:xfrm>
            <a:off x="4502715" y="1349194"/>
            <a:ext cx="4361381" cy="3222806"/>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8" name="Content Placeholder 1">
            <a:extLst>
              <a:ext uri="{FF2B5EF4-FFF2-40B4-BE49-F238E27FC236}">
                <a16:creationId xmlns:a16="http://schemas.microsoft.com/office/drawing/2014/main" id="{AE40C133-1F0D-E547-A6BE-7373252353C6}"/>
              </a:ext>
            </a:extLst>
          </p:cNvPr>
          <p:cNvSpPr txBox="1">
            <a:spLocks/>
          </p:cNvSpPr>
          <p:nvPr/>
        </p:nvSpPr>
        <p:spPr>
          <a:xfrm>
            <a:off x="4670744" y="1579913"/>
            <a:ext cx="4025321" cy="2206098"/>
          </a:xfrm>
          <a:prstGeom prst="rect">
            <a:avLst/>
          </a:prstGeom>
        </p:spPr>
        <p:txBody>
          <a:bodyPr>
            <a:normAutofit lnSpcReduction="10000"/>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GB" kern="0">
                <a:latin typeface="Calibri" panose="020F0502020204030204" pitchFamily="34" charset="0"/>
                <a:cs typeface="Arial" panose="020B0604020202020204" pitchFamily="34" charset="0"/>
              </a:rPr>
              <a:t>Should standard link to ISAE 3000 and/or cover limited and reasonable assurance?</a:t>
            </a:r>
          </a:p>
          <a:p>
            <a:pPr marL="0" indent="0">
              <a:buFont typeface="Arial" pitchFamily="34" charset="0"/>
              <a:buNone/>
            </a:pPr>
            <a:endParaRPr lang="en-GB" kern="0">
              <a:latin typeface="Calibri" panose="020F0502020204030204" pitchFamily="34" charset="0"/>
              <a:cs typeface="Arial" panose="020B0604020202020204" pitchFamily="34" charset="0"/>
            </a:endParaRPr>
          </a:p>
          <a:p>
            <a:pPr marL="555750" lvl="2" indent="-285750">
              <a:buClr>
                <a:schemeClr val="tx1">
                  <a:lumMod val="75000"/>
                  <a:lumOff val="25000"/>
                </a:schemeClr>
              </a:buClr>
            </a:pPr>
            <a:r>
              <a:rPr lang="en-GB" sz="1800">
                <a:latin typeface="Calibri" panose="020F0502020204030204" pitchFamily="34" charset="0"/>
                <a:cs typeface="Arial" panose="020B0604020202020204" pitchFamily="34" charset="0"/>
              </a:rPr>
              <a:t>Greenfield approach</a:t>
            </a:r>
          </a:p>
          <a:p>
            <a:pPr marL="555750" lvl="2" indent="-285750">
              <a:buClr>
                <a:schemeClr val="tx1">
                  <a:lumMod val="75000"/>
                  <a:lumOff val="25000"/>
                </a:schemeClr>
              </a:buClr>
            </a:pPr>
            <a:r>
              <a:rPr lang="en-GB" sz="1800">
                <a:latin typeface="Calibri" panose="020F0502020204030204" pitchFamily="34" charset="0"/>
                <a:cs typeface="Arial" panose="020B0604020202020204" pitchFamily="34" charset="0"/>
              </a:rPr>
              <a:t>Stand-alone standard consistent with ISAE 3000</a:t>
            </a:r>
          </a:p>
          <a:p>
            <a:pPr marL="555750" lvl="2" indent="-285750">
              <a:buClr>
                <a:schemeClr val="tx1">
                  <a:lumMod val="75000"/>
                  <a:lumOff val="25000"/>
                </a:schemeClr>
              </a:buClr>
            </a:pPr>
            <a:r>
              <a:rPr lang="en-GB" sz="1800">
                <a:latin typeface="Calibri" panose="020F0502020204030204" pitchFamily="34" charset="0"/>
                <a:cs typeface="Arial" panose="020B0604020202020204" pitchFamily="34" charset="0"/>
              </a:rPr>
              <a:t>ISAE 3000 plus approach</a:t>
            </a:r>
          </a:p>
        </p:txBody>
      </p:sp>
    </p:spTree>
    <p:extLst>
      <p:ext uri="{BB962C8B-B14F-4D97-AF65-F5344CB8AC3E}">
        <p14:creationId xmlns:p14="http://schemas.microsoft.com/office/powerpoint/2010/main" val="390280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588F0DE-FE32-3CFD-0085-7282FCA44DBD}"/>
              </a:ext>
            </a:extLst>
          </p:cNvPr>
          <p:cNvSpPr/>
          <p:nvPr/>
        </p:nvSpPr>
        <p:spPr bwMode="auto">
          <a:xfrm>
            <a:off x="508563" y="1671251"/>
            <a:ext cx="7822980" cy="2372499"/>
          </a:xfrm>
          <a:prstGeom prst="roundRect">
            <a:avLst/>
          </a:prstGeom>
          <a:solidFill>
            <a:schemeClr val="bg1">
              <a:lumMod val="95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4" name="Text Placeholder 3">
            <a:extLst>
              <a:ext uri="{FF2B5EF4-FFF2-40B4-BE49-F238E27FC236}">
                <a16:creationId xmlns:a16="http://schemas.microsoft.com/office/drawing/2014/main" id="{27509F13-5BB2-42FD-8CC3-EBE79FE2616A}"/>
              </a:ext>
            </a:extLst>
          </p:cNvPr>
          <p:cNvSpPr>
            <a:spLocks noGrp="1"/>
          </p:cNvSpPr>
          <p:nvPr>
            <p:ph type="body" sz="quarter" idx="13"/>
          </p:nvPr>
        </p:nvSpPr>
        <p:spPr>
          <a:xfrm>
            <a:off x="484632" y="268990"/>
            <a:ext cx="3128957" cy="482203"/>
          </a:xfrm>
        </p:spPr>
        <p:txBody>
          <a:bodyPr>
            <a:normAutofit fontScale="62500" lnSpcReduction="20000"/>
          </a:bodyPr>
          <a:lstStyle/>
          <a:p>
            <a:r>
              <a:rPr lang="en-GB"/>
              <a:t>International Ethics Standards Board for Accountants</a:t>
            </a:r>
            <a:endParaRPr lang="en-NZ"/>
          </a:p>
        </p:txBody>
      </p:sp>
      <p:sp>
        <p:nvSpPr>
          <p:cNvPr id="2" name="Content Placeholder 1">
            <a:extLst>
              <a:ext uri="{FF2B5EF4-FFF2-40B4-BE49-F238E27FC236}">
                <a16:creationId xmlns:a16="http://schemas.microsoft.com/office/drawing/2014/main" id="{AC5F43DB-B692-4A7C-B278-C400FEF3BE83}"/>
              </a:ext>
            </a:extLst>
          </p:cNvPr>
          <p:cNvSpPr>
            <a:spLocks noGrp="1"/>
          </p:cNvSpPr>
          <p:nvPr>
            <p:ph idx="1"/>
          </p:nvPr>
        </p:nvSpPr>
        <p:spPr>
          <a:xfrm>
            <a:off x="373450" y="2219649"/>
            <a:ext cx="8212559" cy="1737521"/>
          </a:xfrm>
        </p:spPr>
        <p:txBody>
          <a:bodyPr/>
          <a:lstStyle/>
          <a:p>
            <a:pPr marL="555750" lvl="2" indent="-285750">
              <a:buClr>
                <a:schemeClr val="tx1">
                  <a:lumMod val="75000"/>
                  <a:lumOff val="25000"/>
                </a:schemeClr>
              </a:buClr>
            </a:pPr>
            <a:r>
              <a:rPr lang="en-NZ" sz="1800">
                <a:latin typeface="Calibri" panose="020F0502020204030204" pitchFamily="34" charset="0"/>
                <a:cs typeface="Arial" panose="020B0604020202020204" pitchFamily="34" charset="0"/>
              </a:rPr>
              <a:t>The “greenwashing”/fraud implications </a:t>
            </a:r>
          </a:p>
          <a:p>
            <a:pPr marL="555750" lvl="2" indent="-285750">
              <a:buClr>
                <a:schemeClr val="tx1">
                  <a:lumMod val="75000"/>
                  <a:lumOff val="25000"/>
                </a:schemeClr>
              </a:buClr>
            </a:pPr>
            <a:r>
              <a:rPr lang="en-NZ" sz="1800">
                <a:latin typeface="Calibri" panose="020F0502020204030204" pitchFamily="34" charset="0"/>
                <a:cs typeface="Arial" panose="020B0604020202020204" pitchFamily="34" charset="0"/>
              </a:rPr>
              <a:t>Whether the Code should be expanded to apply beyond professional accountants</a:t>
            </a:r>
          </a:p>
          <a:p>
            <a:pPr marL="555750" lvl="2" indent="-285750">
              <a:buClr>
                <a:schemeClr val="tx1">
                  <a:lumMod val="75000"/>
                  <a:lumOff val="25000"/>
                </a:schemeClr>
              </a:buClr>
            </a:pPr>
            <a:r>
              <a:rPr lang="en-NZ" sz="1800">
                <a:latin typeface="Calibri" panose="020F0502020204030204" pitchFamily="34" charset="0"/>
                <a:cs typeface="Arial" panose="020B0604020202020204" pitchFamily="34" charset="0"/>
              </a:rPr>
              <a:t>Whether to amend requirements to reflect the importance of independence across to sustainability assurance</a:t>
            </a:r>
          </a:p>
          <a:p>
            <a:endParaRPr lang="en-GB">
              <a:latin typeface="Calibri" panose="020F0502020204030204" pitchFamily="34" charset="0"/>
              <a:cs typeface="Arial" panose="020B0604020202020204" pitchFamily="34" charset="0"/>
            </a:endParaRPr>
          </a:p>
          <a:p>
            <a:pPr marL="0" indent="0" fontAlgn="base">
              <a:spcBef>
                <a:spcPts val="1200"/>
              </a:spcBef>
              <a:buNone/>
            </a:pPr>
            <a:endParaRPr lang="en-GB" sz="2800" b="0" i="0" u="none" strike="noStrike">
              <a:solidFill>
                <a:srgbClr val="404040"/>
              </a:solidFill>
              <a:effectLst/>
              <a:latin typeface="Calibri" panose="020F0502020204030204" pitchFamily="34" charset="0"/>
            </a:endParaRPr>
          </a:p>
          <a:p>
            <a:pPr marL="0" indent="0">
              <a:buNone/>
            </a:pPr>
            <a:endParaRPr lang="en-NZ"/>
          </a:p>
        </p:txBody>
      </p:sp>
      <p:sp>
        <p:nvSpPr>
          <p:cNvPr id="6" name="Content Placeholder 1">
            <a:extLst>
              <a:ext uri="{FF2B5EF4-FFF2-40B4-BE49-F238E27FC236}">
                <a16:creationId xmlns:a16="http://schemas.microsoft.com/office/drawing/2014/main" id="{988081DA-AA01-892E-9F8F-34A986982A1D}"/>
              </a:ext>
            </a:extLst>
          </p:cNvPr>
          <p:cNvSpPr txBox="1">
            <a:spLocks/>
          </p:cNvSpPr>
          <p:nvPr/>
        </p:nvSpPr>
        <p:spPr>
          <a:xfrm>
            <a:off x="569475" y="1774440"/>
            <a:ext cx="3910254" cy="380336"/>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GB" kern="0">
                <a:latin typeface="Calibri" panose="020F0502020204030204" pitchFamily="34" charset="0"/>
                <a:cs typeface="Arial" panose="020B0604020202020204" pitchFamily="34" charset="0"/>
              </a:rPr>
              <a:t>Formed a working group to consider </a:t>
            </a:r>
          </a:p>
          <a:p>
            <a:pPr fontAlgn="base">
              <a:spcBef>
                <a:spcPts val="1200"/>
              </a:spcBef>
            </a:pPr>
            <a:endParaRPr lang="en-GB" sz="2800" kern="0">
              <a:latin typeface="Calibri" panose="020F0502020204030204" pitchFamily="34" charset="0"/>
            </a:endParaRPr>
          </a:p>
          <a:p>
            <a:pPr marL="0" indent="0">
              <a:buFont typeface="Arial" pitchFamily="34" charset="0"/>
              <a:buNone/>
            </a:pPr>
            <a:endParaRPr lang="en-NZ" kern="0"/>
          </a:p>
        </p:txBody>
      </p:sp>
    </p:spTree>
    <p:extLst>
      <p:ext uri="{BB962C8B-B14F-4D97-AF65-F5344CB8AC3E}">
        <p14:creationId xmlns:p14="http://schemas.microsoft.com/office/powerpoint/2010/main" val="173472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6F17949-C945-9946-3376-166C18DBC5B0}"/>
              </a:ext>
            </a:extLst>
          </p:cNvPr>
          <p:cNvSpPr/>
          <p:nvPr/>
        </p:nvSpPr>
        <p:spPr bwMode="auto">
          <a:xfrm>
            <a:off x="4102443" y="4482413"/>
            <a:ext cx="4065373" cy="451022"/>
          </a:xfrm>
          <a:prstGeom prst="round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C0636519-75FC-47CA-BBF1-DB2369E1317A}"/>
              </a:ext>
            </a:extLst>
          </p:cNvPr>
          <p:cNvSpPr>
            <a:spLocks noGrp="1"/>
          </p:cNvSpPr>
          <p:nvPr>
            <p:ph type="sldNum" sz="quarter" idx="10"/>
          </p:nvPr>
        </p:nvSpPr>
        <p:spPr/>
        <p:txBody>
          <a:bodyPr/>
          <a:lstStyle/>
          <a:p>
            <a:fld id="{802A16F9-4D44-47C7-BF06-FFE7750A8ED4}" type="slidenum">
              <a:rPr lang="en-NZ" altLang="en-US" smtClean="0"/>
              <a:pPr/>
              <a:t>8</a:t>
            </a:fld>
            <a:endParaRPr lang="en-NZ" altLang="en-US"/>
          </a:p>
        </p:txBody>
      </p:sp>
      <p:sp>
        <p:nvSpPr>
          <p:cNvPr id="3" name="Text Placeholder 2">
            <a:extLst>
              <a:ext uri="{FF2B5EF4-FFF2-40B4-BE49-F238E27FC236}">
                <a16:creationId xmlns:a16="http://schemas.microsoft.com/office/drawing/2014/main" id="{97430DA6-D540-483B-8C20-5DE1BA166ED9}"/>
              </a:ext>
            </a:extLst>
          </p:cNvPr>
          <p:cNvSpPr>
            <a:spLocks noGrp="1"/>
          </p:cNvSpPr>
          <p:nvPr>
            <p:ph type="body" sz="quarter" idx="13"/>
          </p:nvPr>
        </p:nvSpPr>
        <p:spPr>
          <a:xfrm>
            <a:off x="521209" y="287525"/>
            <a:ext cx="3128957" cy="482203"/>
          </a:xfrm>
        </p:spPr>
        <p:txBody>
          <a:bodyPr/>
          <a:lstStyle/>
          <a:p>
            <a:r>
              <a:rPr lang="en-NZ"/>
              <a:t>Consultation feedback</a:t>
            </a:r>
          </a:p>
        </p:txBody>
      </p:sp>
      <p:sp>
        <p:nvSpPr>
          <p:cNvPr id="6" name="Title 2">
            <a:extLst>
              <a:ext uri="{FF2B5EF4-FFF2-40B4-BE49-F238E27FC236}">
                <a16:creationId xmlns:a16="http://schemas.microsoft.com/office/drawing/2014/main" id="{CD0C9474-7FC9-4BBA-A9F1-010102A795D8}"/>
              </a:ext>
            </a:extLst>
          </p:cNvPr>
          <p:cNvSpPr>
            <a:spLocks noGrp="1"/>
          </p:cNvSpPr>
          <p:nvPr>
            <p:ph idx="1"/>
          </p:nvPr>
        </p:nvSpPr>
        <p:spPr>
          <a:xfrm>
            <a:off x="484187" y="1173163"/>
            <a:ext cx="8025967" cy="3559175"/>
          </a:xfrm>
        </p:spPr>
        <p:txBody>
          <a:bodyPr/>
          <a:lstStyle/>
          <a:p>
            <a:pPr marL="0" indent="0">
              <a:spcBef>
                <a:spcPts val="1200"/>
              </a:spcBef>
              <a:buNone/>
            </a:pPr>
            <a:r>
              <a:rPr lang="en-NZ" sz="2200" b="1" i="1">
                <a:effectLst/>
                <a:ea typeface="Times New Roman" panose="02020603050405020304" pitchFamily="18" charset="0"/>
              </a:rPr>
              <a:t>…what we heard…</a:t>
            </a:r>
            <a:endParaRPr lang="en-NZ" sz="2200" b="1">
              <a:effectLst/>
              <a:ea typeface="Times New Roman" panose="02020603050405020304" pitchFamily="18" charset="0"/>
            </a:endParaRPr>
          </a:p>
          <a:p>
            <a:pPr marL="0" indent="0">
              <a:spcBef>
                <a:spcPts val="1200"/>
              </a:spcBef>
              <a:buNone/>
            </a:pPr>
            <a:r>
              <a:rPr lang="en-NZ" sz="2000" b="1">
                <a:effectLst/>
                <a:ea typeface="Times New Roman" panose="02020603050405020304" pitchFamily="18" charset="0"/>
              </a:rPr>
              <a:t>Feedback from Strategy and Metrics and Targets consultation</a:t>
            </a:r>
            <a:br>
              <a:rPr lang="en-NZ" sz="2200" b="1">
                <a:effectLst/>
                <a:ea typeface="Times New Roman" panose="02020603050405020304" pitchFamily="18" charset="0"/>
              </a:rPr>
            </a:br>
            <a:br>
              <a:rPr lang="en-NZ" sz="2200" b="1">
                <a:effectLst/>
                <a:ea typeface="Times New Roman" panose="02020603050405020304" pitchFamily="18" charset="0"/>
              </a:rPr>
            </a:br>
            <a:endParaRPr lang="en-US" sz="2200"/>
          </a:p>
        </p:txBody>
      </p:sp>
      <p:graphicFrame>
        <p:nvGraphicFramePr>
          <p:cNvPr id="7" name="Table 5">
            <a:extLst>
              <a:ext uri="{FF2B5EF4-FFF2-40B4-BE49-F238E27FC236}">
                <a16:creationId xmlns:a16="http://schemas.microsoft.com/office/drawing/2014/main" id="{B6D49CB2-1146-47E9-9A4B-C15C0559BD40}"/>
              </a:ext>
            </a:extLst>
          </p:cNvPr>
          <p:cNvGraphicFramePr>
            <a:graphicFrameLocks/>
          </p:cNvGraphicFramePr>
          <p:nvPr>
            <p:extLst>
              <p:ext uri="{D42A27DB-BD31-4B8C-83A1-F6EECF244321}">
                <p14:modId xmlns:p14="http://schemas.microsoft.com/office/powerpoint/2010/main" val="2737687229"/>
              </p:ext>
            </p:extLst>
          </p:nvPr>
        </p:nvGraphicFramePr>
        <p:xfrm>
          <a:off x="484632" y="2295187"/>
          <a:ext cx="8325881" cy="1949039"/>
        </p:xfrm>
        <a:graphic>
          <a:graphicData uri="http://schemas.openxmlformats.org/drawingml/2006/table">
            <a:tbl>
              <a:tblPr firstRow="1" bandRow="1">
                <a:effectLst/>
                <a:tableStyleId>{3C2FFA5D-87B4-456A-9821-1D502468CF0F}</a:tableStyleId>
              </a:tblPr>
              <a:tblGrid>
                <a:gridCol w="1407441">
                  <a:extLst>
                    <a:ext uri="{9D8B030D-6E8A-4147-A177-3AD203B41FA5}">
                      <a16:colId xmlns:a16="http://schemas.microsoft.com/office/drawing/2014/main" val="3698491438"/>
                    </a:ext>
                  </a:extLst>
                </a:gridCol>
                <a:gridCol w="6918440">
                  <a:extLst>
                    <a:ext uri="{9D8B030D-6E8A-4147-A177-3AD203B41FA5}">
                      <a16:colId xmlns:a16="http://schemas.microsoft.com/office/drawing/2014/main" val="2148746127"/>
                    </a:ext>
                  </a:extLst>
                </a:gridCol>
              </a:tblGrid>
              <a:tr h="370840">
                <a:tc>
                  <a:txBody>
                    <a:bodyPr/>
                    <a:lstStyle/>
                    <a:p>
                      <a:r>
                        <a:rPr lang="en-NZ" sz="1600"/>
                        <a:t>Consultation matter</a:t>
                      </a: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9B29"/>
                    </a:solidFill>
                  </a:tcPr>
                </a:tc>
                <a:tc>
                  <a:txBody>
                    <a:bodyPr/>
                    <a:lstStyle/>
                    <a:p>
                      <a:r>
                        <a:rPr lang="en-NZ" sz="1600"/>
                        <a:t>Summary of feedback</a:t>
                      </a:r>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9B29"/>
                    </a:solidFill>
                  </a:tcPr>
                </a:tc>
                <a:extLst>
                  <a:ext uri="{0D108BD9-81ED-4DB2-BD59-A6C34878D82A}">
                    <a16:rowId xmlns:a16="http://schemas.microsoft.com/office/drawing/2014/main" val="774327565"/>
                  </a:ext>
                </a:extLst>
              </a:tr>
              <a:tr h="1369919">
                <a:tc>
                  <a:txBody>
                    <a:bodyPr/>
                    <a:lstStyle/>
                    <a:p>
                      <a:r>
                        <a:rPr lang="en-NZ" sz="1600"/>
                        <a:t>Level of assurance</a:t>
                      </a:r>
                    </a:p>
                    <a:p>
                      <a:endParaRPr lang="en-NZ" sz="1600"/>
                    </a:p>
                    <a:p>
                      <a:r>
                        <a:rPr lang="en-NZ" sz="1600" i="1"/>
                        <a:t>(43 submissions)</a:t>
                      </a:r>
                    </a:p>
                  </a:txBody>
                  <a:tcPr>
                    <a:lnL w="9525" cap="flat" cmpd="sng" algn="ctr">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285750" indent="-285750">
                        <a:spcBef>
                          <a:spcPts val="600"/>
                        </a:spcBef>
                        <a:buFont typeface="Arial" panose="020B0604020202020204" pitchFamily="34" charset="0"/>
                        <a:buChar char="•"/>
                      </a:pPr>
                      <a:r>
                        <a:rPr lang="en-NZ" sz="1600"/>
                        <a:t>Strong support for limited assurance as a starting point</a:t>
                      </a:r>
                    </a:p>
                    <a:p>
                      <a:pPr marL="285750" indent="-285750">
                        <a:spcBef>
                          <a:spcPts val="600"/>
                        </a:spcBef>
                        <a:buFont typeface="Arial" panose="020B0604020202020204" pitchFamily="34" charset="0"/>
                        <a:buChar char="•"/>
                      </a:pPr>
                      <a:r>
                        <a:rPr lang="en-NZ" sz="1600"/>
                        <a:t>Some would like reasonable assurance for Scope 1 and Scope 2</a:t>
                      </a:r>
                    </a:p>
                    <a:p>
                      <a:pPr marL="285750" marR="0" lvl="0" indent="-2857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NZ" sz="1600"/>
                        <a:t>Some respondents consider Scope 3 emissions should be excluded</a:t>
                      </a:r>
                    </a:p>
                  </a:txBody>
                  <a:tcPr>
                    <a:lnL w="12700" cap="flat" cmpd="sng" algn="ctr">
                      <a:solidFill>
                        <a:schemeClr val="bg1"/>
                      </a:solidFill>
                      <a:prstDash val="solid"/>
                      <a:round/>
                      <a:headEnd type="none" w="med" len="med"/>
                      <a:tailEnd type="none" w="med" len="med"/>
                    </a:lnL>
                    <a:lnR w="9525" cap="flat" cmpd="sng" algn="ctr">
                      <a:noFill/>
                      <a:prstDash val="solid"/>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9135973"/>
                  </a:ext>
                </a:extLst>
              </a:tr>
            </a:tbl>
          </a:graphicData>
        </a:graphic>
      </p:graphicFrame>
      <p:sp>
        <p:nvSpPr>
          <p:cNvPr id="5" name="TextBox 4">
            <a:extLst>
              <a:ext uri="{FF2B5EF4-FFF2-40B4-BE49-F238E27FC236}">
                <a16:creationId xmlns:a16="http://schemas.microsoft.com/office/drawing/2014/main" id="{937C2EF3-C642-49E4-A0C5-6A89EF9870BF}"/>
              </a:ext>
            </a:extLst>
          </p:cNvPr>
          <p:cNvSpPr txBox="1"/>
          <p:nvPr/>
        </p:nvSpPr>
        <p:spPr>
          <a:xfrm>
            <a:off x="4170217" y="4530436"/>
            <a:ext cx="4225637" cy="338554"/>
          </a:xfrm>
          <a:prstGeom prst="rect">
            <a:avLst/>
          </a:prstGeom>
        </p:spPr>
        <p:txBody>
          <a:bodyPr wrap="square" rtlCol="0">
            <a:spAutoFit/>
          </a:bodyPr>
          <a:lstStyle/>
          <a:p>
            <a:pPr algn="l"/>
            <a:r>
              <a:rPr lang="mi-NZ" sz="800" kern="0">
                <a:latin typeface="+mj-lt"/>
              </a:rPr>
              <a:t>A summary of feedback is now on our website: </a:t>
            </a:r>
            <a:r>
              <a:rPr lang="mi-NZ" sz="800" kern="0">
                <a:latin typeface="+mj-lt"/>
                <a:hlinkClick r:id="rId2"/>
              </a:rPr>
              <a:t>https://www.xrb.govt.nz/standards/climate-related-disclosures/strategy-and-metrics-and-targets-consultation-document/</a:t>
            </a:r>
            <a:r>
              <a:rPr lang="mi-NZ" sz="800" kern="0">
                <a:latin typeface="+mj-lt"/>
              </a:rPr>
              <a:t> </a:t>
            </a:r>
            <a:endParaRPr lang="en-NZ" sz="800" kern="0">
              <a:latin typeface="+mj-lt"/>
            </a:endParaRPr>
          </a:p>
        </p:txBody>
      </p:sp>
    </p:spTree>
    <p:extLst>
      <p:ext uri="{BB962C8B-B14F-4D97-AF65-F5344CB8AC3E}">
        <p14:creationId xmlns:p14="http://schemas.microsoft.com/office/powerpoint/2010/main" val="11898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B6E86D-9491-4D46-8F6C-051D2300C47C}"/>
              </a:ext>
            </a:extLst>
          </p:cNvPr>
          <p:cNvSpPr>
            <a:spLocks noGrp="1"/>
          </p:cNvSpPr>
          <p:nvPr>
            <p:ph type="sldNum" sz="quarter" idx="10"/>
          </p:nvPr>
        </p:nvSpPr>
        <p:spPr/>
        <p:txBody>
          <a:bodyPr/>
          <a:lstStyle/>
          <a:p>
            <a:fld id="{802A16F9-4D44-47C7-BF06-FFE7750A8ED4}" type="slidenum">
              <a:rPr lang="en-NZ" altLang="en-US" smtClean="0"/>
              <a:pPr/>
              <a:t>9</a:t>
            </a:fld>
            <a:endParaRPr lang="en-NZ" altLang="en-US"/>
          </a:p>
        </p:txBody>
      </p:sp>
      <p:sp>
        <p:nvSpPr>
          <p:cNvPr id="3" name="Text Placeholder 2">
            <a:extLst>
              <a:ext uri="{FF2B5EF4-FFF2-40B4-BE49-F238E27FC236}">
                <a16:creationId xmlns:a16="http://schemas.microsoft.com/office/drawing/2014/main" id="{7A39DE2B-6F4D-46A0-A518-022E7EA0D05F}"/>
              </a:ext>
            </a:extLst>
          </p:cNvPr>
          <p:cNvSpPr>
            <a:spLocks noGrp="1"/>
          </p:cNvSpPr>
          <p:nvPr>
            <p:ph type="body" sz="quarter" idx="13"/>
          </p:nvPr>
        </p:nvSpPr>
        <p:spPr>
          <a:xfrm>
            <a:off x="471782" y="206383"/>
            <a:ext cx="3128957" cy="482203"/>
          </a:xfrm>
        </p:spPr>
        <p:txBody>
          <a:bodyPr/>
          <a:lstStyle/>
          <a:p>
            <a:r>
              <a:rPr lang="en-NZ"/>
              <a:t>Consultation feedback</a:t>
            </a:r>
          </a:p>
        </p:txBody>
      </p:sp>
      <p:sp>
        <p:nvSpPr>
          <p:cNvPr id="5" name="Title 2">
            <a:extLst>
              <a:ext uri="{FF2B5EF4-FFF2-40B4-BE49-F238E27FC236}">
                <a16:creationId xmlns:a16="http://schemas.microsoft.com/office/drawing/2014/main" id="{EB2142EF-EF66-44CF-8A90-04D83D4DE7CF}"/>
              </a:ext>
            </a:extLst>
          </p:cNvPr>
          <p:cNvSpPr>
            <a:spLocks noGrp="1"/>
          </p:cNvSpPr>
          <p:nvPr>
            <p:ph idx="1"/>
          </p:nvPr>
        </p:nvSpPr>
        <p:spPr>
          <a:xfrm>
            <a:off x="415313" y="997748"/>
            <a:ext cx="8228012" cy="3559175"/>
          </a:xfrm>
        </p:spPr>
        <p:txBody>
          <a:bodyPr/>
          <a:lstStyle/>
          <a:p>
            <a:pPr marL="0" indent="0">
              <a:buNone/>
            </a:pPr>
            <a:r>
              <a:rPr lang="en-GB" sz="2000" b="1" i="1"/>
              <a:t>…what we are considering…</a:t>
            </a:r>
            <a:br>
              <a:rPr lang="en-GB" sz="2000" b="1"/>
            </a:br>
            <a:endParaRPr lang="en-NZ" sz="2000" b="1"/>
          </a:p>
        </p:txBody>
      </p:sp>
      <p:sp>
        <p:nvSpPr>
          <p:cNvPr id="6" name="Content Placeholder 1">
            <a:extLst>
              <a:ext uri="{FF2B5EF4-FFF2-40B4-BE49-F238E27FC236}">
                <a16:creationId xmlns:a16="http://schemas.microsoft.com/office/drawing/2014/main" id="{5D482E79-7B32-45B4-A395-D6D23F99107B}"/>
              </a:ext>
            </a:extLst>
          </p:cNvPr>
          <p:cNvSpPr txBox="1">
            <a:spLocks/>
          </p:cNvSpPr>
          <p:nvPr/>
        </p:nvSpPr>
        <p:spPr>
          <a:xfrm>
            <a:off x="415313" y="1475509"/>
            <a:ext cx="8174736" cy="1506536"/>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Font typeface="Arial" pitchFamily="34" charset="0"/>
              <a:buNone/>
            </a:pPr>
            <a:r>
              <a:rPr lang="en-GB" kern="0"/>
              <a:t>Scope 3 emissions assurance is challenging:</a:t>
            </a:r>
          </a:p>
          <a:p>
            <a:pPr>
              <a:buClr>
                <a:schemeClr val="tx1">
                  <a:lumMod val="75000"/>
                  <a:lumOff val="25000"/>
                </a:schemeClr>
              </a:buClr>
            </a:pPr>
            <a:r>
              <a:rPr lang="en-GB" kern="0">
                <a:latin typeface="Calibri" panose="020F0502020204030204" pitchFamily="34" charset="0"/>
                <a:ea typeface="Calibri" panose="020F0502020204030204" pitchFamily="34" charset="0"/>
                <a:cs typeface="Arial" panose="020B0604020202020204" pitchFamily="34" charset="0"/>
              </a:rPr>
              <a:t>Need time for methodology and systems to develop (including capability of preparers and quality of data available)</a:t>
            </a:r>
          </a:p>
          <a:p>
            <a:pPr>
              <a:buClr>
                <a:schemeClr val="tx1">
                  <a:lumMod val="75000"/>
                  <a:lumOff val="25000"/>
                </a:schemeClr>
              </a:buClr>
            </a:pPr>
            <a:r>
              <a:rPr lang="en-GB" kern="0">
                <a:latin typeface="Calibri" panose="020F0502020204030204" pitchFamily="34" charset="0"/>
                <a:ea typeface="Calibri" panose="020F0502020204030204" pitchFamily="34" charset="0"/>
                <a:cs typeface="Arial" panose="020B0604020202020204" pitchFamily="34" charset="0"/>
              </a:rPr>
              <a:t>XRB is exploring possible first-time adoption provisions</a:t>
            </a:r>
          </a:p>
          <a:p>
            <a:endParaRPr lang="en-GB" kern="0">
              <a:latin typeface="Calibri" panose="020F0502020204030204" pitchFamily="34" charset="0"/>
              <a:ea typeface="Calibri" panose="020F0502020204030204" pitchFamily="34" charset="0"/>
              <a:cs typeface="Arial" panose="020B0604020202020204" pitchFamily="34" charset="0"/>
            </a:endParaRPr>
          </a:p>
          <a:p>
            <a:endParaRPr lang="en-NZ" kern="0"/>
          </a:p>
        </p:txBody>
      </p:sp>
      <p:graphicFrame>
        <p:nvGraphicFramePr>
          <p:cNvPr id="7" name="Table 5">
            <a:extLst>
              <a:ext uri="{FF2B5EF4-FFF2-40B4-BE49-F238E27FC236}">
                <a16:creationId xmlns:a16="http://schemas.microsoft.com/office/drawing/2014/main" id="{9BE02414-25CA-4425-BA94-B3417751DC00}"/>
              </a:ext>
            </a:extLst>
          </p:cNvPr>
          <p:cNvGraphicFramePr>
            <a:graphicFrameLocks noGrp="1"/>
          </p:cNvGraphicFramePr>
          <p:nvPr>
            <p:extLst>
              <p:ext uri="{D42A27DB-BD31-4B8C-83A1-F6EECF244321}">
                <p14:modId xmlns:p14="http://schemas.microsoft.com/office/powerpoint/2010/main" val="3336864351"/>
              </p:ext>
            </p:extLst>
          </p:nvPr>
        </p:nvGraphicFramePr>
        <p:xfrm>
          <a:off x="1626811" y="3168914"/>
          <a:ext cx="5430573" cy="1641948"/>
        </p:xfrm>
        <a:graphic>
          <a:graphicData uri="http://schemas.openxmlformats.org/drawingml/2006/table">
            <a:tbl>
              <a:tblPr firstRow="1" bandRow="1">
                <a:tableStyleId>{69C7853C-536D-4A76-A0AE-DD22124D55A5}</a:tableStyleId>
              </a:tblPr>
              <a:tblGrid>
                <a:gridCol w="1699467">
                  <a:extLst>
                    <a:ext uri="{9D8B030D-6E8A-4147-A177-3AD203B41FA5}">
                      <a16:colId xmlns:a16="http://schemas.microsoft.com/office/drawing/2014/main" val="3134865038"/>
                    </a:ext>
                  </a:extLst>
                </a:gridCol>
                <a:gridCol w="1699467">
                  <a:extLst>
                    <a:ext uri="{9D8B030D-6E8A-4147-A177-3AD203B41FA5}">
                      <a16:colId xmlns:a16="http://schemas.microsoft.com/office/drawing/2014/main" val="3288459916"/>
                    </a:ext>
                  </a:extLst>
                </a:gridCol>
                <a:gridCol w="2031639">
                  <a:extLst>
                    <a:ext uri="{9D8B030D-6E8A-4147-A177-3AD203B41FA5}">
                      <a16:colId xmlns:a16="http://schemas.microsoft.com/office/drawing/2014/main" val="517132427"/>
                    </a:ext>
                  </a:extLst>
                </a:gridCol>
              </a:tblGrid>
              <a:tr h="379676">
                <a:tc gridSpan="3">
                  <a:txBody>
                    <a:bodyPr/>
                    <a:lstStyle/>
                    <a:p>
                      <a:pPr algn="ctr"/>
                      <a:r>
                        <a:rPr lang="en-GB"/>
                        <a:t>Example of possible first-time adoption provisions </a:t>
                      </a:r>
                      <a:endParaRPr lang="en-NZ"/>
                    </a:p>
                  </a:txBody>
                  <a:tcPr>
                    <a:solidFill>
                      <a:srgbClr val="E29B29"/>
                    </a:solidFill>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811291719"/>
                  </a:ext>
                </a:extLst>
              </a:tr>
              <a:tr h="379676">
                <a:tc>
                  <a:txBody>
                    <a:bodyPr/>
                    <a:lstStyle/>
                    <a:p>
                      <a:endParaRPr lang="en-NZ"/>
                    </a:p>
                  </a:txBody>
                  <a:tcPr>
                    <a:solidFill>
                      <a:schemeClr val="bg1">
                        <a:lumMod val="95000"/>
                      </a:schemeClr>
                    </a:solidFill>
                  </a:tcPr>
                </a:tc>
                <a:tc>
                  <a:txBody>
                    <a:bodyPr/>
                    <a:lstStyle/>
                    <a:p>
                      <a:r>
                        <a:rPr lang="en-GB"/>
                        <a:t>First reporting period</a:t>
                      </a:r>
                      <a:endParaRPr lang="en-NZ"/>
                    </a:p>
                  </a:txBody>
                  <a:tcPr>
                    <a:solidFill>
                      <a:schemeClr val="bg1">
                        <a:lumMod val="95000"/>
                      </a:schemeClr>
                    </a:solidFill>
                  </a:tcPr>
                </a:tc>
                <a:tc>
                  <a:txBody>
                    <a:bodyPr/>
                    <a:lstStyle/>
                    <a:p>
                      <a:r>
                        <a:rPr lang="en-GB"/>
                        <a:t>Second reporting period</a:t>
                      </a:r>
                      <a:endParaRPr lang="en-NZ"/>
                    </a:p>
                  </a:txBody>
                  <a:tcPr>
                    <a:solidFill>
                      <a:schemeClr val="bg1">
                        <a:lumMod val="95000"/>
                      </a:schemeClr>
                    </a:solidFill>
                  </a:tcPr>
                </a:tc>
                <a:extLst>
                  <a:ext uri="{0D108BD9-81ED-4DB2-BD59-A6C34878D82A}">
                    <a16:rowId xmlns:a16="http://schemas.microsoft.com/office/drawing/2014/main" val="3320487182"/>
                  </a:ext>
                </a:extLst>
              </a:tr>
              <a:tr h="379676">
                <a:tc>
                  <a:txBody>
                    <a:bodyPr/>
                    <a:lstStyle/>
                    <a:p>
                      <a:r>
                        <a:rPr lang="en-GB"/>
                        <a:t>Reporting </a:t>
                      </a:r>
                      <a:endParaRPr lang="en-NZ"/>
                    </a:p>
                  </a:txBody>
                  <a:tcPr>
                    <a:solidFill>
                      <a:schemeClr val="bg1">
                        <a:lumMod val="85000"/>
                      </a:schemeClr>
                    </a:solidFill>
                  </a:tcPr>
                </a:tc>
                <a:tc>
                  <a:txBody>
                    <a:bodyPr/>
                    <a:lstStyle/>
                    <a:p>
                      <a:r>
                        <a:rPr lang="en-GB"/>
                        <a:t>Scope 1 and 2</a:t>
                      </a:r>
                      <a:endParaRPr lang="en-NZ"/>
                    </a:p>
                  </a:txBody>
                  <a:tcPr>
                    <a:solidFill>
                      <a:schemeClr val="bg1">
                        <a:lumMod val="85000"/>
                      </a:schemeClr>
                    </a:solidFill>
                  </a:tcPr>
                </a:tc>
                <a:tc>
                  <a:txBody>
                    <a:bodyPr/>
                    <a:lstStyle/>
                    <a:p>
                      <a:r>
                        <a:rPr lang="en-GB"/>
                        <a:t>Scope 1, 2 and 3</a:t>
                      </a:r>
                      <a:endParaRPr lang="en-NZ"/>
                    </a:p>
                  </a:txBody>
                  <a:tcPr>
                    <a:solidFill>
                      <a:schemeClr val="bg1">
                        <a:lumMod val="85000"/>
                      </a:schemeClr>
                    </a:solidFill>
                  </a:tcPr>
                </a:tc>
                <a:extLst>
                  <a:ext uri="{0D108BD9-81ED-4DB2-BD59-A6C34878D82A}">
                    <a16:rowId xmlns:a16="http://schemas.microsoft.com/office/drawing/2014/main" val="2436841012"/>
                  </a:ext>
                </a:extLst>
              </a:tr>
              <a:tr h="326236">
                <a:tc>
                  <a:txBody>
                    <a:bodyPr/>
                    <a:lstStyle/>
                    <a:p>
                      <a:r>
                        <a:rPr lang="en-GB"/>
                        <a:t>Assurance </a:t>
                      </a:r>
                      <a:endParaRPr lang="en-NZ"/>
                    </a:p>
                  </a:txBody>
                  <a:tcPr>
                    <a:solidFill>
                      <a:schemeClr val="bg1">
                        <a:lumMod val="95000"/>
                      </a:schemeClr>
                    </a:solidFill>
                  </a:tcPr>
                </a:tc>
                <a:tc>
                  <a:txBody>
                    <a:bodyPr/>
                    <a:lstStyle/>
                    <a:p>
                      <a:r>
                        <a:rPr lang="en-GB"/>
                        <a:t>No assurance </a:t>
                      </a:r>
                      <a:endParaRPr lang="en-NZ"/>
                    </a:p>
                  </a:txBody>
                  <a:tcPr>
                    <a:solidFill>
                      <a:schemeClr val="bg1">
                        <a:lumMod val="95000"/>
                      </a:schemeClr>
                    </a:solidFill>
                  </a:tcPr>
                </a:tc>
                <a:tc>
                  <a:txBody>
                    <a:bodyPr/>
                    <a:lstStyle/>
                    <a:p>
                      <a:pPr>
                        <a:spcBef>
                          <a:spcPts val="600"/>
                        </a:spcBef>
                      </a:pPr>
                      <a:r>
                        <a:rPr lang="en-GB"/>
                        <a:t>Limited assurance at a minimum </a:t>
                      </a:r>
                      <a:endParaRPr lang="en-NZ"/>
                    </a:p>
                  </a:txBody>
                  <a:tcPr>
                    <a:solidFill>
                      <a:schemeClr val="bg1">
                        <a:lumMod val="95000"/>
                      </a:schemeClr>
                    </a:solidFill>
                  </a:tcPr>
                </a:tc>
                <a:extLst>
                  <a:ext uri="{0D108BD9-81ED-4DB2-BD59-A6C34878D82A}">
                    <a16:rowId xmlns:a16="http://schemas.microsoft.com/office/drawing/2014/main" val="1357896190"/>
                  </a:ext>
                </a:extLst>
              </a:tr>
            </a:tbl>
          </a:graphicData>
        </a:graphic>
      </p:graphicFrame>
    </p:spTree>
    <p:extLst>
      <p:ext uri="{BB962C8B-B14F-4D97-AF65-F5344CB8AC3E}">
        <p14:creationId xmlns:p14="http://schemas.microsoft.com/office/powerpoint/2010/main" val="1032621029"/>
      </p:ext>
    </p:extLst>
  </p:cSld>
  <p:clrMapOvr>
    <a:masterClrMapping/>
  </p:clrMapOvr>
</p:sld>
</file>

<file path=ppt/theme/theme1.xml><?xml version="1.0" encoding="utf-8"?>
<a:theme xmlns:a="http://schemas.openxmlformats.org/drawingml/2006/main" name="NZGIF PPT theme">
  <a:themeElements>
    <a:clrScheme name="XRB Green 2">
      <a:dk1>
        <a:srgbClr val="000000"/>
      </a:dk1>
      <a:lt1>
        <a:srgbClr val="FFFFFF"/>
      </a:lt1>
      <a:dk2>
        <a:srgbClr val="3F403A"/>
      </a:dk2>
      <a:lt2>
        <a:srgbClr val="68AA55"/>
      </a:lt2>
      <a:accent1>
        <a:srgbClr val="23500B"/>
      </a:accent1>
      <a:accent2>
        <a:srgbClr val="4C4D4D"/>
      </a:accent2>
      <a:accent3>
        <a:srgbClr val="A5A5A5"/>
      </a:accent3>
      <a:accent4>
        <a:srgbClr val="DAD8DA"/>
      </a:accent4>
      <a:accent5>
        <a:srgbClr val="FFFFFF"/>
      </a:accent5>
      <a:accent6>
        <a:srgbClr val="FFFFFF"/>
      </a:accent6>
      <a:hlink>
        <a:srgbClr val="0563C1"/>
      </a:hlink>
      <a:folHlink>
        <a:srgbClr val="33A6D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defRPr>
        </a:defPPr>
      </a:lstStyle>
    </a:lnDef>
    <a:txDef>
      <a:spPr/>
      <a:bodyPr/>
      <a:lstStyle>
        <a:defPPr algn="l">
          <a:defRPr sz="2800" kern="0" dirty="0" smtClean="0"/>
        </a:defPPr>
      </a:lstStyle>
    </a:tx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3366"/>
        </a:dk1>
        <a:lt1>
          <a:srgbClr val="FFFFFF"/>
        </a:lt1>
        <a:dk2>
          <a:srgbClr val="000000"/>
        </a:dk2>
        <a:lt2>
          <a:srgbClr val="969696"/>
        </a:lt2>
        <a:accent1>
          <a:srgbClr val="00CC99"/>
        </a:accent1>
        <a:accent2>
          <a:srgbClr val="3333CC"/>
        </a:accent2>
        <a:accent3>
          <a:srgbClr val="FFFFFF"/>
        </a:accent3>
        <a:accent4>
          <a:srgbClr val="00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XRB Powerpoint template 16x9 Master - new" id="{30174C80-C4DB-4CF8-8CCB-C9C47970A6F6}" vid="{FBA7B7CF-BF53-459F-9855-FC73394B6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Presentation" ma:contentTypeID="0x0101007F55D9E324541740BF6388CE644271506100B264A6170F32B54E9AC205749F28CE43" ma:contentTypeVersion="41" ma:contentTypeDescription="Visual representation of information used to convey ideas. Examples:  Slide Show,  Webinar,  Live Broadcast" ma:contentTypeScope="" ma:versionID="686f379b4862f037f919cbf5081ff758">
  <xsd:schema xmlns:xsd="http://www.w3.org/2001/XMLSchema" xmlns:xs="http://www.w3.org/2001/XMLSchema" xmlns:p="http://schemas.microsoft.com/office/2006/metadata/properties" xmlns:ns2="43619995-018f-4e2c-8089-9af5b1b4449f" xmlns:ns3="http://schemas.microsoft.com/sharepoint/v3/fields" xmlns:ns4="86ff2545-424e-41e2-b804-9e3bc561fde3" targetNamespace="http://schemas.microsoft.com/office/2006/metadata/properties" ma:root="true" ma:fieldsID="460154782cd6a4523116232cb82c72b2" ns2:_="" ns3:_="" ns4:_="">
    <xsd:import namespace="43619995-018f-4e2c-8089-9af5b1b4449f"/>
    <xsd:import namespace="http://schemas.microsoft.com/sharepoint/v3/fields"/>
    <xsd:import namespace="86ff2545-424e-41e2-b804-9e3bc561fde3"/>
    <xsd:element name="properties">
      <xsd:complexType>
        <xsd:sequence>
          <xsd:element name="documentManagement">
            <xsd:complexType>
              <xsd:all>
                <xsd:element ref="ns2:XRBAuthoDoxID" minOccurs="0"/>
                <xsd:element ref="ns3:DocCreatedSaved" minOccurs="0"/>
                <xsd:element ref="ns3:DocModifiedSaved" minOccurs="0"/>
                <xsd:element ref="ns3:EmAttachCount" minOccurs="0"/>
                <xsd:element ref="ns3:EmAttachmentNames" minOccurs="0"/>
                <xsd:element ref="ns3:EmBCC" minOccurs="0"/>
                <xsd:element ref="ns3:EmBCCSMTPAddress" minOccurs="0"/>
                <xsd:element ref="ns3:EmBody" minOccurs="0"/>
                <xsd:element ref="ns3:EmCategory" minOccurs="0"/>
                <xsd:element ref="ns3:EmCC" minOccurs="0"/>
                <xsd:element ref="ns3:EmCCSMTPAddress" minOccurs="0"/>
                <xsd:element ref="ns3:EmCompanies" minOccurs="0"/>
                <xsd:element ref="ns3:EmCon" minOccurs="0"/>
                <xsd:element ref="ns3:EmConversationID" minOccurs="0"/>
                <xsd:element ref="ns3:EmConversationIndex" minOccurs="0"/>
                <xsd:element ref="ns3:EmDate" minOccurs="0"/>
                <xsd:element ref="ns3:EmDateReceived" minOccurs="0"/>
                <xsd:element ref="ns3:EmDateSent" minOccurs="0"/>
                <xsd:element ref="ns3:EmFrom" minOccurs="0"/>
                <xsd:element ref="ns3:EmFromName" minOccurs="0"/>
                <xsd:element ref="ns3:EmFromSMTPAddress" minOccurs="0"/>
                <xsd:element ref="ns3:EmHasAttachments" minOccurs="0"/>
                <xsd:element ref="ns3:EmID" minOccurs="0"/>
                <xsd:element ref="ns3:EmImportance" minOccurs="0"/>
                <xsd:element ref="ns3:EmReceivedByName" minOccurs="0"/>
                <xsd:element ref="ns3:EmReceivedOnBehalfOfName" minOccurs="0"/>
                <xsd:element ref="ns3:EmReplyRecipientNames" minOccurs="0"/>
                <xsd:element ref="ns3:EmReplyRecipients" minOccurs="0"/>
                <xsd:element ref="ns3:EmRetentionPolicyName" minOccurs="0"/>
                <xsd:element ref="ns3:EmSensitivity" minOccurs="0"/>
                <xsd:element ref="ns3:EmSentOnBehalfOfName" minOccurs="0"/>
                <xsd:element ref="ns3:EmSubject" minOccurs="0"/>
                <xsd:element ref="ns3:EmTo" minOccurs="0"/>
                <xsd:element ref="ns3:EmToAddress" minOccurs="0"/>
                <xsd:element ref="ns3:EmToSMTPAddress" minOccurs="0"/>
                <xsd:element ref="ns3:EmType"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19995-018f-4e2c-8089-9af5b1b4449f" elementFormDefault="qualified">
    <xsd:import namespace="http://schemas.microsoft.com/office/2006/documentManagement/types"/>
    <xsd:import namespace="http://schemas.microsoft.com/office/infopath/2007/PartnerControls"/>
    <xsd:element name="XRBAuthoDoxID" ma:index="8" nillable="true" ma:displayName="AuthoDox ID" ma:description="AuthoDox document ID retained after migration." ma:internalName="XRBAuthoDox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CreatedSaved" ma:index="9" nillable="true" ma:displayName="Document Created Saved" ma:format="DateTime" ma:internalName="DocCreatedSaved" ma:readOnly="false">
      <xsd:simpleType>
        <xsd:restriction base="dms:DateTime"/>
      </xsd:simpleType>
    </xsd:element>
    <xsd:element name="DocModifiedSaved" ma:index="10" nillable="true" ma:displayName="Document Modified Saved" ma:format="DateTime" ma:internalName="DocModifiedSaved" ma:readOnly="false">
      <xsd:simpleType>
        <xsd:restriction base="dms:DateTime"/>
      </xsd:simpleType>
    </xsd:element>
    <xsd:element name="EmAttachCount" ma:index="11" nillable="true" ma:displayName="Email Attachment Count" ma:internalName="EmAttachCount" ma:readOnly="false">
      <xsd:simpleType>
        <xsd:restriction base="dms:Text"/>
      </xsd:simpleType>
    </xsd:element>
    <xsd:element name="EmAttachmentNames" ma:index="12" nillable="true" ma:displayName="Email Attachment Names" ma:internalName="EmAttachmentNames" ma:readOnly="false">
      <xsd:simpleType>
        <xsd:restriction base="dms:Note"/>
      </xsd:simpleType>
    </xsd:element>
    <xsd:element name="EmBCC" ma:index="13" nillable="true" ma:displayName="Email BCC" ma:internalName="EmBCC" ma:readOnly="false">
      <xsd:simpleType>
        <xsd:restriction base="dms:Note"/>
      </xsd:simpleType>
    </xsd:element>
    <xsd:element name="EmBCCSMTPAddress" ma:index="14" nillable="true" ma:displayName="Email BCC SMTP Address" ma:internalName="EmBCCSMTPAddress" ma:readOnly="false">
      <xsd:simpleType>
        <xsd:restriction base="dms:Note"/>
      </xsd:simpleType>
    </xsd:element>
    <xsd:element name="EmBody" ma:index="15" nillable="true" ma:displayName="Email Body" ma:internalName="EmBody" ma:readOnly="false">
      <xsd:simpleType>
        <xsd:restriction base="dms:Note"/>
      </xsd:simpleType>
    </xsd:element>
    <xsd:element name="EmCategory" ma:index="16" nillable="true" ma:displayName="Email Category" ma:internalName="EmCategory" ma:readOnly="false">
      <xsd:simpleType>
        <xsd:restriction base="dms:Text"/>
      </xsd:simpleType>
    </xsd:element>
    <xsd:element name="EmCC" ma:index="17" nillable="true" ma:displayName="Email CC" ma:internalName="EmCC" ma:readOnly="false">
      <xsd:simpleType>
        <xsd:restriction base="dms:Note"/>
      </xsd:simpleType>
    </xsd:element>
    <xsd:element name="EmCCSMTPAddress" ma:index="18" nillable="true" ma:displayName="Email CC SMTP Address" ma:internalName="EmCCSMTPAddress" ma:readOnly="false">
      <xsd:simpleType>
        <xsd:restriction base="dms:Note"/>
      </xsd:simpleType>
    </xsd:element>
    <xsd:element name="EmCompanies" ma:index="19" nillable="true" ma:displayName="Email Companies" ma:internalName="EmCompanies" ma:readOnly="false">
      <xsd:simpleType>
        <xsd:restriction base="dms:Text"/>
      </xsd:simpleType>
    </xsd:element>
    <xsd:element name="EmCon" ma:index="20" nillable="true" ma:displayName="Email Conversation" ma:internalName="EmCon" ma:readOnly="false">
      <xsd:simpleType>
        <xsd:restriction base="dms:Text"/>
      </xsd:simpleType>
    </xsd:element>
    <xsd:element name="EmConversationID" ma:index="21" nillable="true" ma:displayName="Email Conversation ID" ma:internalName="EmConversationID" ma:readOnly="false">
      <xsd:simpleType>
        <xsd:restriction base="dms:Note">
          <xsd:maxLength value="255"/>
        </xsd:restriction>
      </xsd:simpleType>
    </xsd:element>
    <xsd:element name="EmConversationIndex" ma:index="22" nillable="true" ma:displayName="Email Conversation Index" ma:internalName="EmConversationIndex" ma:readOnly="false">
      <xsd:simpleType>
        <xsd:restriction base="dms:Note">
          <xsd:maxLength value="255"/>
        </xsd:restriction>
      </xsd:simpleType>
    </xsd:element>
    <xsd:element name="EmDate" ma:index="23" nillable="true" ma:displayName="Email Date" ma:format="DateTime" ma:internalName="EmDate" ma:readOnly="false">
      <xsd:simpleType>
        <xsd:restriction base="dms:DateTime"/>
      </xsd:simpleType>
    </xsd:element>
    <xsd:element name="EmDateReceived" ma:index="24" nillable="true" ma:displayName="Email Date Received" ma:format="DateTime" ma:internalName="EmDateReceived" ma:readOnly="false">
      <xsd:simpleType>
        <xsd:restriction base="dms:DateTime"/>
      </xsd:simpleType>
    </xsd:element>
    <xsd:element name="EmDateSent" ma:index="25" nillable="true" ma:displayName="Email Date Sent" ma:format="DateTime" ma:internalName="EmDateSent" ma:readOnly="false">
      <xsd:simpleType>
        <xsd:restriction base="dms:DateTime"/>
      </xsd:simpleType>
    </xsd:element>
    <xsd:element name="EmFrom" ma:index="26" nillable="true" ma:displayName="Email From" ma:internalName="EmFrom" ma:readOnly="false">
      <xsd:simpleType>
        <xsd:restriction base="dms:Text"/>
      </xsd:simpleType>
    </xsd:element>
    <xsd:element name="EmFromName" ma:index="27" nillable="true" ma:displayName="Email From Name" ma:internalName="EmFromName" ma:readOnly="false">
      <xsd:simpleType>
        <xsd:restriction base="dms:Text"/>
      </xsd:simpleType>
    </xsd:element>
    <xsd:element name="EmFromSMTPAddress" ma:index="28" nillable="true" ma:displayName="Email From SMTP Address" ma:internalName="EmFromSMTPAddress" ma:readOnly="false">
      <xsd:simpleType>
        <xsd:restriction base="dms:Text"/>
      </xsd:simpleType>
    </xsd:element>
    <xsd:element name="EmHasAttachments" ma:index="29" nillable="true" ma:displayName="Email Has Attachments" ma:internalName="EmHasAttachments" ma:readOnly="false">
      <xsd:simpleType>
        <xsd:restriction base="dms:Boolean"/>
      </xsd:simpleType>
    </xsd:element>
    <xsd:element name="EmID" ma:index="30" nillable="true" ma:displayName="Email ID" ma:internalName="EmID" ma:readOnly="false">
      <xsd:simpleType>
        <xsd:restriction base="dms:Text"/>
      </xsd:simpleType>
    </xsd:element>
    <xsd:element name="EmImportance" ma:index="31" nillable="true" ma:displayName="Email Importance" ma:internalName="EmImportance" ma:readOnly="false">
      <xsd:simpleType>
        <xsd:restriction base="dms:Number"/>
      </xsd:simpleType>
    </xsd:element>
    <xsd:element name="EmReceivedByName" ma:index="32" nillable="true" ma:displayName="Email Received By Name" ma:internalName="EmReceivedByName" ma:readOnly="false">
      <xsd:simpleType>
        <xsd:restriction base="dms:Text"/>
      </xsd:simpleType>
    </xsd:element>
    <xsd:element name="EmReceivedOnBehalfOfName" ma:index="33" nillable="true" ma:displayName="Email Received On Behalf Of Name" ma:internalName="EmReceivedOnBehalfOfName" ma:readOnly="false">
      <xsd:simpleType>
        <xsd:restriction base="dms:Text"/>
      </xsd:simpleType>
    </xsd:element>
    <xsd:element name="EmReplyRecipientNames" ma:index="34" nillable="true" ma:displayName="Email Reply Recipient Names" ma:internalName="EmReplyRecipientNames" ma:readOnly="false">
      <xsd:simpleType>
        <xsd:restriction base="dms:Text"/>
      </xsd:simpleType>
    </xsd:element>
    <xsd:element name="EmReplyRecipients" ma:index="35" nillable="true" ma:displayName="Email Reply Recipients" ma:internalName="EmReplyRecipients" ma:readOnly="false">
      <xsd:simpleType>
        <xsd:restriction base="dms:Text"/>
      </xsd:simpleType>
    </xsd:element>
    <xsd:element name="EmRetentionPolicyName" ma:index="36" nillable="true" ma:displayName="Email Retention Policy Name" ma:internalName="EmRetentionPolicyName" ma:readOnly="false">
      <xsd:simpleType>
        <xsd:restriction base="dms:Text"/>
      </xsd:simpleType>
    </xsd:element>
    <xsd:element name="EmSensitivity" ma:index="37" nillable="true" ma:displayName="Email Sensitivity" ma:internalName="EmSensitivity" ma:readOnly="false">
      <xsd:simpleType>
        <xsd:restriction base="dms:Number"/>
      </xsd:simpleType>
    </xsd:element>
    <xsd:element name="EmSentOnBehalfOfName" ma:index="38" nillable="true" ma:displayName="Email Sent On Behalf Of Name" ma:internalName="EmSentOnBehalfOfName" ma:readOnly="false">
      <xsd:simpleType>
        <xsd:restriction base="dms:Text"/>
      </xsd:simpleType>
    </xsd:element>
    <xsd:element name="EmSubject" ma:index="39" nillable="true" ma:displayName="Email Subject" ma:internalName="EmSubject" ma:readOnly="false">
      <xsd:simpleType>
        <xsd:restriction base="dms:Text"/>
      </xsd:simpleType>
    </xsd:element>
    <xsd:element name="EmTo" ma:index="40" nillable="true" ma:displayName="Email To" ma:internalName="EmTo" ma:readOnly="false">
      <xsd:simpleType>
        <xsd:restriction base="dms:Note"/>
      </xsd:simpleType>
    </xsd:element>
    <xsd:element name="EmToAddress" ma:index="41" nillable="true" ma:displayName="Email To Address" ma:internalName="EmToAddress" ma:readOnly="false">
      <xsd:simpleType>
        <xsd:restriction base="dms:Note"/>
      </xsd:simpleType>
    </xsd:element>
    <xsd:element name="EmToSMTPAddress" ma:index="42" nillable="true" ma:displayName="Email To SMTP Address" ma:internalName="EmToSMTPAddress" ma:readOnly="false">
      <xsd:simpleType>
        <xsd:restriction base="dms:Note"/>
      </xsd:simpleType>
    </xsd:element>
    <xsd:element name="EmType" ma:index="43" nillable="true" ma:displayName="Email Type" ma:internalName="EmTyp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f2545-424e-41e2-b804-9e3bc561fde3" elementFormDefault="qualified">
    <xsd:import namespace="http://schemas.microsoft.com/office/2006/documentManagement/types"/>
    <xsd:import namespace="http://schemas.microsoft.com/office/infopath/2007/PartnerControls"/>
    <xsd:element name="_dlc_DocId" ma:index="44" nillable="true" ma:displayName="Document ID Value" ma:description="The value of the document ID assigned to this item." ma:internalName="_dlc_DocId" ma:readOnly="true">
      <xsd:simpleType>
        <xsd:restriction base="dms:Text"/>
      </xsd:simpleType>
    </xsd:element>
    <xsd:element name="_dlc_DocIdUrl" ma:index="4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c02815c-28df-484f-9884-3bf00d466f96" ContentTypeId="0x0101007F55D9E324541740BF6388CE6442715061" PreviousValue="false"/>
</file>

<file path=customXml/item4.xml><?xml version="1.0" encoding="utf-8"?>
<p:properties xmlns:p="http://schemas.microsoft.com/office/2006/metadata/properties" xmlns:xsi="http://www.w3.org/2001/XMLSchema-instance" xmlns:pc="http://schemas.microsoft.com/office/infopath/2007/PartnerControls">
  <documentManagement>
    <_dlc_DocId xmlns="86ff2545-424e-41e2-b804-9e3bc561fde3">EXRB-2016326412-15843</_dlc_DocId>
    <_dlc_DocIdUrl xmlns="86ff2545-424e-41e2-b804-9e3bc561fde3">
      <Url>https://xrbgovt.sharepoint.com/sites/AssuranceProjects/_layouts/15/DocIdRedir.aspx?ID=EXRB-2016326412-15843</Url>
      <Description>EXRB-2016326412-15843</Description>
    </_dlc_DocIdUrl>
    <EmAttachCount xmlns="http://schemas.microsoft.com/sharepoint/v3/fields" xsi:nil="true"/>
    <EmAttachmentNames xmlns="http://schemas.microsoft.com/sharepoint/v3/fields" xsi:nil="true"/>
    <EmReceivedOnBehalfOfName xmlns="http://schemas.microsoft.com/sharepoint/v3/fields" xsi:nil="true"/>
    <EmImportance xmlns="http://schemas.microsoft.com/sharepoint/v3/fields" xsi:nil="true"/>
    <EmCC xmlns="http://schemas.microsoft.com/sharepoint/v3/fields" xsi:nil="true"/>
    <EmCCSMTPAddress xmlns="http://schemas.microsoft.com/sharepoint/v3/fields" xsi:nil="true"/>
    <EmReceivedByName xmlns="http://schemas.microsoft.com/sharepoint/v3/fields" xsi:nil="true"/>
    <EmSentOnBehalfOfName xmlns="http://schemas.microsoft.com/sharepoint/v3/fields" xsi:nil="true"/>
    <EmCompanies xmlns="http://schemas.microsoft.com/sharepoint/v3/fields" xsi:nil="true"/>
    <EmID xmlns="http://schemas.microsoft.com/sharepoint/v3/fields" xsi:nil="true"/>
    <DocModifiedSaved xmlns="http://schemas.microsoft.com/sharepoint/v3/fields" xsi:nil="true"/>
    <EmBCC xmlns="http://schemas.microsoft.com/sharepoint/v3/fields" xsi:nil="true"/>
    <EmBCCSMTPAddress xmlns="http://schemas.microsoft.com/sharepoint/v3/fields" xsi:nil="true"/>
    <EmCon xmlns="http://schemas.microsoft.com/sharepoint/v3/fields" xsi:nil="true"/>
    <EmFromName xmlns="http://schemas.microsoft.com/sharepoint/v3/fields" xsi:nil="true"/>
    <EmHasAttachments xmlns="http://schemas.microsoft.com/sharepoint/v3/fields" xsi:nil="true"/>
    <EmRetentionPolicyName xmlns="http://schemas.microsoft.com/sharepoint/v3/fields" xsi:nil="true"/>
    <EmSubject xmlns="http://schemas.microsoft.com/sharepoint/v3/fields" xsi:nil="true"/>
    <EmType xmlns="http://schemas.microsoft.com/sharepoint/v3/fields" xsi:nil="true"/>
    <EmDateSent xmlns="http://schemas.microsoft.com/sharepoint/v3/fields" xsi:nil="true"/>
    <EmReplyRecipientNames xmlns="http://schemas.microsoft.com/sharepoint/v3/fields" xsi:nil="true"/>
    <EmReplyRecipients xmlns="http://schemas.microsoft.com/sharepoint/v3/fields" xsi:nil="true"/>
    <EmDateReceived xmlns="http://schemas.microsoft.com/sharepoint/v3/fields" xsi:nil="true"/>
    <EmToAddress xmlns="http://schemas.microsoft.com/sharepoint/v3/fields" xsi:nil="true"/>
    <EmFrom xmlns="http://schemas.microsoft.com/sharepoint/v3/fields" xsi:nil="true"/>
    <EmTo xmlns="http://schemas.microsoft.com/sharepoint/v3/fields" xsi:nil="true"/>
    <EmToSMTPAddress xmlns="http://schemas.microsoft.com/sharepoint/v3/fields" xsi:nil="true"/>
    <XRBAuthoDoxID xmlns="43619995-018f-4e2c-8089-9af5b1b4449f" xsi:nil="true"/>
    <DocCreatedSaved xmlns="http://schemas.microsoft.com/sharepoint/v3/fields" xsi:nil="true"/>
    <EmDate xmlns="http://schemas.microsoft.com/sharepoint/v3/fields" xsi:nil="true"/>
    <EmSensitivity xmlns="http://schemas.microsoft.com/sharepoint/v3/fields" xsi:nil="true"/>
    <EmBody xmlns="http://schemas.microsoft.com/sharepoint/v3/fields" xsi:nil="true"/>
    <EmCategory xmlns="http://schemas.microsoft.com/sharepoint/v3/fields" xsi:nil="true"/>
    <EmFromSMTPAddress xmlns="http://schemas.microsoft.com/sharepoint/v3/fields" xsi:nil="true"/>
    <EmConversationID xmlns="http://schemas.microsoft.com/sharepoint/v3/fields" xsi:nil="true"/>
    <EmConversationIndex xmlns="http://schemas.microsoft.com/sharepoint/v3/fields"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F2705A-02B1-4BD8-82E9-FDB52E99992B}">
  <ds:schemaRefs>
    <ds:schemaRef ds:uri="http://schemas.microsoft.com/sharepoint/events"/>
  </ds:schemaRefs>
</ds:datastoreItem>
</file>

<file path=customXml/itemProps2.xml><?xml version="1.0" encoding="utf-8"?>
<ds:datastoreItem xmlns:ds="http://schemas.openxmlformats.org/officeDocument/2006/customXml" ds:itemID="{B2292B48-AE89-48F6-94D7-22F51F3475C8}">
  <ds:schemaRefs>
    <ds:schemaRef ds:uri="43619995-018f-4e2c-8089-9af5b1b4449f"/>
    <ds:schemaRef ds:uri="86ff2545-424e-41e2-b804-9e3bc561fd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F3920F-646B-4A39-B6F3-5253BECDDF5B}">
  <ds:schemaRefs>
    <ds:schemaRef ds:uri="Microsoft.SharePoint.Taxonomy.ContentTypeSync"/>
  </ds:schemaRefs>
</ds:datastoreItem>
</file>

<file path=customXml/itemProps4.xml><?xml version="1.0" encoding="utf-8"?>
<ds:datastoreItem xmlns:ds="http://schemas.openxmlformats.org/officeDocument/2006/customXml" ds:itemID="{B8ADD7A1-B9EC-49D3-8614-3F8E26CA14C0}">
  <ds:schemaRefs>
    <ds:schemaRef ds:uri="43619995-018f-4e2c-8089-9af5b1b4449f"/>
    <ds:schemaRef ds:uri="86ff2545-424e-41e2-b804-9e3bc561fd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E8C8F91A-B9F8-4DFF-882B-BF7BA9DBD6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XRB Powerpoint template 16x9 Master - new (1)</Template>
  <TotalTime>0</TotalTime>
  <Words>1867</Words>
  <Application>Microsoft Office PowerPoint</Application>
  <PresentationFormat>On-screen Show (16:9)</PresentationFormat>
  <Paragraphs>280</Paragraphs>
  <Slides>28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Courier New</vt:lpstr>
      <vt:lpstr>NZGIF PPT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Herlender</dc:creator>
  <cp:lastModifiedBy>Michael Tiffen</cp:lastModifiedBy>
  <cp:revision>2</cp:revision>
  <cp:lastPrinted>2021-03-31T00:27:04Z</cp:lastPrinted>
  <dcterms:created xsi:type="dcterms:W3CDTF">2022-06-02T06:34:49Z</dcterms:created>
  <dcterms:modified xsi:type="dcterms:W3CDTF">2022-06-29T00:37:55Z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0x0101007F55D9E324541740BF6388CE644271506100B264A6170F32B54E9AC205749F28CE43</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TaxCatchAll">
    <vt:lpwstr>1;#Accounting Projects|74114e71-9496-4029-925c-4fa5e0c80691</vt:lpwstr>
  </property>
  <property fmtid="{D5CDD505-2E9C-101B-9397-08002B2CF9AE}" pid="8" name="n7c90e95e34347149b08f2a867a65e3c">
    <vt:lpwstr>Accounting Projects|74114e71-9496-4029-925c-4fa5e0c80691</vt:lpwstr>
  </property>
  <property fmtid="{D5CDD505-2E9C-101B-9397-08002B2CF9AE}" pid="9" name="a593ffe969474e1ba7b1de384f197d96">
    <vt:lpwstr/>
  </property>
  <property fmtid="{D5CDD505-2E9C-101B-9397-08002B2CF9AE}" pid="10" name="dfbdd776951e4667a1254b6a3d2f37d9">
    <vt:lpwstr/>
  </property>
  <property fmtid="{D5CDD505-2E9C-101B-9397-08002B2CF9AE}" pid="11" name="projectName">
    <vt:lpwstr/>
  </property>
  <property fmtid="{D5CDD505-2E9C-101B-9397-08002B2CF9AE}" pid="12" name="accountingTags">
    <vt:lpwstr/>
  </property>
  <property fmtid="{D5CDD505-2E9C-101B-9397-08002B2CF9AE}" pid="13" name="accounting">
    <vt:lpwstr>1;#Accounting Projects|74114e71-9496-4029-925c-4fa5e0c80691</vt:lpwstr>
  </property>
  <property fmtid="{D5CDD505-2E9C-101B-9397-08002B2CF9AE}" pid="14" name="BusinessGroupName">
    <vt:lpwstr/>
  </property>
  <property fmtid="{D5CDD505-2E9C-101B-9397-08002B2CF9AE}" pid="15" name="projectType">
    <vt:lpwstr/>
  </property>
  <property fmtid="{D5CDD505-2E9C-101B-9397-08002B2CF9AE}" pid="16" name="c8a3f901464f4db88354c639b8754dd9">
    <vt:lpwstr/>
  </property>
  <property fmtid="{D5CDD505-2E9C-101B-9397-08002B2CF9AE}" pid="17" name="mfd2cedde1974d988babb6b1bceebc99">
    <vt:lpwstr/>
  </property>
  <property fmtid="{D5CDD505-2E9C-101B-9397-08002B2CF9AE}" pid="18" name="MediaServiceImageTags">
    <vt:lpwstr/>
  </property>
  <property fmtid="{D5CDD505-2E9C-101B-9397-08002B2CF9AE}" pid="19" name="_dlc_DocIdItemGuid">
    <vt:lpwstr>546d1801-bba8-4a92-9e6a-e3aea0c050a4</vt:lpwstr>
  </property>
  <property fmtid="{D5CDD505-2E9C-101B-9397-08002B2CF9AE}" pid="20" name="SharedWithUsers">
    <vt:lpwstr>155;#Anna Herlender;#17;#Peyman Momenan</vt:lpwstr>
  </property>
</Properties>
</file>