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4" r:id="rId6"/>
  </p:sldMasterIdLst>
  <p:notesMasterIdLst>
    <p:notesMasterId r:id="rId27"/>
  </p:notesMasterIdLst>
  <p:handoutMasterIdLst>
    <p:handoutMasterId r:id="rId28"/>
  </p:handoutMasterIdLst>
  <p:sldIdLst>
    <p:sldId id="7451" r:id="rId7"/>
    <p:sldId id="356" r:id="rId8"/>
    <p:sldId id="331" r:id="rId9"/>
    <p:sldId id="353" r:id="rId10"/>
    <p:sldId id="368" r:id="rId11"/>
    <p:sldId id="7429" r:id="rId12"/>
    <p:sldId id="7430" r:id="rId13"/>
    <p:sldId id="365" r:id="rId14"/>
    <p:sldId id="7453" r:id="rId15"/>
    <p:sldId id="366" r:id="rId16"/>
    <p:sldId id="7454" r:id="rId17"/>
    <p:sldId id="7436" r:id="rId18"/>
    <p:sldId id="7446" r:id="rId19"/>
    <p:sldId id="7443" r:id="rId20"/>
    <p:sldId id="7447" r:id="rId21"/>
    <p:sldId id="369" r:id="rId22"/>
    <p:sldId id="7438" r:id="rId23"/>
    <p:sldId id="7449" r:id="rId24"/>
    <p:sldId id="7433" r:id="rId25"/>
    <p:sldId id="7452" r:id="rId26"/>
  </p:sldIdLst>
  <p:sldSz cx="9144000" cy="5143500" type="screen16x9"/>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A15B21-2E4E-056F-C74B-7B2A88CCFD2C}" name="Emily Marden" initials="EM" userId="S::Emily.Marden@xrb.govt.nz::ba6923b8-c05a-4083-bc83-8c9e21dcb79e" providerId="AD"/>
  <p188:author id="{22E64278-CC0C-0955-337F-68EC22E647A6}" name="Francesca Glamuzina" initials="FG" userId="S::francesca.glamuzina@xrb.govt.nz::39d21529-96b8-4ff1-b236-a55f4a0fc335" providerId="AD"/>
  <p188:author id="{C2996686-892F-7807-6D60-E5487EA671E3}" name="Misha Pieters" initials="MP" userId="S::Misha.Pieters@xrb.govt.nz::6962b603-e177-4c05-931a-4d39626761d7" providerId="AD"/>
  <p188:author id="{125B478A-6FDA-DCC2-2BC2-3FBBBBF746FE}" name="Anna Herlender" initials="AH" userId="S::Anna.Herlender@xrb.govt.nz::fd124545-b2e2-422f-b60e-4186a04bb048" providerId="AD"/>
  <p188:author id="{1A0AD7FF-73B6-2904-187B-16093904A7EE}" name="Emily Marden" initials="EM" userId="S::emily.marden@xrb.govt.nz::ba6923b8-c05a-4083-bc83-8c9e21dcb79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9B29"/>
    <a:srgbClr val="F3C98D"/>
    <a:srgbClr val="EFF0EA"/>
    <a:srgbClr val="0563C1"/>
    <a:srgbClr val="DBD8CC"/>
    <a:srgbClr val="3D3F37"/>
    <a:srgbClr val="FFEECD"/>
    <a:srgbClr val="FBFBFB"/>
    <a:srgbClr val="FFFFFF"/>
    <a:srgbClr val="492D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290B3-A399-D5C5-96FA-CC19F1C69EF1}" v="2" dt="2023-02-13T20:56:18.540"/>
    <p1510:client id="{1B16145B-FE45-4B5A-9015-202DA8843430}" v="6" dt="2023-02-07T20:53:50.643"/>
    <p1510:client id="{2A5774B2-24AD-4EF4-8F7E-D3137C7CA3D2}" v="52" vWet="54" dt="2023-02-06T21:14:03.281"/>
    <p1510:client id="{39BE7382-1159-7390-13CC-C2E5CAD75DEC}" v="1" dt="2023-02-13T20:47:44.543"/>
    <p1510:client id="{3D6BCBBA-051C-48D5-BC6A-99DC0CD6EA6C}" v="2642" vWet="2644" dt="2023-02-07T19:57:27.003"/>
  </p1510:revLst>
</p1510:revInfo>
</file>

<file path=ppt/tableStyles.xml><?xml version="1.0" encoding="utf-8"?>
<a:tblStyleLst xmlns:a="http://schemas.openxmlformats.org/drawingml/2006/main" def="{69C7853C-536D-4A76-A0AE-DD22124D55A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13" /><Relationship Type="http://schemas.openxmlformats.org/officeDocument/2006/relationships/slide" Target="slides/slide12.xml" Id="rId18" /><Relationship Type="http://schemas.openxmlformats.org/officeDocument/2006/relationships/slide" Target="slides/slide20.xml" Id="rId26" /><Relationship Type="http://schemas.openxmlformats.org/officeDocument/2006/relationships/customXml" Target="../customXml/item3.xml" Id="rId3" /><Relationship Type="http://schemas.openxmlformats.org/officeDocument/2006/relationships/slide" Target="slides/slide15.xml" Id="rId21" /><Relationship Type="http://schemas.microsoft.com/office/2015/10/relationships/revisionInfo" Target="revisionInfo.xml" Id="rId34" /><Relationship Type="http://schemas.openxmlformats.org/officeDocument/2006/relationships/slide" Target="slides/slide1.xml" Id="rId7" /><Relationship Type="http://schemas.openxmlformats.org/officeDocument/2006/relationships/slide" Target="slides/slide6.xml" Id="rId12" /><Relationship Type="http://schemas.openxmlformats.org/officeDocument/2006/relationships/slide" Target="slides/slide11.xml" Id="rId17" /><Relationship Type="http://schemas.openxmlformats.org/officeDocument/2006/relationships/slide" Target="slides/slide19.xml" Id="rId25" /><Relationship Type="http://schemas.openxmlformats.org/officeDocument/2006/relationships/customXml" Target="../customXml/item2.xml" Id="rId2" /><Relationship Type="http://schemas.openxmlformats.org/officeDocument/2006/relationships/slide" Target="slides/slide10.xml" Id="rId16" /><Relationship Type="http://schemas.openxmlformats.org/officeDocument/2006/relationships/slide" Target="slides/slide14.xml" Id="rId20" /><Relationship Type="http://schemas.openxmlformats.org/officeDocument/2006/relationships/presProps" Target="presProps.xml" Id="rId29" /><Relationship Type="http://schemas.openxmlformats.org/officeDocument/2006/relationships/customXml" Target="../customXml/item1.xml" Id="rId1" /><Relationship Type="http://schemas.openxmlformats.org/officeDocument/2006/relationships/slideMaster" Target="slideMasters/slideMaster1.xml" Id="rId6" /><Relationship Type="http://schemas.openxmlformats.org/officeDocument/2006/relationships/slide" Target="slides/slide5.xml" Id="rId11" /><Relationship Type="http://schemas.openxmlformats.org/officeDocument/2006/relationships/slide" Target="slides/slide18.xml" Id="rId24" /><Relationship Type="http://schemas.openxmlformats.org/officeDocument/2006/relationships/tableStyles" Target="tableStyles.xml" Id="rId32" /><Relationship Type="http://schemas.openxmlformats.org/officeDocument/2006/relationships/customXml" Target="../customXml/item5.xml" Id="rId5" /><Relationship Type="http://schemas.openxmlformats.org/officeDocument/2006/relationships/slide" Target="slides/slide9.xml" Id="rId15" /><Relationship Type="http://schemas.openxmlformats.org/officeDocument/2006/relationships/slide" Target="slides/slide17.xml" Id="rId23" /><Relationship Type="http://schemas.openxmlformats.org/officeDocument/2006/relationships/handoutMaster" Target="handoutMasters/handoutMaster1.xml" Id="rId28" /><Relationship Type="http://schemas.openxmlformats.org/officeDocument/2006/relationships/slide" Target="slides/slide4.xml" Id="rId10" /><Relationship Type="http://schemas.openxmlformats.org/officeDocument/2006/relationships/slide" Target="slides/slide13.xml" Id="rId19" /><Relationship Type="http://schemas.openxmlformats.org/officeDocument/2006/relationships/theme" Target="theme/theme1.xml" Id="rId31" /><Relationship Type="http://schemas.openxmlformats.org/officeDocument/2006/relationships/customXml" Target="../customXml/item4.xml" Id="rId4" /><Relationship Type="http://schemas.openxmlformats.org/officeDocument/2006/relationships/slide" Target="slides/slide3.xml" Id="rId9" /><Relationship Type="http://schemas.openxmlformats.org/officeDocument/2006/relationships/slide" Target="slides/slide8.xml" Id="rId14" /><Relationship Type="http://schemas.openxmlformats.org/officeDocument/2006/relationships/slide" Target="slides/slide16.xml" Id="rId22" /><Relationship Type="http://schemas.openxmlformats.org/officeDocument/2006/relationships/notesMaster" Target="notesMasters/notesMaster1.xml" Id="rId27" /><Relationship Type="http://schemas.openxmlformats.org/officeDocument/2006/relationships/viewProps" Target="viewProps.xml" Id="rId30" /><Relationship Type="http://schemas.microsoft.com/office/2018/10/relationships/authors" Target="authors.xml" Id="rId35" /><Relationship Type="http://schemas.openxmlformats.org/officeDocument/2006/relationships/slide" Target="slides/slide2.xml" Id="rId8"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46F220-EF89-4301-8469-DFAD597EBCA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NZ"/>
          </a:p>
        </p:txBody>
      </p:sp>
      <p:sp>
        <p:nvSpPr>
          <p:cNvPr id="3" name="Date Placeholder 2">
            <a:extLst>
              <a:ext uri="{FF2B5EF4-FFF2-40B4-BE49-F238E27FC236}">
                <a16:creationId xmlns:a16="http://schemas.microsoft.com/office/drawing/2014/main" id="{2E0C0A5C-CB4F-4CDD-BA19-85BB2A10FBF5}"/>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23557CC1-3D54-4850-BAD1-E8B9C48D69D1}" type="datetimeFigureOut">
              <a:rPr lang="en-NZ"/>
              <a:pPr>
                <a:defRPr/>
              </a:pPr>
              <a:t>13/02/2023</a:t>
            </a:fld>
            <a:endParaRPr lang="en-NZ"/>
          </a:p>
        </p:txBody>
      </p:sp>
      <p:sp>
        <p:nvSpPr>
          <p:cNvPr id="4" name="Footer Placeholder 3">
            <a:extLst>
              <a:ext uri="{FF2B5EF4-FFF2-40B4-BE49-F238E27FC236}">
                <a16:creationId xmlns:a16="http://schemas.microsoft.com/office/drawing/2014/main" id="{C9D0D05E-6D98-4148-AAAB-DAD751968BB7}"/>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en-NZ"/>
          </a:p>
        </p:txBody>
      </p:sp>
      <p:sp>
        <p:nvSpPr>
          <p:cNvPr id="5" name="Slide Number Placeholder 4">
            <a:extLst>
              <a:ext uri="{FF2B5EF4-FFF2-40B4-BE49-F238E27FC236}">
                <a16:creationId xmlns:a16="http://schemas.microsoft.com/office/drawing/2014/main" id="{601238D0-C60A-4FB7-B35C-072BAF1F3E5D}"/>
              </a:ext>
            </a:extLst>
          </p:cNvPr>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043B446-07D9-450F-903B-E0442ACBA18A}" type="slidenum">
              <a:rPr lang="en-NZ" altLang="en-US"/>
              <a:pPr/>
              <a:t>‹#›</a:t>
            </a:fld>
            <a:endParaRPr lang="en-NZ"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539DF2-62B3-4597-B08F-A4F52FB9A9D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NZ"/>
          </a:p>
        </p:txBody>
      </p:sp>
      <p:sp>
        <p:nvSpPr>
          <p:cNvPr id="3" name="Date Placeholder 2">
            <a:extLst>
              <a:ext uri="{FF2B5EF4-FFF2-40B4-BE49-F238E27FC236}">
                <a16:creationId xmlns:a16="http://schemas.microsoft.com/office/drawing/2014/main" id="{7382D2B9-06A5-4088-AEFA-444E451BF1FA}"/>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599199A-7120-4594-AF2A-7E31EE9FDCC6}" type="datetimeFigureOut">
              <a:rPr lang="en-NZ"/>
              <a:pPr>
                <a:defRPr/>
              </a:pPr>
              <a:t>13/02/2023</a:t>
            </a:fld>
            <a:endParaRPr lang="en-NZ"/>
          </a:p>
        </p:txBody>
      </p:sp>
      <p:sp>
        <p:nvSpPr>
          <p:cNvPr id="4" name="Slide Image Placeholder 3">
            <a:extLst>
              <a:ext uri="{FF2B5EF4-FFF2-40B4-BE49-F238E27FC236}">
                <a16:creationId xmlns:a16="http://schemas.microsoft.com/office/drawing/2014/main" id="{6C3CD7AE-4D3B-401B-AEDD-2E0DCBC74A43}"/>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NZ" noProof="0"/>
          </a:p>
        </p:txBody>
      </p:sp>
      <p:sp>
        <p:nvSpPr>
          <p:cNvPr id="5" name="Notes Placeholder 4">
            <a:extLst>
              <a:ext uri="{FF2B5EF4-FFF2-40B4-BE49-F238E27FC236}">
                <a16:creationId xmlns:a16="http://schemas.microsoft.com/office/drawing/2014/main" id="{6B8D61C0-C5D0-492B-9B32-0008A76BAC55}"/>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6" name="Footer Placeholder 5">
            <a:extLst>
              <a:ext uri="{FF2B5EF4-FFF2-40B4-BE49-F238E27FC236}">
                <a16:creationId xmlns:a16="http://schemas.microsoft.com/office/drawing/2014/main" id="{8CAD4895-6D09-4247-8445-D1C36D52A029}"/>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NZ"/>
          </a:p>
        </p:txBody>
      </p:sp>
      <p:sp>
        <p:nvSpPr>
          <p:cNvPr id="7" name="Slide Number Placeholder 6">
            <a:extLst>
              <a:ext uri="{FF2B5EF4-FFF2-40B4-BE49-F238E27FC236}">
                <a16:creationId xmlns:a16="http://schemas.microsoft.com/office/drawing/2014/main" id="{FAA3E07E-BB8F-4678-93DB-FD15BFE0E877}"/>
              </a:ext>
            </a:extLst>
          </p:cNvPr>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ECB08457-8C20-460C-976C-4F4C87B2EB8D}" type="slidenum">
              <a:rPr lang="en-NZ" altLang="en-US"/>
              <a:pPr/>
              <a:t>‹#›</a:t>
            </a:fld>
            <a:endParaRPr lang="en-NZ"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a:t>
            </a:fld>
            <a:endParaRPr lang="en-NZ" altLang="en-US"/>
          </a:p>
        </p:txBody>
      </p:sp>
    </p:spTree>
    <p:extLst>
      <p:ext uri="{BB962C8B-B14F-4D97-AF65-F5344CB8AC3E}">
        <p14:creationId xmlns:p14="http://schemas.microsoft.com/office/powerpoint/2010/main" val="2174435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t>We have spent time to explore and understand the various standards currently used by GHG experts in New Zealand. We found two standards are substantively similar and have informed each other over time. We therefore propose that assurance practitioners are required to follow either one of these international standards: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a:t>the ISO standard on verification and validation of greenhouse gas statements or </a:t>
            </a:r>
            <a:endParaRPr lang="en-GB" b="1"/>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a:t>the New Zealand equivalent of the international standard on assurance engagements on greenhouse gas statements.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t>So assurance practitioner assuring the mandatory GHG emissions disclosures will need to choose will standard they follow. However, our proposed standards includes some additional reporting requirements on top of these two standards. I will talk about the reporting requirements in a minute. Before, I would like to ask you a question if you are aware of any other assurance standards that are currently used in New Zealand and which should be allowed to be used for the mandatory GHG disclosures?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p>
          <a:p>
            <a:pPr marL="0" marR="0" lvl="0" indent="0" algn="l" defTabSz="914400" rtl="0" eaLnBrk="0" fontAlgn="base" latinLnBrk="0" hangingPunct="0">
              <a:lnSpc>
                <a:spcPct val="100000"/>
              </a:lnSpc>
              <a:spcBef>
                <a:spcPct val="30000"/>
              </a:spcBef>
              <a:spcAft>
                <a:spcPct val="0"/>
              </a:spcAft>
              <a:buClrTx/>
              <a:buSzTx/>
              <a:buFontTx/>
              <a:buNone/>
              <a:tabLst/>
              <a:defRPr/>
            </a:pPr>
            <a:r>
              <a:rPr lang="en-GB"/>
              <a:t>If you would like to comment please raise your hand (there is this nice function in zoom) or comment in chat. And while we wait for your comments let’s run a polling question.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a:p>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10</a:t>
            </a:fld>
            <a:endParaRPr lang="en-NZ" altLang="en-US"/>
          </a:p>
        </p:txBody>
      </p:sp>
    </p:spTree>
    <p:extLst>
      <p:ext uri="{BB962C8B-B14F-4D97-AF65-F5344CB8AC3E}">
        <p14:creationId xmlns:p14="http://schemas.microsoft.com/office/powerpoint/2010/main" val="1902490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t>The assurance report is the only visible output from the engagement. We propose some additional communication in the assurance report. We expect that these additional communication tools will help to convey the important messages from the assurance practitioner to the readers of the assurance report. </a:t>
            </a:r>
          </a:p>
          <a:p>
            <a:pPr marL="0" indent="0">
              <a:buNone/>
            </a:pPr>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11</a:t>
            </a:fld>
            <a:endParaRPr lang="en-NZ" altLang="en-US"/>
          </a:p>
        </p:txBody>
      </p:sp>
    </p:spTree>
    <p:extLst>
      <p:ext uri="{BB962C8B-B14F-4D97-AF65-F5344CB8AC3E}">
        <p14:creationId xmlns:p14="http://schemas.microsoft.com/office/powerpoint/2010/main" val="292394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Our proposed standard requires to include some additional communications to the users of the assurance reports.</a:t>
            </a:r>
            <a:r>
              <a:rPr lang="en-NZ"/>
              <a:t> We like to call them an auditor’s toolbox – as they are tools to help assurance practitioner to bring users attention to special matters.</a:t>
            </a:r>
          </a:p>
          <a:p>
            <a:r>
              <a:rPr lang="en-NZ"/>
              <a:t>These tools include: Key Matters (matters of most significance in the engagement </a:t>
            </a:r>
            <a:r>
              <a:rPr lang="en-GB" b="0" i="0">
                <a:solidFill>
                  <a:srgbClr val="3F403A"/>
                </a:solidFill>
                <a:effectLst/>
                <a:latin typeface="Roboto" panose="02000000000000000000" pitchFamily="2" charset="0"/>
              </a:rPr>
              <a:t>and are relevant to users’ understanding of the assurance engagement</a:t>
            </a:r>
            <a:r>
              <a:rPr lang="en-NZ"/>
              <a:t>), Emphasis of Matter paragraph (which can be used an assurance practitioner to highlight some specific aspects of GHG information disclosed by the client), Significant Uncertainty (which will be used to highlight the fact that GHG information is currently subject of significant uncertainty) and Other Matters paragraphs (that can be used to communicate for example a fact that previous year disclosures were not assured).</a:t>
            </a:r>
          </a:p>
          <a:p>
            <a:endParaRPr lang="en-NZ"/>
          </a:p>
          <a:p>
            <a:r>
              <a:rPr lang="en-NZ"/>
              <a:t>We would like to hear now from you what you think about the communication requirements we included in our assurance standards. Do you think they will enhance the value of the assurance report?</a:t>
            </a:r>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12</a:t>
            </a:fld>
            <a:endParaRPr lang="en-NZ" altLang="en-US"/>
          </a:p>
        </p:txBody>
      </p:sp>
    </p:spTree>
    <p:extLst>
      <p:ext uri="{BB962C8B-B14F-4D97-AF65-F5344CB8AC3E}">
        <p14:creationId xmlns:p14="http://schemas.microsoft.com/office/powerpoint/2010/main" val="1471149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NZ" sz="1800"/>
              <a:t>We are fully aware that by allowing the use of two international standards we will see some differences in assurance reports.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800"/>
              <a:t>ISO practitioners will be using terms verification for historical information and validation for future oriented information. At the same time, ISAE practitioners will be just referring to assurance.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800"/>
              <a:t>Our detailed analysis and consultation with a panel of specialists confirmed, that the same amount of work effort is required under the both suits of the standards. Therefore, even though the assurance report wording will be different in places, the same quality of work will be supporting the conclusions reached.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NZ" sz="1800"/>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800"/>
              <a:t>There will be also difference within the assurance reports issues within the same suit of standards.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800"/>
              <a:t>Although, the climate standards require limited assurance, some entities would ask their assurance practitioners to provide reasonable assurance.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800"/>
              <a:t>There might be also a mixture in one assurance report that some parts are covered by limited and some parts are covered by reasonable assurance.</a:t>
            </a:r>
          </a:p>
          <a:p>
            <a:endParaRPr lang="en-NZ" sz="1800">
              <a:effectLst/>
              <a:latin typeface="Times New Roman" panose="02020603050405020304" pitchFamily="18" charset="0"/>
              <a:ea typeface="Calibri" panose="020F0502020204030204" pitchFamily="34" charset="0"/>
            </a:endParaRPr>
          </a:p>
          <a:p>
            <a:endParaRPr lang="en-NZ" sz="180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13</a:t>
            </a:fld>
            <a:endParaRPr lang="en-NZ" altLang="en-US"/>
          </a:p>
        </p:txBody>
      </p:sp>
    </p:spTree>
    <p:extLst>
      <p:ext uri="{BB962C8B-B14F-4D97-AF65-F5344CB8AC3E}">
        <p14:creationId xmlns:p14="http://schemas.microsoft.com/office/powerpoint/2010/main" val="2380719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NZ" sz="1800"/>
              <a:t>Let’s have a closer look at differences in assurance conclusions for some parts of GHG information.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800"/>
              <a:t>When GHG will include information that is about future – therefore it is based on assumptions – ISAE and ISO practitioners will perform similar assurance procedures to get comfort over the assumptions and methodologies that are basis for the future information. However, the relevant standards require them to issue different opinions.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800"/>
              <a:t>This slide shows the difference in terminology applied.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800"/>
              <a:t>Do you think that this difference would confuse the users?</a:t>
            </a:r>
          </a:p>
          <a:p>
            <a:endParaRPr lang="en-NZ" sz="1800">
              <a:effectLst/>
              <a:latin typeface="Times New Roman" panose="02020603050405020304" pitchFamily="18" charset="0"/>
              <a:ea typeface="Calibri" panose="020F0502020204030204" pitchFamily="34" charset="0"/>
            </a:endParaRPr>
          </a:p>
          <a:p>
            <a:endParaRPr lang="en-NZ" sz="180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14</a:t>
            </a:fld>
            <a:endParaRPr lang="en-NZ" altLang="en-US"/>
          </a:p>
        </p:txBody>
      </p:sp>
    </p:spTree>
    <p:extLst>
      <p:ext uri="{BB962C8B-B14F-4D97-AF65-F5344CB8AC3E}">
        <p14:creationId xmlns:p14="http://schemas.microsoft.com/office/powerpoint/2010/main" val="3223191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ts val="1400"/>
              </a:lnSpc>
              <a:spcBef>
                <a:spcPts val="600"/>
              </a:spcBef>
              <a:spcAft>
                <a:spcPts val="800"/>
              </a:spcAft>
              <a:buFont typeface="+mj-lt"/>
              <a:buNone/>
            </a:pPr>
            <a:endParaRPr lang="en-GB"/>
          </a:p>
          <a:p>
            <a:pPr marL="0" marR="0" lvl="0" indent="0" algn="just" defTabSz="914400" rtl="0" eaLnBrk="0" fontAlgn="base" latinLnBrk="0" hangingPunct="0">
              <a:lnSpc>
                <a:spcPts val="1400"/>
              </a:lnSpc>
              <a:spcBef>
                <a:spcPts val="600"/>
              </a:spcBef>
              <a:spcAft>
                <a:spcPts val="800"/>
              </a:spcAft>
              <a:buClrTx/>
              <a:buSzTx/>
              <a:buFont typeface="+mj-lt"/>
              <a:buNone/>
              <a:tabLst/>
              <a:defRPr/>
            </a:pPr>
            <a:r>
              <a:rPr lang="en-GB"/>
              <a:t>Our proposed standards includes specific requirement regarding competence and reliance on work of others.</a:t>
            </a:r>
          </a:p>
          <a:p>
            <a:pPr marL="0" marR="0" lvl="0" indent="0" algn="just" defTabSz="914400" rtl="0" eaLnBrk="0" fontAlgn="base" latinLnBrk="0" hangingPunct="0">
              <a:lnSpc>
                <a:spcPts val="1400"/>
              </a:lnSpc>
              <a:spcBef>
                <a:spcPts val="600"/>
              </a:spcBef>
              <a:spcAft>
                <a:spcPts val="800"/>
              </a:spcAft>
              <a:buClrTx/>
              <a:buSzTx/>
              <a:buFont typeface="+mj-lt"/>
              <a:buNone/>
              <a:tabLst/>
              <a:defRPr/>
            </a:pPr>
            <a:endParaRPr lang="en-GB"/>
          </a:p>
          <a:p>
            <a:pPr marL="0" marR="0" lvl="0" indent="0" algn="just" defTabSz="914400" rtl="0" eaLnBrk="0" fontAlgn="base" latinLnBrk="0" hangingPunct="0">
              <a:lnSpc>
                <a:spcPts val="1400"/>
              </a:lnSpc>
              <a:spcBef>
                <a:spcPts val="600"/>
              </a:spcBef>
              <a:spcAft>
                <a:spcPts val="800"/>
              </a:spcAft>
              <a:buClrTx/>
              <a:buSzTx/>
              <a:buFont typeface="+mj-lt"/>
              <a:buNone/>
              <a:tabLst/>
              <a:defRPr/>
            </a:pPr>
            <a:r>
              <a:rPr lang="en-GB"/>
              <a:t>Assurance practitioners will need to be competent both in assurance and in measuring and reporting of GHG emissions.</a:t>
            </a:r>
          </a:p>
          <a:p>
            <a:pPr marL="0" marR="0" lvl="0" indent="0" algn="just" defTabSz="914400" rtl="0" eaLnBrk="0" fontAlgn="base" latinLnBrk="0" hangingPunct="0">
              <a:lnSpc>
                <a:spcPts val="1400"/>
              </a:lnSpc>
              <a:spcBef>
                <a:spcPts val="600"/>
              </a:spcBef>
              <a:spcAft>
                <a:spcPts val="800"/>
              </a:spcAft>
              <a:buClrTx/>
              <a:buSzTx/>
              <a:buFont typeface="+mj-lt"/>
              <a:buNone/>
              <a:tabLst/>
              <a:defRPr/>
            </a:pPr>
            <a:endParaRPr lang="en-GB"/>
          </a:p>
          <a:p>
            <a:pPr marL="0" marR="0" lvl="0" indent="0" algn="just" defTabSz="914400" rtl="0" eaLnBrk="0" fontAlgn="base" latinLnBrk="0" hangingPunct="0">
              <a:lnSpc>
                <a:spcPts val="1400"/>
              </a:lnSpc>
              <a:spcBef>
                <a:spcPts val="600"/>
              </a:spcBef>
              <a:spcAft>
                <a:spcPts val="800"/>
              </a:spcAft>
              <a:buClrTx/>
              <a:buSzTx/>
              <a:buFont typeface="+mj-lt"/>
              <a:buNone/>
              <a:tabLst/>
              <a:defRPr/>
            </a:pPr>
            <a:r>
              <a:rPr lang="en-GB"/>
              <a:t>However, there might be times that a specialised knowledge of an expert is required and then an assurance practitioner will need to engage an expert. Although an assurance practitioner engages an external expert, it needs to have sufficient knowledge to understand the expert’s work. This includes asking appropriate questions and evaluate if answers make sense. It is important to remember that the assurance practitioner has sole responsibility for the engagement.</a:t>
            </a:r>
          </a:p>
          <a:p>
            <a:pPr marL="0" marR="0" lvl="0" indent="0" algn="just" defTabSz="914400" rtl="0" eaLnBrk="0" fontAlgn="base" latinLnBrk="0" hangingPunct="0">
              <a:lnSpc>
                <a:spcPts val="1400"/>
              </a:lnSpc>
              <a:spcBef>
                <a:spcPts val="600"/>
              </a:spcBef>
              <a:spcAft>
                <a:spcPts val="800"/>
              </a:spcAft>
              <a:buClrTx/>
              <a:buSzTx/>
              <a:buFont typeface="+mj-lt"/>
              <a:buNone/>
              <a:tabLst/>
              <a:defRPr/>
            </a:pPr>
            <a:endParaRPr lang="en-GB"/>
          </a:p>
          <a:p>
            <a:pPr marL="0" marR="0" lvl="0" indent="0" algn="just" defTabSz="914400" rtl="0" eaLnBrk="0" fontAlgn="base" latinLnBrk="0" hangingPunct="0">
              <a:lnSpc>
                <a:spcPts val="1400"/>
              </a:lnSpc>
              <a:spcBef>
                <a:spcPts val="600"/>
              </a:spcBef>
              <a:spcAft>
                <a:spcPts val="800"/>
              </a:spcAft>
              <a:buClrTx/>
              <a:buSzTx/>
              <a:buFont typeface="+mj-lt"/>
              <a:buNone/>
              <a:tabLst/>
              <a:defRPr/>
            </a:pPr>
            <a:r>
              <a:rPr lang="en-GB"/>
              <a:t>What is really important, an assurance practitioner will need to evaluate if it can place reliance on the work of expert. Therefore assurance practitioner will need to evaluate competence, objectivity (enquire about interest and relationships).</a:t>
            </a:r>
          </a:p>
          <a:p>
            <a:pPr marL="0" marR="0" lvl="0" indent="0" algn="just" defTabSz="914400" rtl="0" eaLnBrk="0" fontAlgn="base" latinLnBrk="0" hangingPunct="0">
              <a:lnSpc>
                <a:spcPts val="1400"/>
              </a:lnSpc>
              <a:spcBef>
                <a:spcPts val="600"/>
              </a:spcBef>
              <a:spcAft>
                <a:spcPts val="800"/>
              </a:spcAft>
              <a:buClrTx/>
              <a:buSzTx/>
              <a:buFont typeface="+mj-lt"/>
              <a:buNone/>
              <a:tabLst/>
              <a:defRPr/>
            </a:pPr>
            <a:endParaRPr lang="en-GB"/>
          </a:p>
          <a:p>
            <a:pPr marL="0" marR="0" lvl="0" indent="0" algn="just" defTabSz="914400" rtl="0" eaLnBrk="0" fontAlgn="base" latinLnBrk="0" hangingPunct="0">
              <a:lnSpc>
                <a:spcPts val="1400"/>
              </a:lnSpc>
              <a:spcBef>
                <a:spcPts val="600"/>
              </a:spcBef>
              <a:spcAft>
                <a:spcPts val="800"/>
              </a:spcAft>
              <a:buClrTx/>
              <a:buSzTx/>
              <a:buFont typeface="+mj-lt"/>
              <a:buNone/>
              <a:tabLst/>
              <a:defRPr/>
            </a:pPr>
            <a:r>
              <a:rPr lang="en-GB"/>
              <a:t>***</a:t>
            </a:r>
          </a:p>
          <a:p>
            <a:pPr marL="0" lvl="0" indent="0" algn="just">
              <a:lnSpc>
                <a:spcPts val="1400"/>
              </a:lnSpc>
              <a:spcBef>
                <a:spcPts val="600"/>
              </a:spcBef>
              <a:spcAft>
                <a:spcPts val="800"/>
              </a:spcAft>
              <a:buFont typeface="+mj-lt"/>
              <a:buNone/>
            </a:pPr>
            <a:endParaRPr lang="en-GB"/>
          </a:p>
          <a:p>
            <a:pPr marL="0" lvl="0" indent="0" algn="just">
              <a:lnSpc>
                <a:spcPts val="1400"/>
              </a:lnSpc>
              <a:spcBef>
                <a:spcPts val="600"/>
              </a:spcBef>
              <a:spcAft>
                <a:spcPts val="800"/>
              </a:spcAft>
              <a:buFont typeface="+mj-lt"/>
              <a:buNone/>
            </a:pPr>
            <a:r>
              <a:rPr lang="en-GB"/>
              <a:t>Para A24: </a:t>
            </a:r>
            <a:r>
              <a:rPr lang="en-NZ" sz="1800">
                <a:effectLst/>
                <a:latin typeface="Times New Roman" panose="02020603050405020304" pitchFamily="18" charset="0"/>
                <a:ea typeface="Calibri" panose="020F0502020204030204" pitchFamily="34" charset="0"/>
                <a:cs typeface="Arial" panose="020B0604020202020204" pitchFamily="34" charset="0"/>
              </a:rPr>
              <a:t>An assurance practitioner may use the work of an expert if they conclude that the work of that expert is adequate for the assurance practitioner’s purposes. However, the assurance practitioner has sole responsibility for the engagement. That responsibility is not reduced by the work of the expert. The assurance practitioner needs to have sufficient understanding of the GHG emissions to be able to: </a:t>
            </a:r>
            <a:endParaRPr lang="en-NZ"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ts val="1400"/>
              </a:lnSpc>
              <a:spcBef>
                <a:spcPts val="600"/>
              </a:spcBef>
              <a:spcAft>
                <a:spcPts val="800"/>
              </a:spcAft>
              <a:buFont typeface="+mj-lt"/>
              <a:buAutoNum type="alphaLcParenBoth"/>
            </a:pPr>
            <a:r>
              <a:rPr lang="en-NZ" sz="1800">
                <a:effectLst/>
                <a:latin typeface="Times New Roman" panose="02020603050405020304" pitchFamily="18" charset="0"/>
                <a:ea typeface="Calibri" panose="020F0502020204030204" pitchFamily="34" charset="0"/>
                <a:cs typeface="Arial" panose="020B0604020202020204" pitchFamily="34" charset="0"/>
              </a:rPr>
              <a:t>When needed, ask appropriate questions of the expert and evaluate whether the answers make sense in the engagement circumstances;</a:t>
            </a:r>
            <a:endParaRPr lang="en-NZ"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ts val="1400"/>
              </a:lnSpc>
              <a:spcBef>
                <a:spcPts val="600"/>
              </a:spcBef>
              <a:spcAft>
                <a:spcPts val="800"/>
              </a:spcAft>
              <a:buFont typeface="+mj-lt"/>
              <a:buAutoNum type="alphaLcParenBoth"/>
            </a:pPr>
            <a:r>
              <a:rPr lang="en-NZ" sz="1800">
                <a:effectLst/>
                <a:latin typeface="Times New Roman" panose="02020603050405020304" pitchFamily="18" charset="0"/>
                <a:ea typeface="Calibri" panose="020F0502020204030204" pitchFamily="34" charset="0"/>
                <a:cs typeface="Arial" panose="020B0604020202020204" pitchFamily="34" charset="0"/>
              </a:rPr>
              <a:t>Evaluate the expert’s work and, to the extent needed, integrate it with the work of the engagement team as a whole; and </a:t>
            </a:r>
            <a:endParaRPr lang="en-NZ" sz="1800">
              <a:effectLst/>
              <a:latin typeface="Calibri" panose="020F0502020204030204" pitchFamily="34" charset="0"/>
              <a:ea typeface="Calibri" panose="020F0502020204030204" pitchFamily="34" charset="0"/>
              <a:cs typeface="Arial" panose="020B0604020202020204" pitchFamily="34" charset="0"/>
            </a:endParaRPr>
          </a:p>
          <a:p>
            <a:pPr marL="342900" indent="-342900">
              <a:buAutoNum type="alphaLcParenBoth" startAt="3"/>
            </a:pPr>
            <a:r>
              <a:rPr lang="en-NZ" sz="1800">
                <a:effectLst/>
                <a:latin typeface="Times New Roman" panose="02020603050405020304" pitchFamily="18" charset="0"/>
                <a:ea typeface="Calibri" panose="020F0502020204030204" pitchFamily="34" charset="0"/>
              </a:rPr>
              <a:t>Take responsibility for the conclusions reached.</a:t>
            </a:r>
          </a:p>
          <a:p>
            <a:pPr marL="0" indent="0">
              <a:buNone/>
            </a:pPr>
            <a:endParaRPr lang="en-GB"/>
          </a:p>
          <a:p>
            <a:pPr marL="0" lvl="0" indent="0" algn="just">
              <a:lnSpc>
                <a:spcPts val="1400"/>
              </a:lnSpc>
              <a:spcBef>
                <a:spcPts val="600"/>
              </a:spcBef>
              <a:spcAft>
                <a:spcPts val="800"/>
              </a:spcAft>
              <a:buFont typeface="+mj-lt"/>
              <a:buNone/>
            </a:pPr>
            <a:r>
              <a:rPr lang="en-GB"/>
              <a:t>Para A25: </a:t>
            </a:r>
            <a:r>
              <a:rPr lang="en-NZ" sz="1800">
                <a:effectLst/>
                <a:latin typeface="Times New Roman" panose="02020603050405020304" pitchFamily="18" charset="0"/>
                <a:ea typeface="Calibri" panose="020F0502020204030204" pitchFamily="34" charset="0"/>
                <a:cs typeface="Arial" panose="020B0604020202020204" pitchFamily="34" charset="0"/>
              </a:rPr>
              <a:t>When placing reliance on work undertaken by others, it is important to ensure that objectivity is not compromised. As such, it is important to consider whether others involved in the engagement have any interests or relationships that might create a self-review, self-interest, familiarity, intimidation or advocacy threat. Such considerations would normally include whether the individual has any relevant: </a:t>
            </a:r>
            <a:endParaRPr lang="en-NZ"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ts val="1400"/>
              </a:lnSpc>
              <a:spcBef>
                <a:spcPts val="600"/>
              </a:spcBef>
              <a:spcAft>
                <a:spcPts val="800"/>
              </a:spcAft>
              <a:buFont typeface="Symbol" panose="05050102010706020507" pitchFamily="18" charset="2"/>
              <a:buChar char=""/>
            </a:pPr>
            <a:r>
              <a:rPr lang="en-NZ" sz="1800">
                <a:effectLst/>
                <a:latin typeface="Times New Roman" panose="02020603050405020304" pitchFamily="18" charset="0"/>
                <a:ea typeface="Calibri" panose="020F0502020204030204" pitchFamily="34" charset="0"/>
                <a:cs typeface="Arial" panose="020B0604020202020204" pitchFamily="34" charset="0"/>
              </a:rPr>
              <a:t>Financial interests;</a:t>
            </a:r>
            <a:endParaRPr lang="en-NZ"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ts val="1400"/>
              </a:lnSpc>
              <a:spcBef>
                <a:spcPts val="600"/>
              </a:spcBef>
              <a:spcAft>
                <a:spcPts val="800"/>
              </a:spcAft>
              <a:buFont typeface="Symbol" panose="05050102010706020507" pitchFamily="18" charset="2"/>
              <a:buChar char=""/>
            </a:pPr>
            <a:r>
              <a:rPr lang="en-NZ" sz="1800">
                <a:effectLst/>
                <a:latin typeface="Times New Roman" panose="02020603050405020304" pitchFamily="18" charset="0"/>
                <a:ea typeface="Calibri" panose="020F0502020204030204" pitchFamily="34" charset="0"/>
                <a:cs typeface="Arial" panose="020B0604020202020204" pitchFamily="34" charset="0"/>
              </a:rPr>
              <a:t>Business and personal relationships; or</a:t>
            </a:r>
            <a:endParaRPr lang="en-NZ"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ts val="1400"/>
              </a:lnSpc>
              <a:spcBef>
                <a:spcPts val="600"/>
              </a:spcBef>
              <a:spcAft>
                <a:spcPts val="800"/>
              </a:spcAft>
              <a:buFont typeface="Symbol" panose="05050102010706020507" pitchFamily="18" charset="2"/>
              <a:buChar char=""/>
            </a:pPr>
            <a:r>
              <a:rPr lang="en-NZ" sz="1800">
                <a:effectLst/>
                <a:latin typeface="Times New Roman" panose="02020603050405020304" pitchFamily="18" charset="0"/>
                <a:ea typeface="Calibri" panose="020F0502020204030204" pitchFamily="34" charset="0"/>
                <a:cs typeface="Arial" panose="020B0604020202020204" pitchFamily="34" charset="0"/>
              </a:rPr>
              <a:t>Provides any other services to the assurance client.</a:t>
            </a:r>
            <a:endParaRPr lang="en-NZ" sz="1800">
              <a:effectLst/>
              <a:latin typeface="Calibri" panose="020F0502020204030204" pitchFamily="34" charset="0"/>
              <a:ea typeface="Calibri" panose="020F0502020204030204" pitchFamily="34" charset="0"/>
              <a:cs typeface="Arial" panose="020B0604020202020204" pitchFamily="34" charset="0"/>
            </a:endParaRPr>
          </a:p>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15</a:t>
            </a:fld>
            <a:endParaRPr lang="en-NZ" altLang="en-US"/>
          </a:p>
        </p:txBody>
      </p:sp>
    </p:spTree>
    <p:extLst>
      <p:ext uri="{BB962C8B-B14F-4D97-AF65-F5344CB8AC3E}">
        <p14:creationId xmlns:p14="http://schemas.microsoft.com/office/powerpoint/2010/main" val="4217270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slide tries to summarise ethics and independence section of our proposed standard:</a:t>
            </a:r>
          </a:p>
          <a:p>
            <a:pPr marL="228600" indent="-228600">
              <a:buAutoNum type="arabicPeriod"/>
            </a:pPr>
            <a:r>
              <a:rPr lang="en-GB"/>
              <a:t>The overall concept is well known to all assurance practitioners: fundamental principles, threats, elimination or reducing them to acceptable level</a:t>
            </a:r>
          </a:p>
          <a:p>
            <a:pPr marL="228600" indent="-228600">
              <a:buAutoNum type="arabicPeriod"/>
            </a:pPr>
            <a:r>
              <a:rPr lang="en-GB"/>
              <a:t>Specific prohibitions </a:t>
            </a:r>
          </a:p>
          <a:p>
            <a:pPr marL="228600" indent="-228600">
              <a:buAutoNum type="arabicPeriod"/>
            </a:pPr>
            <a:r>
              <a:rPr lang="en-GB"/>
              <a:t>Other important considerations.</a:t>
            </a:r>
          </a:p>
          <a:p>
            <a:pPr marL="0" indent="0">
              <a:buNone/>
            </a:pPr>
            <a:r>
              <a:rPr lang="en-GB"/>
              <a:t>We have included specific prohibitions and other important considerations based on feedback from those of you who have been with us on the journey of developing the standard. Assurance practitioners were especially concerned about these aspects, therefore we included them either as prohibitions or specific prompts in our standards. We tried to be principle based, concise and straightforward. Therefore we opted for just the basics, the most important pieces in the standard, and more to be included in FAQ.</a:t>
            </a:r>
          </a:p>
          <a:p>
            <a:pPr marL="0" indent="0">
              <a:buNone/>
            </a:pPr>
            <a:endParaRPr lang="en-NZ"/>
          </a:p>
          <a:p>
            <a:pPr marL="0" indent="0">
              <a:buNone/>
            </a:pPr>
            <a:r>
              <a:rPr lang="en-NZ"/>
              <a:t>Any questions/or comments on the ethics and independence proposals?</a:t>
            </a:r>
          </a:p>
          <a:p>
            <a:pPr marL="0" indent="0">
              <a:buNone/>
            </a:pPr>
            <a:endParaRPr lang="en-NZ"/>
          </a:p>
          <a:p>
            <a:r>
              <a:rPr lang="en-GB"/>
              <a:t>So to sum it up tell us what you think about the ethics and independence section of our standard.</a:t>
            </a:r>
          </a:p>
          <a:p>
            <a:r>
              <a:rPr lang="en-GB"/>
              <a:t>Can you respond to the poll that is now on your screen?</a:t>
            </a:r>
          </a:p>
          <a:p>
            <a:endParaRPr lang="en-GB"/>
          </a:p>
          <a:p>
            <a:r>
              <a:rPr lang="en-GB"/>
              <a:t>We are wondering if you are able to confirm that the section looks fine for you and it is appropriate in the context of the standard that is built for this specific GHG regime.</a:t>
            </a:r>
          </a:p>
          <a:p>
            <a:endParaRPr lang="en-GB"/>
          </a:p>
          <a:p>
            <a:r>
              <a:rPr lang="en-GB"/>
              <a:t>If you think the section is missing something please let us know in the chat or after the webinar please reach out to us. </a:t>
            </a:r>
            <a:r>
              <a:rPr lang="en-GB" b="1"/>
              <a:t>(remember this is a feedback forum – hoping it was set up as a meeting so that participants are able to actually ask a question or express a view</a:t>
            </a:r>
          </a:p>
          <a:p>
            <a:endParaRPr lang="en-GB"/>
          </a:p>
          <a:p>
            <a:r>
              <a:rPr lang="en-GB"/>
              <a:t>We recognise that some of you might not have chance to read the documents in full so if you think you still need to think about this, please reach out to us at your convenience before 24 March and let us know your thoughts.</a:t>
            </a:r>
          </a:p>
          <a:p>
            <a:pPr marL="0" indent="0">
              <a:buNone/>
            </a:pPr>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16</a:t>
            </a:fld>
            <a:endParaRPr lang="en-NZ" altLang="en-US"/>
          </a:p>
        </p:txBody>
      </p:sp>
    </p:spTree>
    <p:extLst>
      <p:ext uri="{BB962C8B-B14F-4D97-AF65-F5344CB8AC3E}">
        <p14:creationId xmlns:p14="http://schemas.microsoft.com/office/powerpoint/2010/main" val="1556496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The proposed standard includes quality management requirements. These require:</a:t>
            </a:r>
          </a:p>
          <a:p>
            <a:r>
              <a:rPr lang="en-NZ"/>
              <a:t> a system of quality management, including a risk assessment process and requiring a monitoring and remediation process  </a:t>
            </a:r>
          </a:p>
          <a:p>
            <a:r>
              <a:rPr lang="en-NZ"/>
              <a:t>engagement performance requirements to ensure high quality engagements </a:t>
            </a:r>
          </a:p>
          <a:p>
            <a:r>
              <a:rPr lang="en-NZ"/>
              <a:t>consultation on difficult or contentious matters and </a:t>
            </a:r>
            <a:endParaRPr lang="en-GB" b="1"/>
          </a:p>
          <a:p>
            <a:r>
              <a:rPr lang="en-GB" b="0"/>
              <a:t>requires there to be an</a:t>
            </a:r>
            <a:r>
              <a:rPr lang="en-GB" b="1"/>
              <a:t>  </a:t>
            </a:r>
            <a:r>
              <a:rPr lang="en-NZ"/>
              <a:t>independent reviewer on every engagement. </a:t>
            </a:r>
          </a:p>
          <a:p>
            <a:r>
              <a:rPr lang="en-NZ"/>
              <a:t>This approach builds on principles included in various international equivalent assurance standards.</a:t>
            </a:r>
          </a:p>
          <a:p>
            <a:endParaRPr lang="en-NZ"/>
          </a:p>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17</a:t>
            </a:fld>
            <a:endParaRPr lang="en-NZ" altLang="en-US"/>
          </a:p>
        </p:txBody>
      </p:sp>
    </p:spTree>
    <p:extLst>
      <p:ext uri="{BB962C8B-B14F-4D97-AF65-F5344CB8AC3E}">
        <p14:creationId xmlns:p14="http://schemas.microsoft.com/office/powerpoint/2010/main" val="2982260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18</a:t>
            </a:fld>
            <a:endParaRPr lang="en-NZ" altLang="en-US"/>
          </a:p>
        </p:txBody>
      </p:sp>
    </p:spTree>
    <p:extLst>
      <p:ext uri="{BB962C8B-B14F-4D97-AF65-F5344CB8AC3E}">
        <p14:creationId xmlns:p14="http://schemas.microsoft.com/office/powerpoint/2010/main" val="3426832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a:p>
            <a:pPr>
              <a:lnSpc>
                <a:spcPct val="107000"/>
              </a:lnSpc>
              <a:spcAft>
                <a:spcPts val="800"/>
              </a:spcAft>
            </a:pPr>
            <a:endParaRPr lang="en-NZ" sz="1200">
              <a:effectLst/>
              <a:latin typeface="Calibri" panose="020F0502020204030204" pitchFamily="34" charset="0"/>
              <a:ea typeface="DengXian" panose="02010600030101010101" pitchFamily="2" charset="-122"/>
              <a:cs typeface="Cordia New" panose="020B0304020202020204" pitchFamily="34" charset="-34"/>
            </a:endParaRPr>
          </a:p>
          <a:p>
            <a:pPr>
              <a:lnSpc>
                <a:spcPct val="107000"/>
              </a:lnSpc>
              <a:spcAft>
                <a:spcPts val="800"/>
              </a:spcAft>
            </a:pPr>
            <a:r>
              <a:rPr lang="en-NZ" sz="1200">
                <a:effectLst/>
                <a:latin typeface="Calibri" panose="020F0502020204030204" pitchFamily="34" charset="0"/>
                <a:ea typeface="DengXian" panose="02010600030101010101" pitchFamily="2" charset="-122"/>
                <a:cs typeface="Cordia New" panose="020B0304020202020204" pitchFamily="34" charset="-34"/>
              </a:rPr>
              <a:t>Thank you</a:t>
            </a:r>
          </a:p>
          <a:p>
            <a:pPr>
              <a:lnSpc>
                <a:spcPct val="107000"/>
              </a:lnSpc>
              <a:spcAft>
                <a:spcPts val="800"/>
              </a:spcAft>
            </a:pPr>
            <a:r>
              <a:rPr lang="en-NZ" sz="1200">
                <a:effectLst/>
                <a:latin typeface="Calibri" panose="020F0502020204030204" pitchFamily="34" charset="0"/>
                <a:ea typeface="DengXian" panose="02010600030101010101" pitchFamily="2" charset="-122"/>
                <a:cs typeface="Cordia New" panose="020B0304020202020204" pitchFamily="34" charset="-34"/>
              </a:rPr>
              <a:t>Ma </a:t>
            </a:r>
            <a:r>
              <a:rPr lang="en-NZ" sz="1200" err="1">
                <a:effectLst/>
                <a:latin typeface="Calibri" panose="020F0502020204030204" pitchFamily="34" charset="0"/>
                <a:ea typeface="DengXian" panose="02010600030101010101" pitchFamily="2" charset="-122"/>
                <a:cs typeface="Cordia New" panose="020B0304020202020204" pitchFamily="34" charset="-34"/>
              </a:rPr>
              <a:t>te</a:t>
            </a:r>
            <a:r>
              <a:rPr lang="en-NZ" sz="1200">
                <a:effectLst/>
                <a:latin typeface="Calibri" panose="020F0502020204030204" pitchFamily="34" charset="0"/>
                <a:ea typeface="DengXian" panose="02010600030101010101" pitchFamily="2" charset="-122"/>
                <a:cs typeface="Cordia New" panose="020B0304020202020204" pitchFamily="34" charset="-34"/>
              </a:rPr>
              <a:t> </a:t>
            </a:r>
            <a:r>
              <a:rPr lang="en-NZ" sz="1200" err="1">
                <a:effectLst/>
                <a:latin typeface="Calibri" panose="020F0502020204030204" pitchFamily="34" charset="0"/>
                <a:ea typeface="DengXian" panose="02010600030101010101" pitchFamily="2" charset="-122"/>
                <a:cs typeface="Cordia New" panose="020B0304020202020204" pitchFamily="34" charset="-34"/>
              </a:rPr>
              <a:t>wa</a:t>
            </a:r>
            <a:endParaRPr lang="en-NZ" sz="1200">
              <a:effectLst/>
              <a:latin typeface="Calibri" panose="020F0502020204030204" pitchFamily="34" charset="0"/>
              <a:ea typeface="DengXian" panose="02010600030101010101" pitchFamily="2" charset="-122"/>
              <a:cs typeface="Cordia New" panose="020B0304020202020204" pitchFamily="34" charset="-34"/>
            </a:endParaRPr>
          </a:p>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19</a:t>
            </a:fld>
            <a:endParaRPr lang="en-NZ" altLang="en-US"/>
          </a:p>
        </p:txBody>
      </p:sp>
    </p:spTree>
    <p:extLst>
      <p:ext uri="{BB962C8B-B14F-4D97-AF65-F5344CB8AC3E}">
        <p14:creationId xmlns:p14="http://schemas.microsoft.com/office/powerpoint/2010/main" val="1471243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latin typeface="Calibri"/>
                <a:ea typeface="Calibri" panose="020F0502020204030204" pitchFamily="34" charset="0"/>
                <a:cs typeface="Times New Roman"/>
              </a:rPr>
              <a:t>Kia Ora and welcome to our feedback forum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a:latin typeface="Calibri"/>
              <a:ea typeface="Calibri" panose="020F0502020204030204" pitchFamily="34" charset="0"/>
              <a:cs typeface="Times New Roma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latin typeface="Calibri"/>
                <a:ea typeface="Calibri" panose="020F0502020204030204" pitchFamily="34" charset="0"/>
                <a:cs typeface="Times New Roman"/>
              </a:rPr>
              <a:t>In December we issued the outcome of months of work so you know have a copy of the proposed wording for what the requirements for assurance engagements will look like.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a:latin typeface="Calibri"/>
              <a:ea typeface="Calibri" panose="020F0502020204030204" pitchFamily="34" charset="0"/>
              <a:cs typeface="Times New Roma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latin typeface="Calibri"/>
                <a:ea typeface="Calibri" panose="020F0502020204030204" pitchFamily="34" charset="0"/>
                <a:cs typeface="Times New Roman"/>
              </a:rPr>
              <a:t>Today is one way in which you can provide us with your feedback on the proposed wording which is on our website.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latin typeface="Calibri"/>
                <a:ea typeface="Calibri" panose="020F0502020204030204" pitchFamily="34" charset="0"/>
                <a:cs typeface="Times New Roman"/>
              </a:rPr>
              <a:t>This is a feedback forum – we encourage active participation. We will be using polls, and the chat, and we created this as a meeting so that you are able to raise your hand and make a comment or question.  No need to wait until the end – but please do raise your hand and we will call on you to put your mic and or camera on to do so.  We are a friendly bunch so please don’t be shy – my experience is that on this topic there is likely to be a lot of discussion.  We are also not recording this session to encourage you to make your comments. But be best rest assured we are taking copious notes and all comments questions and suggestion raised today will be captured and considered.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a:latin typeface="Calibri"/>
              <a:ea typeface="Calibri" panose="020F0502020204030204" pitchFamily="34" charset="0"/>
              <a:cs typeface="Times New Roman"/>
            </a:endParaRPr>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2</a:t>
            </a:fld>
            <a:endParaRPr lang="en-NZ" altLang="en-US"/>
          </a:p>
        </p:txBody>
      </p:sp>
    </p:spTree>
    <p:extLst>
      <p:ext uri="{BB962C8B-B14F-4D97-AF65-F5344CB8AC3E}">
        <p14:creationId xmlns:p14="http://schemas.microsoft.com/office/powerpoint/2010/main" val="2969877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t>Whether occupational licensing for assurance practitioners should be introduced and, if so, what form that licensing should take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t>If the assurance requirement should be expanded to cover the whole climate statement. </a:t>
            </a:r>
          </a:p>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20</a:t>
            </a:fld>
            <a:endParaRPr lang="en-NZ" altLang="en-US"/>
          </a:p>
        </p:txBody>
      </p:sp>
    </p:spTree>
    <p:extLst>
      <p:ext uri="{BB962C8B-B14F-4D97-AF65-F5344CB8AC3E}">
        <p14:creationId xmlns:p14="http://schemas.microsoft.com/office/powerpoint/2010/main" val="915873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latin typeface="Calibri"/>
              <a:ea typeface="Calibri" panose="020F0502020204030204" pitchFamily="34" charset="0"/>
              <a:cs typeface="Times New Roman"/>
            </a:endParaRPr>
          </a:p>
          <a:p>
            <a:r>
              <a:rPr lang="en-US" sz="1200">
                <a:latin typeface="Calibri"/>
                <a:ea typeface="Calibri" panose="020F0502020204030204" pitchFamily="34" charset="0"/>
                <a:cs typeface="Times New Roman"/>
              </a:rPr>
              <a:t>Our agenda for the hour is </a:t>
            </a:r>
          </a:p>
          <a:p>
            <a:endParaRPr lang="en-US" sz="1200">
              <a:latin typeface="Calibri"/>
              <a:cs typeface="Times New Roman"/>
            </a:endParaRPr>
          </a:p>
          <a:p>
            <a:r>
              <a:rPr lang="en-US" sz="1200">
                <a:latin typeface="Calibri"/>
                <a:cs typeface="Times New Roman"/>
              </a:rPr>
              <a:t>I am joined by Anna Herlender and Karen Tipper who has just joined the assurance team at the XRB.</a:t>
            </a:r>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3</a:t>
            </a:fld>
            <a:endParaRPr lang="en-NZ" altLang="en-US"/>
          </a:p>
        </p:txBody>
      </p:sp>
    </p:spTree>
    <p:extLst>
      <p:ext uri="{BB962C8B-B14F-4D97-AF65-F5344CB8AC3E}">
        <p14:creationId xmlns:p14="http://schemas.microsoft.com/office/powerpoint/2010/main" val="3631562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3F403A"/>
                </a:solidFill>
                <a:effectLst/>
                <a:latin typeface="Roboto" panose="02000000000000000000" pitchFamily="2" charset="0"/>
              </a:rPr>
              <a:t>Lets start with some context:</a:t>
            </a:r>
          </a:p>
          <a:p>
            <a:endParaRPr lang="en-GB" b="0" i="0">
              <a:solidFill>
                <a:srgbClr val="3F403A"/>
              </a:solidFill>
              <a:effectLst/>
              <a:latin typeface="Roboto" panose="02000000000000000000" pitchFamily="2" charset="0"/>
            </a:endParaRPr>
          </a:p>
          <a:p>
            <a:r>
              <a:rPr lang="en-GB" b="0" i="0">
                <a:solidFill>
                  <a:srgbClr val="3F403A"/>
                </a:solidFill>
                <a:effectLst/>
                <a:latin typeface="Roboto" panose="02000000000000000000" pitchFamily="2" charset="0"/>
              </a:rPr>
              <a:t>The XRB issued the </a:t>
            </a:r>
            <a:r>
              <a:rPr lang="en-GB" b="0" i="0" err="1">
                <a:solidFill>
                  <a:srgbClr val="3F403A"/>
                </a:solidFill>
                <a:effectLst/>
                <a:latin typeface="Roboto" panose="02000000000000000000" pitchFamily="2" charset="0"/>
              </a:rPr>
              <a:t>Aoteroa</a:t>
            </a:r>
            <a:r>
              <a:rPr lang="en-GB" b="0" i="0">
                <a:solidFill>
                  <a:srgbClr val="3F403A"/>
                </a:solidFill>
                <a:effectLst/>
                <a:latin typeface="Roboto" panose="02000000000000000000" pitchFamily="2" charset="0"/>
              </a:rPr>
              <a:t> NZ climate statements in December and we hope that climate reporting entities are now busy preparing for this new regime. Reporting is </a:t>
            </a:r>
            <a:r>
              <a:rPr lang="en-GB" b="1" i="0">
                <a:solidFill>
                  <a:srgbClr val="3F403A"/>
                </a:solidFill>
                <a:effectLst/>
                <a:latin typeface="Roboto" panose="02000000000000000000" pitchFamily="2" charset="0"/>
              </a:rPr>
              <a:t>mandatory from 1 Jan 2023</a:t>
            </a:r>
          </a:p>
          <a:p>
            <a:r>
              <a:rPr lang="en-GB" b="0" i="0">
                <a:solidFill>
                  <a:srgbClr val="3F403A"/>
                </a:solidFill>
                <a:effectLst/>
                <a:latin typeface="Roboto" panose="02000000000000000000" pitchFamily="2" charset="0"/>
              </a:rPr>
              <a:t>Climate-related disclosures are mandatory for large, listed companies; large-licensed insurers, registered banks, credit unions, building societies and managers of investment schemes with more than $1 billion in assets.</a:t>
            </a:r>
          </a:p>
          <a:p>
            <a:endParaRPr lang="en-GB" b="0" i="0">
              <a:solidFill>
                <a:srgbClr val="3F403A"/>
              </a:solidFill>
              <a:effectLst/>
              <a:latin typeface="Roboto" panose="02000000000000000000" pitchFamily="2" charset="0"/>
            </a:endParaRPr>
          </a:p>
          <a:p>
            <a:r>
              <a:rPr lang="mi-NZ" sz="1200"/>
              <a:t>There are three standards making up the framework.</a:t>
            </a:r>
          </a:p>
          <a:p>
            <a:endParaRPr lang="mi-NZ" sz="1200"/>
          </a:p>
          <a:p>
            <a:r>
              <a:rPr lang="mi-NZ" sz="1200"/>
              <a:t>First, NZ CS 1. This is where the main four dislcosure areas (Governance, Strategy, Risk Management and Metrics and Targets (which include the greenhouse gas emissions) are housed. It also identifies the scope of the mandatory assurance that is required over GHG emissions disclosures.</a:t>
            </a:r>
          </a:p>
          <a:p>
            <a:endParaRPr lang="mi-NZ" sz="1200"/>
          </a:p>
          <a:p>
            <a:r>
              <a:rPr lang="mi-NZ" sz="1200"/>
              <a:t>NZ CS 2 provides a limited number of first-time adoption provisions</a:t>
            </a:r>
          </a:p>
          <a:p>
            <a:r>
              <a:rPr lang="mi-NZ" sz="1200"/>
              <a:t> – an entity can choose which adoption provisions it wishes to use. </a:t>
            </a:r>
          </a:p>
          <a:p>
            <a:endParaRPr lang="mi-NZ" sz="1200"/>
          </a:p>
          <a:p>
            <a:r>
              <a:rPr lang="mi-NZ" sz="1200"/>
              <a:t>Then we have NZ CS 3. This is a very important standard, as it houses both the principles for disclosure, and the general requirements including requirements for disclosure of methodoligies, assumptions and uncertainties. </a:t>
            </a:r>
          </a:p>
          <a:p>
            <a:endParaRPr lang="mi-NZ" sz="120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B08457-8C20-460C-976C-4F4C87B2EB8D}" type="slidenum">
              <a:rPr kumimoji="0" lang="en-NZ"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NZ"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62396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But this forum is about assurance not reporting so lets remind you what has to be assured…</a:t>
            </a:r>
          </a:p>
          <a:p>
            <a:r>
              <a:rPr lang="en-US" sz="1200">
                <a:latin typeface="Calibri"/>
                <a:ea typeface="Calibri" panose="020F0502020204030204" pitchFamily="34" charset="0"/>
                <a:cs typeface="Times New Roman"/>
              </a:rPr>
              <a:t>Legislation requires that assurance engagements are undertaken for GHG emissions included in climate statements. This assurance engagement must be undertaken in accordance with the XRB’s standards. This assurance is mandatory </a:t>
            </a:r>
            <a:r>
              <a:rPr lang="en-US" sz="1200" b="1">
                <a:latin typeface="Calibri"/>
                <a:ea typeface="Calibri" panose="020F0502020204030204" pitchFamily="34" charset="0"/>
                <a:cs typeface="Times New Roman"/>
              </a:rPr>
              <a:t>from Oct 2024. This allows one year grace period.</a:t>
            </a:r>
          </a:p>
          <a:p>
            <a:endParaRPr lang="en-GB"/>
          </a:p>
          <a:p>
            <a:pPr fontAlgn="ctr">
              <a:spcBef>
                <a:spcPts val="0"/>
              </a:spcBef>
              <a:spcAft>
                <a:spcPts val="0"/>
              </a:spcAft>
            </a:pPr>
            <a:r>
              <a:rPr lang="en-NZ" sz="1200">
                <a:latin typeface="Calibri" panose="020F0502020204030204" pitchFamily="34" charset="0"/>
              </a:rPr>
              <a:t>As a reminder the assurance must cover the following disclosures required by the XRB’s climate standards:</a:t>
            </a:r>
          </a:p>
          <a:p>
            <a:pPr marL="171450" indent="-171450" fontAlgn="ctr">
              <a:spcBef>
                <a:spcPts val="0"/>
              </a:spcBef>
              <a:spcAft>
                <a:spcPts val="0"/>
              </a:spcAft>
              <a:buFont typeface="Arial" panose="020B0604020202020204" pitchFamily="34" charset="0"/>
              <a:buChar char="•"/>
            </a:pPr>
            <a:r>
              <a:rPr lang="en-GB" sz="1200" b="1">
                <a:latin typeface="Calibri" panose="020F0502020204030204" pitchFamily="34" charset="0"/>
              </a:rPr>
              <a:t> </a:t>
            </a:r>
            <a:r>
              <a:rPr lang="en-NZ" sz="1200">
                <a:latin typeface="Calibri" panose="020F0502020204030204" pitchFamily="34" charset="0"/>
              </a:rPr>
              <a:t>the disclosed gross scope 1, 2 &amp; 3 emissions, </a:t>
            </a:r>
          </a:p>
          <a:p>
            <a:pPr marL="171450" indent="-171450" fontAlgn="ctr">
              <a:spcBef>
                <a:spcPts val="0"/>
              </a:spcBef>
              <a:spcAft>
                <a:spcPts val="0"/>
              </a:spcAft>
              <a:buFont typeface="Arial" panose="020B0604020202020204" pitchFamily="34" charset="0"/>
              <a:buChar char="•"/>
            </a:pPr>
            <a:r>
              <a:rPr lang="en-GB" b="1"/>
              <a:t> </a:t>
            </a:r>
            <a:r>
              <a:rPr lang="en-NZ" sz="1200">
                <a:latin typeface="Calibri" panose="020F0502020204030204" pitchFamily="34" charset="0"/>
              </a:rPr>
              <a:t>any additional disclosures around standards used, consolidation approach and exclusions</a:t>
            </a:r>
          </a:p>
          <a:p>
            <a:pPr marL="171450" indent="-171450" fontAlgn="ctr">
              <a:spcBef>
                <a:spcPts val="0"/>
              </a:spcBef>
              <a:spcAft>
                <a:spcPts val="0"/>
              </a:spcAft>
              <a:buFont typeface="Arial" panose="020B0604020202020204" pitchFamily="34" charset="0"/>
              <a:buChar char="•"/>
            </a:pPr>
            <a:r>
              <a:rPr lang="en-GB" b="1"/>
              <a:t> </a:t>
            </a:r>
            <a:r>
              <a:rPr lang="en-NZ" sz="1200">
                <a:latin typeface="Calibri" panose="020F0502020204030204" pitchFamily="34" charset="0"/>
              </a:rPr>
              <a:t>as well as the required disclosures around methodology, assumptions and estimation uncertainty</a:t>
            </a:r>
            <a:endParaRPr lang="en-GB"/>
          </a:p>
          <a:p>
            <a:endParaRPr lang="en-GB"/>
          </a:p>
          <a:p>
            <a:r>
              <a:rPr lang="en-GB"/>
              <a:t>Legislation does not specify who can provide assurance engagements. However, it does specify that an assurance practitioner will need to apply all relevant assurance and auditing standards issued by the XRB. Our proposed standard requires that an assurance practitioner undertaking the GHG assurance engagement must be independent and competent in both assurance and GHG emissions.</a:t>
            </a:r>
          </a:p>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5</a:t>
            </a:fld>
            <a:endParaRPr lang="en-NZ" altLang="en-US"/>
          </a:p>
        </p:txBody>
      </p:sp>
    </p:spTree>
    <p:extLst>
      <p:ext uri="{BB962C8B-B14F-4D97-AF65-F5344CB8AC3E}">
        <p14:creationId xmlns:p14="http://schemas.microsoft.com/office/powerpoint/2010/main" val="915873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issued three pieces:</a:t>
            </a:r>
          </a:p>
          <a:p>
            <a:pPr marL="0" indent="0">
              <a:buNone/>
            </a:pPr>
            <a:r>
              <a:rPr lang="en-GB" b="1"/>
              <a:t>1.</a:t>
            </a:r>
            <a:r>
              <a:rPr lang="en-US"/>
              <a:t>The exposure draft which is our proposed standard</a:t>
            </a:r>
          </a:p>
          <a:p>
            <a:pPr marL="0" indent="0">
              <a:buNone/>
            </a:pPr>
            <a:r>
              <a:rPr lang="en-GB" b="1"/>
              <a:t>2. </a:t>
            </a:r>
            <a:r>
              <a:rPr lang="en-US"/>
              <a:t>The consultation document – that explains the context, our approach, design principles.</a:t>
            </a:r>
          </a:p>
          <a:p>
            <a:pPr marL="0" indent="0">
              <a:buNone/>
            </a:pPr>
            <a:r>
              <a:rPr lang="en-US"/>
              <a:t>We are very keen to hear what you think  and ask 11 specific questions for you to think about, however if you find anything else that is important to comment please do so.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1"/>
              <a:t>3. </a:t>
            </a:r>
            <a:r>
              <a:rPr lang="en-US"/>
              <a:t>We have also published answers to the questions that we heard during the process of drafting the proposed standard. You can find them at the same page with ED.</a:t>
            </a:r>
          </a:p>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6</a:t>
            </a:fld>
            <a:endParaRPr lang="en-NZ" altLang="en-US"/>
          </a:p>
        </p:txBody>
      </p:sp>
    </p:spTree>
    <p:extLst>
      <p:ext uri="{BB962C8B-B14F-4D97-AF65-F5344CB8AC3E}">
        <p14:creationId xmlns:p14="http://schemas.microsoft.com/office/powerpoint/2010/main" val="285607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a:latin typeface="Calibri"/>
                <a:ea typeface="Calibri" panose="020F0502020204030204" pitchFamily="34" charset="0"/>
                <a:cs typeface="Times New Roman"/>
              </a:rPr>
              <a:t>Climate Reporting Entities are some of NZ most significant entities, therefore </a:t>
            </a:r>
            <a:r>
              <a:rPr lang="en-US" sz="1200" b="1">
                <a:latin typeface="Calibri"/>
                <a:ea typeface="Calibri" panose="020F0502020204030204" pitchFamily="34" charset="0"/>
                <a:cs typeface="Times New Roman"/>
              </a:rPr>
              <a:t>high quality </a:t>
            </a:r>
            <a:r>
              <a:rPr lang="en-US" sz="1200">
                <a:latin typeface="Calibri"/>
                <a:ea typeface="Calibri" panose="020F0502020204030204" pitchFamily="34" charset="0"/>
                <a:cs typeface="Times New Roman"/>
              </a:rPr>
              <a:t>and independent assurance is especially important. Our approach has been to explore and learn from multiple international standards, respecting all professionals who can contribute to high quality </a:t>
            </a:r>
            <a:r>
              <a:rPr lang="en-US" sz="1200">
                <a:latin typeface="+mn-lt"/>
                <a:ea typeface="Calibri" panose="020F0502020204030204" pitchFamily="34" charset="0"/>
                <a:cs typeface="Times New Roman"/>
              </a:rPr>
              <a:t>assurance.  We build on these various international standards to ensure that the standard is locally relevant – </a:t>
            </a:r>
            <a:r>
              <a:rPr lang="en-US" sz="1200" b="1">
                <a:latin typeface="+mn-lt"/>
                <a:ea typeface="Calibri" panose="020F0502020204030204" pitchFamily="34" charset="0"/>
                <a:cs typeface="Times New Roman"/>
              </a:rPr>
              <a:t>appropriate for the unique NZ regime . </a:t>
            </a:r>
          </a:p>
          <a:p>
            <a:pPr>
              <a:lnSpc>
                <a:spcPct val="107000"/>
              </a:lnSpc>
              <a:spcAft>
                <a:spcPts val="800"/>
              </a:spcAft>
            </a:pPr>
            <a:endParaRPr lang="en-US" sz="1200">
              <a:latin typeface="+mn-lt"/>
              <a:ea typeface="Calibri" panose="020F0502020204030204" pitchFamily="34" charset="0"/>
              <a:cs typeface="Times New Roman"/>
            </a:endParaRPr>
          </a:p>
          <a:p>
            <a:pPr>
              <a:lnSpc>
                <a:spcPct val="107000"/>
              </a:lnSpc>
              <a:spcAft>
                <a:spcPts val="800"/>
              </a:spcAft>
            </a:pPr>
            <a:endParaRPr lang="en-US" sz="1200">
              <a:latin typeface="Calibri"/>
              <a:ea typeface="Calibri" panose="020F0502020204030204" pitchFamily="34" charset="0"/>
              <a:cs typeface="Times New Roman"/>
            </a:endParaRPr>
          </a:p>
          <a:p>
            <a:pPr marL="0" marR="0" lvl="0" indent="0" algn="l" defTabSz="914400" rtl="0" eaLnBrk="0" fontAlgn="base" latinLnBrk="0" hangingPunct="0">
              <a:lnSpc>
                <a:spcPct val="107000"/>
              </a:lnSpc>
              <a:spcBef>
                <a:spcPct val="30000"/>
              </a:spcBef>
              <a:spcAft>
                <a:spcPts val="800"/>
              </a:spcAft>
              <a:buClrTx/>
              <a:buSzTx/>
              <a:buFontTx/>
              <a:buNone/>
              <a:tabLst/>
              <a:defRPr/>
            </a:pPr>
            <a:r>
              <a:rPr lang="en-US" sz="1200" b="0">
                <a:latin typeface="Calibri"/>
                <a:ea typeface="Calibri" panose="020F0502020204030204" pitchFamily="34" charset="0"/>
                <a:cs typeface="Times New Roman"/>
              </a:rPr>
              <a:t>This is a new area for many, so our objective is to leverage the skills across a broad range of assurance practitioners in particular those who have expertise in GHG emissions.  By doing this we will ensure that </a:t>
            </a:r>
            <a:r>
              <a:rPr lang="en-US" sz="1200" b="1">
                <a:latin typeface="Calibri"/>
                <a:ea typeface="Calibri" panose="020F0502020204030204" pitchFamily="34" charset="0"/>
                <a:cs typeface="Times New Roman"/>
              </a:rPr>
              <a:t>all competent, independent assurance practitioners </a:t>
            </a:r>
            <a:r>
              <a:rPr lang="en-US" sz="1200" b="0">
                <a:latin typeface="Calibri"/>
                <a:ea typeface="Calibri" panose="020F0502020204030204" pitchFamily="34" charset="0"/>
                <a:cs typeface="Times New Roman"/>
              </a:rPr>
              <a:t>are able to undertake these engagements.</a:t>
            </a:r>
          </a:p>
          <a:p>
            <a:endParaRPr lang="en-GB"/>
          </a:p>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7</a:t>
            </a:fld>
            <a:endParaRPr lang="en-NZ" altLang="en-US"/>
          </a:p>
        </p:txBody>
      </p:sp>
    </p:spTree>
    <p:extLst>
      <p:ext uri="{BB962C8B-B14F-4D97-AF65-F5344CB8AC3E}">
        <p14:creationId xmlns:p14="http://schemas.microsoft.com/office/powerpoint/2010/main" val="2431815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7000"/>
              </a:lnSpc>
              <a:spcBef>
                <a:spcPct val="30000"/>
              </a:spcBef>
              <a:spcAft>
                <a:spcPts val="800"/>
              </a:spcAft>
              <a:buClrTx/>
              <a:buSzTx/>
              <a:buFontTx/>
              <a:buNone/>
              <a:tabLst/>
              <a:defRPr/>
            </a:pPr>
            <a:r>
              <a:rPr lang="en-US" sz="1800">
                <a:latin typeface="Calibri"/>
                <a:ea typeface="Calibri" panose="020F0502020204030204" pitchFamily="34" charset="0"/>
                <a:cs typeface="Times New Roman"/>
              </a:rPr>
              <a:t>Sustainability assurance is currently rapidly evolving and assurance of GHG emissions is only a small part of the bigger and still emerging picture. </a:t>
            </a:r>
            <a:r>
              <a:rPr lang="en-GB" sz="1800"/>
              <a:t>The scope of mandatory assurance in New Zealand may extend to the full climate statement. In addition, an assurance licensing and oversight regime may be developed. The international assurance standards are also still in development. </a:t>
            </a:r>
            <a:endParaRPr lang="en-US" sz="1800">
              <a:latin typeface="+mn-lt"/>
              <a:ea typeface="Calibri" panose="020F0502020204030204" pitchFamily="34" charset="0"/>
              <a:cs typeface="Times New Roman"/>
            </a:endParaRPr>
          </a:p>
          <a:p>
            <a:pPr>
              <a:lnSpc>
                <a:spcPct val="107000"/>
              </a:lnSpc>
              <a:spcAft>
                <a:spcPts val="800"/>
              </a:spcAft>
            </a:pP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Sustainability assurance is rapidly evolving and assurance of GHG emissions is only a small part of the bigger and still emerging picture. </a:t>
            </a: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The scope of mandatory assurance in New Zealand may extend to the full climate statement. In addition, an assurance licensing and oversight regime may be developed. Various international assurance standards are also still in development. </a:t>
            </a:r>
            <a:r>
              <a:rPr lang="en-NZ"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For these reasons, our current consultation </a:t>
            </a:r>
            <a:r>
              <a:rPr lang="en-GB" sz="1800">
                <a:effectLst/>
                <a:latin typeface="Calibri" panose="020F0502020204030204" pitchFamily="34" charset="0"/>
                <a:ea typeface="Calibri" panose="020F0502020204030204" pitchFamily="34" charset="0"/>
                <a:cs typeface="Calibri" panose="020F0502020204030204" pitchFamily="34" charset="0"/>
              </a:rPr>
              <a:t>proposes a temporary </a:t>
            </a:r>
            <a:r>
              <a:rPr lang="en-NZ" sz="1800">
                <a:effectLst/>
                <a:latin typeface="Calibri" panose="020F0502020204030204" pitchFamily="34" charset="0"/>
                <a:ea typeface="Calibri" panose="020F0502020204030204" pitchFamily="34" charset="0"/>
                <a:cs typeface="Times New Roman" panose="02020603050405020304" pitchFamily="18" charset="0"/>
              </a:rPr>
              <a:t> </a:t>
            </a:r>
            <a:r>
              <a:rPr lang="en-GB" sz="1800">
                <a:effectLst/>
                <a:latin typeface="Calibri" panose="020F0502020204030204" pitchFamily="34" charset="0"/>
                <a:ea typeface="Calibri" panose="020F0502020204030204" pitchFamily="34" charset="0"/>
                <a:cs typeface="Calibri" panose="020F0502020204030204" pitchFamily="34" charset="0"/>
              </a:rPr>
              <a:t>assurance standard which would allow GHG disclosure assurance to be undertaken by a wide range of suitably qualified practitioners. </a:t>
            </a:r>
            <a:endParaRPr lang="en-NZ" sz="180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NZ" sz="1800">
                <a:effectLst/>
                <a:latin typeface="Calibri" panose="020F0502020204030204" pitchFamily="34" charset="0"/>
                <a:ea typeface="Calibri" panose="020F0502020204030204" pitchFamily="34" charset="0"/>
                <a:cs typeface="Times New Roman" panose="02020603050405020304" pitchFamily="18" charset="0"/>
              </a:rPr>
              <a:t> It does not follow that to leverage diverse skills and enhance quality that we propose a temporary standard? Suggested text provides the context for the temporary nature of the proposals.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a:latin typeface="Calibri"/>
              <a:ea typeface="Calibri" panose="020F0502020204030204" pitchFamily="34" charset="0"/>
              <a:cs typeface="Times New Roma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latin typeface="Calibri"/>
                <a:ea typeface="Calibri" panose="020F0502020204030204" pitchFamily="34" charset="0"/>
                <a:cs typeface="Times New Roman"/>
              </a:rPr>
              <a:t>We are deliberately proposing a temporary standard meaning that the standard will have an end date while we continuously learn and explore this rapidly developing assurance space.</a:t>
            </a:r>
            <a:endParaRPr lang="en-GB" sz="1200">
              <a:latin typeface="+mn-lt"/>
              <a:ea typeface="Calibri" panose="020F0502020204030204" pitchFamily="34" charset="0"/>
              <a:cs typeface="Times New Roman"/>
            </a:endParaRPr>
          </a:p>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8</a:t>
            </a:fld>
            <a:endParaRPr lang="en-NZ" altLang="en-US"/>
          </a:p>
        </p:txBody>
      </p:sp>
    </p:spTree>
    <p:extLst>
      <p:ext uri="{BB962C8B-B14F-4D97-AF65-F5344CB8AC3E}">
        <p14:creationId xmlns:p14="http://schemas.microsoft.com/office/powerpoint/2010/main" val="2035486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Our standard covers three key areas:</a:t>
            </a:r>
          </a:p>
          <a:p>
            <a:pPr marL="228600" indent="-228600">
              <a:buAutoNum type="arabicPeriod"/>
            </a:pPr>
            <a:r>
              <a:rPr lang="en-NZ"/>
              <a:t>Engagement requirements – i.e. the requirements to assure GHG information.  If you are doing assurance over GHG already – you may be using an existing international assurance standard to do so- our approach is to leverage and build on the two key international standards that we are aware are currently being used in NZ.  </a:t>
            </a:r>
          </a:p>
          <a:p>
            <a:pPr marL="228600" indent="-228600">
              <a:buAutoNum type="arabicPeriod"/>
            </a:pPr>
            <a:endParaRPr lang="en-NZ"/>
          </a:p>
          <a:p>
            <a:pPr marL="228600" indent="-228600">
              <a:buAutoNum type="arabicPeriod"/>
            </a:pPr>
            <a:r>
              <a:rPr lang="en-NZ"/>
              <a:t>The other two areas we address are </a:t>
            </a:r>
            <a:r>
              <a:rPr lang="en-NZ" err="1"/>
              <a:t>ethis</a:t>
            </a:r>
            <a:r>
              <a:rPr lang="en-NZ"/>
              <a:t> and independence and quality. The engagements standards are embedded in various professional or accreditation requirements for ethics and quality management.  Given the importance of ethics, independence and quality, we propose including the key </a:t>
            </a:r>
            <a:r>
              <a:rPr lang="en-NZ" err="1"/>
              <a:t>pricnipces</a:t>
            </a:r>
            <a:r>
              <a:rPr lang="en-NZ"/>
              <a:t> and requirements to ensure that </a:t>
            </a:r>
            <a:r>
              <a:rPr lang="en-NZ" err="1"/>
              <a:t>indepdnence</a:t>
            </a:r>
            <a:r>
              <a:rPr lang="en-NZ"/>
              <a:t> is safeguarded and quality processes are </a:t>
            </a:r>
            <a:r>
              <a:rPr lang="en-NZ" err="1"/>
              <a:t>inplace</a:t>
            </a:r>
            <a:r>
              <a:rPr lang="en-NZ"/>
              <a:t>, regardless of which professional background the assurance practitioner may come from.. We include all of these </a:t>
            </a:r>
            <a:r>
              <a:rPr lang="en-NZ" err="1"/>
              <a:t>prinicpels</a:t>
            </a:r>
            <a:r>
              <a:rPr lang="en-NZ"/>
              <a:t> in one single standard </a:t>
            </a:r>
            <a:r>
              <a:rPr lang="en-NZ" err="1"/>
              <a:t>speciif</a:t>
            </a:r>
            <a:r>
              <a:rPr lang="en-NZ"/>
              <a:t> to this narrow scope mandatory assurance engagement rather then requiring compliance with multiple standards.</a:t>
            </a:r>
          </a:p>
          <a:p>
            <a:pPr marL="0" indent="0">
              <a:buNone/>
            </a:pPr>
            <a:endParaRPr lang="en-NZ"/>
          </a:p>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9</a:t>
            </a:fld>
            <a:endParaRPr lang="en-NZ" altLang="en-US"/>
          </a:p>
        </p:txBody>
      </p:sp>
    </p:spTree>
    <p:extLst>
      <p:ext uri="{BB962C8B-B14F-4D97-AF65-F5344CB8AC3E}">
        <p14:creationId xmlns:p14="http://schemas.microsoft.com/office/powerpoint/2010/main" val="3187747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F11241D5-5858-714F-A915-55AC2344B5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90"/>
            <a:ext cx="9144000" cy="5141610"/>
          </a:xfrm>
          <a:prstGeom prst="rect">
            <a:avLst/>
          </a:prstGeom>
        </p:spPr>
      </p:pic>
      <p:sp>
        <p:nvSpPr>
          <p:cNvPr id="5" name="Text Placeholder 17">
            <a:extLst>
              <a:ext uri="{FF2B5EF4-FFF2-40B4-BE49-F238E27FC236}">
                <a16:creationId xmlns:a16="http://schemas.microsoft.com/office/drawing/2014/main" id="{3487D60D-746C-364E-949F-141F075805F2}"/>
              </a:ext>
            </a:extLst>
          </p:cNvPr>
          <p:cNvSpPr>
            <a:spLocks noGrp="1"/>
          </p:cNvSpPr>
          <p:nvPr>
            <p:ph type="body" sz="quarter" idx="13"/>
          </p:nvPr>
        </p:nvSpPr>
        <p:spPr>
          <a:xfrm>
            <a:off x="462216" y="1427355"/>
            <a:ext cx="5663521" cy="1077951"/>
          </a:xfrm>
          <a:prstGeom prst="rect">
            <a:avLst/>
          </a:prstGeom>
        </p:spPr>
        <p:txBody>
          <a:bodyPr/>
          <a:lstStyle>
            <a:lvl1pPr marL="0" indent="0">
              <a:buNone/>
              <a:defRPr sz="2400" b="1"/>
            </a:lvl1pPr>
          </a:lstStyle>
          <a:p>
            <a:pPr lvl="0"/>
            <a:r>
              <a:rPr lang="en-US"/>
              <a:t>Click to edit Master text styles</a:t>
            </a:r>
          </a:p>
        </p:txBody>
      </p:sp>
      <p:sp>
        <p:nvSpPr>
          <p:cNvPr id="6" name="Text Placeholder 17">
            <a:extLst>
              <a:ext uri="{FF2B5EF4-FFF2-40B4-BE49-F238E27FC236}">
                <a16:creationId xmlns:a16="http://schemas.microsoft.com/office/drawing/2014/main" id="{9CA492CD-1D9F-C54E-83C7-E83F03B35520}"/>
              </a:ext>
            </a:extLst>
          </p:cNvPr>
          <p:cNvSpPr>
            <a:spLocks noGrp="1"/>
          </p:cNvSpPr>
          <p:nvPr>
            <p:ph type="body" sz="quarter" idx="14"/>
          </p:nvPr>
        </p:nvSpPr>
        <p:spPr>
          <a:xfrm>
            <a:off x="462216" y="2571750"/>
            <a:ext cx="4236164" cy="1862675"/>
          </a:xfrm>
          <a:prstGeom prst="rect">
            <a:avLst/>
          </a:prstGeom>
        </p:spPr>
        <p:txBody>
          <a:bodyPr/>
          <a:lstStyle>
            <a:lvl1pPr marL="0" indent="0">
              <a:buNone/>
              <a:defRPr sz="2000" b="0"/>
            </a:lvl1pPr>
          </a:lstStyle>
          <a:p>
            <a:pPr lvl="0"/>
            <a:r>
              <a:rPr lang="en-US"/>
              <a:t>Click to edit Master text styles</a:t>
            </a:r>
          </a:p>
        </p:txBody>
      </p:sp>
    </p:spTree>
    <p:extLst>
      <p:ext uri="{BB962C8B-B14F-4D97-AF65-F5344CB8AC3E}">
        <p14:creationId xmlns:p14="http://schemas.microsoft.com/office/powerpoint/2010/main" val="3364111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227A2-F270-E242-A996-EE6E51BEF4AC}"/>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BE62FDC-47F3-764E-8D7B-7C2674B375DA}"/>
              </a:ext>
            </a:extLst>
          </p:cNvPr>
          <p:cNvSpPr>
            <a:spLocks noGrp="1"/>
          </p:cNvSpPr>
          <p:nvPr>
            <p:ph type="sldNum" sz="quarter" idx="10"/>
          </p:nvPr>
        </p:nvSpPr>
        <p:spPr/>
        <p:txBody>
          <a:bodyPr/>
          <a:lstStyle/>
          <a:p>
            <a:fld id="{802A16F9-4D44-47C7-BF06-FFE7750A8ED4}" type="slidenum">
              <a:rPr lang="en-NZ" altLang="en-US" smtClean="0"/>
              <a:pPr/>
              <a:t>‹#›</a:t>
            </a:fld>
            <a:endParaRPr lang="en-NZ" altLang="en-US"/>
          </a:p>
        </p:txBody>
      </p:sp>
      <p:pic>
        <p:nvPicPr>
          <p:cNvPr id="4" name="Picture 3" descr="A picture containing diagram&#10;&#10;Description automatically generated">
            <a:extLst>
              <a:ext uri="{FF2B5EF4-FFF2-40B4-BE49-F238E27FC236}">
                <a16:creationId xmlns:a16="http://schemas.microsoft.com/office/drawing/2014/main" id="{B94FB4F1-FBEA-7E40-966E-55B24CB2A1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90"/>
            <a:ext cx="9144000" cy="5141610"/>
          </a:xfrm>
          <a:prstGeom prst="rect">
            <a:avLst/>
          </a:prstGeom>
        </p:spPr>
      </p:pic>
      <p:sp>
        <p:nvSpPr>
          <p:cNvPr id="5" name="Text Placeholder 17">
            <a:extLst>
              <a:ext uri="{FF2B5EF4-FFF2-40B4-BE49-F238E27FC236}">
                <a16:creationId xmlns:a16="http://schemas.microsoft.com/office/drawing/2014/main" id="{877C5875-73AD-3F45-9F8C-BCF06A2699FB}"/>
              </a:ext>
            </a:extLst>
          </p:cNvPr>
          <p:cNvSpPr>
            <a:spLocks noGrp="1"/>
          </p:cNvSpPr>
          <p:nvPr>
            <p:ph type="body" sz="quarter" idx="13"/>
          </p:nvPr>
        </p:nvSpPr>
        <p:spPr>
          <a:xfrm>
            <a:off x="462216" y="817749"/>
            <a:ext cx="5369241" cy="1077951"/>
          </a:xfrm>
          <a:prstGeom prst="rect">
            <a:avLst/>
          </a:prstGeom>
        </p:spPr>
        <p:txBody>
          <a:bodyPr/>
          <a:lstStyle>
            <a:lvl1pPr marL="0" indent="0">
              <a:buNone/>
              <a:defRPr sz="2400" b="1"/>
            </a:lvl1pPr>
          </a:lstStyle>
          <a:p>
            <a:pPr lvl="0"/>
            <a:r>
              <a:rPr lang="en-US"/>
              <a:t>Click to edit Master text styles</a:t>
            </a:r>
          </a:p>
        </p:txBody>
      </p:sp>
      <p:sp>
        <p:nvSpPr>
          <p:cNvPr id="6" name="Text Placeholder 17">
            <a:extLst>
              <a:ext uri="{FF2B5EF4-FFF2-40B4-BE49-F238E27FC236}">
                <a16:creationId xmlns:a16="http://schemas.microsoft.com/office/drawing/2014/main" id="{C53C0A67-086D-C34C-B27F-DB3E4CBC22D6}"/>
              </a:ext>
            </a:extLst>
          </p:cNvPr>
          <p:cNvSpPr>
            <a:spLocks noGrp="1"/>
          </p:cNvSpPr>
          <p:nvPr>
            <p:ph type="body" sz="quarter" idx="14"/>
          </p:nvPr>
        </p:nvSpPr>
        <p:spPr>
          <a:xfrm>
            <a:off x="462216" y="1962144"/>
            <a:ext cx="3954509" cy="2425826"/>
          </a:xfrm>
          <a:prstGeom prst="rect">
            <a:avLst/>
          </a:prstGeom>
        </p:spPr>
        <p:txBody>
          <a:bodyPr/>
          <a:lstStyle>
            <a:lvl1pPr marL="0" indent="0">
              <a:buNone/>
              <a:defRPr sz="2000" b="0"/>
            </a:lvl1pPr>
          </a:lstStyle>
          <a:p>
            <a:pPr lvl="0"/>
            <a:r>
              <a:rPr lang="en-US"/>
              <a:t>Click to edit Master text styles</a:t>
            </a:r>
          </a:p>
        </p:txBody>
      </p:sp>
      <p:sp>
        <p:nvSpPr>
          <p:cNvPr id="7" name="Rectangle 6">
            <a:extLst>
              <a:ext uri="{FF2B5EF4-FFF2-40B4-BE49-F238E27FC236}">
                <a16:creationId xmlns:a16="http://schemas.microsoft.com/office/drawing/2014/main" id="{AEA75806-B8B9-5346-93FA-171C58C9A9E7}"/>
              </a:ext>
            </a:extLst>
          </p:cNvPr>
          <p:cNvSpPr/>
          <p:nvPr userDrawn="1"/>
        </p:nvSpPr>
        <p:spPr bwMode="auto">
          <a:xfrm>
            <a:off x="270294" y="274638"/>
            <a:ext cx="4054415" cy="593754"/>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97559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FBFBE1-00E7-0846-AB37-32812A0CE4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100" r="3344"/>
          <a:stretch/>
        </p:blipFill>
        <p:spPr>
          <a:xfrm>
            <a:off x="180000" y="0"/>
            <a:ext cx="8964000" cy="850696"/>
          </a:xfrm>
          <a:prstGeom prst="rect">
            <a:avLst/>
          </a:prstGeom>
        </p:spPr>
      </p:pic>
      <p:sp>
        <p:nvSpPr>
          <p:cNvPr id="3" name="Slide Number Placeholder 2">
            <a:extLst>
              <a:ext uri="{FF2B5EF4-FFF2-40B4-BE49-F238E27FC236}">
                <a16:creationId xmlns:a16="http://schemas.microsoft.com/office/drawing/2014/main" id="{C78A073E-DA97-C143-8F68-A24F8D0C873D}"/>
              </a:ext>
            </a:extLst>
          </p:cNvPr>
          <p:cNvSpPr>
            <a:spLocks noGrp="1"/>
          </p:cNvSpPr>
          <p:nvPr>
            <p:ph type="sldNum" sz="quarter" idx="10"/>
          </p:nvPr>
        </p:nvSpPr>
        <p:spPr/>
        <p:txBody>
          <a:bodyPr/>
          <a:lstStyle/>
          <a:p>
            <a:fld id="{802A16F9-4D44-47C7-BF06-FFE7750A8ED4}" type="slidenum">
              <a:rPr lang="en-NZ" altLang="en-US" smtClean="0"/>
              <a:pPr/>
              <a:t>‹#›</a:t>
            </a:fld>
            <a:endParaRPr lang="en-NZ" altLang="en-US"/>
          </a:p>
        </p:txBody>
      </p:sp>
      <p:sp>
        <p:nvSpPr>
          <p:cNvPr id="8" name="Text Placeholder 17">
            <a:extLst>
              <a:ext uri="{FF2B5EF4-FFF2-40B4-BE49-F238E27FC236}">
                <a16:creationId xmlns:a16="http://schemas.microsoft.com/office/drawing/2014/main" id="{D4717D95-265F-FF4E-A0D3-8A10F6ACF63E}"/>
              </a:ext>
            </a:extLst>
          </p:cNvPr>
          <p:cNvSpPr>
            <a:spLocks noGrp="1"/>
          </p:cNvSpPr>
          <p:nvPr>
            <p:ph type="body" sz="quarter" idx="13"/>
          </p:nvPr>
        </p:nvSpPr>
        <p:spPr>
          <a:xfrm>
            <a:off x="521209" y="411840"/>
            <a:ext cx="4239255" cy="481457"/>
          </a:xfrm>
          <a:prstGeom prst="rect">
            <a:avLst/>
          </a:prstGeom>
        </p:spPr>
        <p:txBody>
          <a:bodyPr/>
          <a:lstStyle>
            <a:lvl1pPr marL="0" indent="0" fontAlgn="b">
              <a:lnSpc>
                <a:spcPct val="100000"/>
              </a:lnSpc>
              <a:buNone/>
              <a:defRPr sz="2100" b="1"/>
            </a:lvl1pPr>
          </a:lstStyle>
          <a:p>
            <a:pPr lvl="0"/>
            <a:r>
              <a:rPr lang="en-US"/>
              <a:t>Click to edit Master text styles</a:t>
            </a:r>
          </a:p>
        </p:txBody>
      </p:sp>
      <p:sp>
        <p:nvSpPr>
          <p:cNvPr id="9" name="Content Placeholder 2">
            <a:extLst>
              <a:ext uri="{FF2B5EF4-FFF2-40B4-BE49-F238E27FC236}">
                <a16:creationId xmlns:a16="http://schemas.microsoft.com/office/drawing/2014/main" id="{6DA228D1-1781-9C42-A1B2-D17D81893723}"/>
              </a:ext>
            </a:extLst>
          </p:cNvPr>
          <p:cNvSpPr>
            <a:spLocks noGrp="1"/>
          </p:cNvSpPr>
          <p:nvPr>
            <p:ph idx="1"/>
          </p:nvPr>
        </p:nvSpPr>
        <p:spPr>
          <a:xfrm>
            <a:off x="484632" y="1172497"/>
            <a:ext cx="6107897" cy="3559163"/>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Tree>
    <p:extLst>
      <p:ext uri="{BB962C8B-B14F-4D97-AF65-F5344CB8AC3E}">
        <p14:creationId xmlns:p14="http://schemas.microsoft.com/office/powerpoint/2010/main" val="3466019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ic-Title&amp;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632" y="1761660"/>
            <a:ext cx="6107897" cy="2970000"/>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5" name="Title 1"/>
          <p:cNvSpPr>
            <a:spLocks noGrp="1"/>
          </p:cNvSpPr>
          <p:nvPr>
            <p:ph type="title"/>
          </p:nvPr>
        </p:nvSpPr>
        <p:spPr>
          <a:xfrm>
            <a:off x="484632" y="1042391"/>
            <a:ext cx="6107897" cy="702078"/>
          </a:xfrm>
          <a:prstGeom prst="rect">
            <a:avLst/>
          </a:prstGeom>
        </p:spPr>
        <p:txBody>
          <a:bodyPr/>
          <a:lstStyle>
            <a:lvl1pPr>
              <a:defRPr sz="2100" b="1" i="0">
                <a:solidFill>
                  <a:schemeClr val="tx2"/>
                </a:solidFill>
                <a:latin typeface="Calibri" panose="020F0502020204030204" pitchFamily="34" charset="0"/>
                <a:cs typeface="Calibri" panose="020F0502020204030204" pitchFamily="34" charset="0"/>
              </a:defRPr>
            </a:lvl1pPr>
          </a:lstStyle>
          <a:p>
            <a:r>
              <a:rPr lang="en-US"/>
              <a:t>Click to edit Master title style</a:t>
            </a:r>
            <a:endParaRPr lang="en-NZ"/>
          </a:p>
        </p:txBody>
      </p:sp>
      <p:pic>
        <p:nvPicPr>
          <p:cNvPr id="8" name="Picture 7">
            <a:extLst>
              <a:ext uri="{FF2B5EF4-FFF2-40B4-BE49-F238E27FC236}">
                <a16:creationId xmlns:a16="http://schemas.microsoft.com/office/drawing/2014/main" id="{F4F3D665-4BC3-EF4E-B6C3-2610D8752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0764" y="0"/>
            <a:ext cx="6343236" cy="795454"/>
          </a:xfrm>
          <a:prstGeom prst="rect">
            <a:avLst/>
          </a:prstGeom>
        </p:spPr>
      </p:pic>
    </p:spTree>
    <p:extLst>
      <p:ext uri="{BB962C8B-B14F-4D97-AF65-F5344CB8AC3E}">
        <p14:creationId xmlns:p14="http://schemas.microsoft.com/office/powerpoint/2010/main" val="3935507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Graphic-Title&amp;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5C960-9A50-7D40-B19A-1CAC7D5B92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0764" y="0"/>
            <a:ext cx="6343236" cy="795454"/>
          </a:xfrm>
          <a:prstGeom prst="rect">
            <a:avLst/>
          </a:prstGeom>
        </p:spPr>
      </p:pic>
      <p:sp>
        <p:nvSpPr>
          <p:cNvPr id="3" name="Content Placeholder 2"/>
          <p:cNvSpPr>
            <a:spLocks noGrp="1"/>
          </p:cNvSpPr>
          <p:nvPr>
            <p:ph idx="1"/>
          </p:nvPr>
        </p:nvSpPr>
        <p:spPr>
          <a:xfrm>
            <a:off x="484632" y="1761660"/>
            <a:ext cx="8227368" cy="2970000"/>
          </a:xfrm>
          <a:prstGeom prst="rect">
            <a:avLst/>
          </a:prstGeom>
        </p:spPr>
        <p:txBody>
          <a:bodyPr numCol="2"/>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5" name="Title 1"/>
          <p:cNvSpPr>
            <a:spLocks noGrp="1"/>
          </p:cNvSpPr>
          <p:nvPr>
            <p:ph type="title"/>
          </p:nvPr>
        </p:nvSpPr>
        <p:spPr>
          <a:xfrm>
            <a:off x="484632" y="1042391"/>
            <a:ext cx="8227368" cy="702078"/>
          </a:xfrm>
          <a:prstGeom prst="rect">
            <a:avLst/>
          </a:prstGeom>
        </p:spPr>
        <p:txBody>
          <a:bodyPr/>
          <a:lstStyle>
            <a:lvl1pPr>
              <a:defRPr sz="2100" b="1" i="0">
                <a:solidFill>
                  <a:schemeClr val="tx2"/>
                </a:solidFill>
                <a:latin typeface="Calibri" panose="020F0502020204030204" pitchFamily="34" charset="0"/>
                <a:cs typeface="Calibri" panose="020F0502020204030204" pitchFamily="34" charset="0"/>
              </a:defRPr>
            </a:lvl1pPr>
          </a:lstStyle>
          <a:p>
            <a:r>
              <a:rPr lang="en-US"/>
              <a:t>Click to edit Master title style</a:t>
            </a:r>
            <a:endParaRPr lang="en-NZ"/>
          </a:p>
        </p:txBody>
      </p:sp>
    </p:spTree>
    <p:extLst>
      <p:ext uri="{BB962C8B-B14F-4D97-AF65-F5344CB8AC3E}">
        <p14:creationId xmlns:p14="http://schemas.microsoft.com/office/powerpoint/2010/main" val="2589062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Graphic-Title&amp;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5C960-9A50-7D40-B19A-1CAC7D5B92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0764" y="0"/>
            <a:ext cx="6343236" cy="795454"/>
          </a:xfrm>
          <a:prstGeom prst="rect">
            <a:avLst/>
          </a:prstGeom>
        </p:spPr>
      </p:pic>
      <p:sp>
        <p:nvSpPr>
          <p:cNvPr id="3" name="Content Placeholder 2"/>
          <p:cNvSpPr>
            <a:spLocks noGrp="1"/>
          </p:cNvSpPr>
          <p:nvPr>
            <p:ph idx="1"/>
          </p:nvPr>
        </p:nvSpPr>
        <p:spPr>
          <a:xfrm>
            <a:off x="484632" y="1761660"/>
            <a:ext cx="4706800" cy="2970000"/>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5" name="Title 1"/>
          <p:cNvSpPr>
            <a:spLocks noGrp="1"/>
          </p:cNvSpPr>
          <p:nvPr>
            <p:ph type="title"/>
          </p:nvPr>
        </p:nvSpPr>
        <p:spPr>
          <a:xfrm>
            <a:off x="484632" y="1042391"/>
            <a:ext cx="4706800" cy="702078"/>
          </a:xfrm>
          <a:prstGeom prst="rect">
            <a:avLst/>
          </a:prstGeom>
        </p:spPr>
        <p:txBody>
          <a:bodyPr/>
          <a:lstStyle>
            <a:lvl1pPr>
              <a:defRPr sz="2100" b="1" i="0">
                <a:solidFill>
                  <a:schemeClr val="tx2"/>
                </a:solidFill>
                <a:latin typeface="Calibri" panose="020F0502020204030204" pitchFamily="34" charset="0"/>
                <a:cs typeface="Calibri" panose="020F0502020204030204" pitchFamily="34" charset="0"/>
              </a:defRPr>
            </a:lvl1pPr>
          </a:lstStyle>
          <a:p>
            <a:r>
              <a:rPr lang="en-US"/>
              <a:t>Click to edit Master title style</a:t>
            </a:r>
            <a:endParaRPr lang="en-NZ"/>
          </a:p>
        </p:txBody>
      </p:sp>
      <p:pic>
        <p:nvPicPr>
          <p:cNvPr id="7" name="Picture 6" descr="A green circle with text&#10;&#10;Description automatically generated with low confidence">
            <a:extLst>
              <a:ext uri="{FF2B5EF4-FFF2-40B4-BE49-F238E27FC236}">
                <a16:creationId xmlns:a16="http://schemas.microsoft.com/office/drawing/2014/main" id="{3B52EEC9-BBB7-AC4F-8A9B-16F886EE89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27090" y="1042391"/>
            <a:ext cx="3454400" cy="3860800"/>
          </a:xfrm>
          <a:prstGeom prst="rect">
            <a:avLst/>
          </a:prstGeom>
        </p:spPr>
      </p:pic>
    </p:spTree>
    <p:extLst>
      <p:ext uri="{BB962C8B-B14F-4D97-AF65-F5344CB8AC3E}">
        <p14:creationId xmlns:p14="http://schemas.microsoft.com/office/powerpoint/2010/main" val="1384714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CA1BEB-07DA-AC42-B266-819A5F739717}"/>
              </a:ext>
            </a:extLst>
          </p:cNvPr>
          <p:cNvSpPr>
            <a:spLocks noGrp="1"/>
          </p:cNvSpPr>
          <p:nvPr>
            <p:ph type="sldNum" sz="quarter" idx="10"/>
          </p:nvPr>
        </p:nvSpPr>
        <p:spPr/>
        <p:txBody>
          <a:bodyPr/>
          <a:lstStyle/>
          <a:p>
            <a:fld id="{802A16F9-4D44-47C7-BF06-FFE7750A8ED4}" type="slidenum">
              <a:rPr lang="en-NZ" altLang="en-US" smtClean="0"/>
              <a:pPr/>
              <a:t>‹#›</a:t>
            </a:fld>
            <a:endParaRPr lang="en-NZ" altLang="en-US"/>
          </a:p>
        </p:txBody>
      </p:sp>
      <p:pic>
        <p:nvPicPr>
          <p:cNvPr id="4" name="Picture 3">
            <a:extLst>
              <a:ext uri="{FF2B5EF4-FFF2-40B4-BE49-F238E27FC236}">
                <a16:creationId xmlns:a16="http://schemas.microsoft.com/office/drawing/2014/main" id="{2CD29D86-66ED-5342-B1B3-991CBD3FB0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78850"/>
            <a:ext cx="9144000" cy="867017"/>
          </a:xfrm>
          <a:prstGeom prst="rect">
            <a:avLst/>
          </a:prstGeom>
        </p:spPr>
      </p:pic>
      <p:sp>
        <p:nvSpPr>
          <p:cNvPr id="5" name="Table Placeholder 15">
            <a:extLst>
              <a:ext uri="{FF2B5EF4-FFF2-40B4-BE49-F238E27FC236}">
                <a16:creationId xmlns:a16="http://schemas.microsoft.com/office/drawing/2014/main" id="{62467C31-7487-3B4E-BE2F-2E5F90836F38}"/>
              </a:ext>
            </a:extLst>
          </p:cNvPr>
          <p:cNvSpPr>
            <a:spLocks noGrp="1"/>
          </p:cNvSpPr>
          <p:nvPr>
            <p:ph type="tbl" sz="quarter" idx="12"/>
          </p:nvPr>
        </p:nvSpPr>
        <p:spPr>
          <a:xfrm>
            <a:off x="521208" y="1488282"/>
            <a:ext cx="7938581" cy="3377804"/>
          </a:xfrm>
          <a:prstGeom prst="rect">
            <a:avLst/>
          </a:prstGeom>
        </p:spPr>
        <p:txBody>
          <a:bodyPr/>
          <a:lstStyle>
            <a:lvl1pPr>
              <a:buClr>
                <a:srgbClr val="8CB252"/>
              </a:buClr>
              <a:defRPr sz="1400"/>
            </a:lvl1pPr>
          </a:lstStyle>
          <a:p>
            <a:pPr lvl="0"/>
            <a:r>
              <a:rPr lang="en-US" noProof="0"/>
              <a:t>Click icon to add table</a:t>
            </a:r>
          </a:p>
        </p:txBody>
      </p:sp>
      <p:sp>
        <p:nvSpPr>
          <p:cNvPr id="6" name="Text Placeholder 17">
            <a:extLst>
              <a:ext uri="{FF2B5EF4-FFF2-40B4-BE49-F238E27FC236}">
                <a16:creationId xmlns:a16="http://schemas.microsoft.com/office/drawing/2014/main" id="{DE6A3071-0E11-CA47-BFFB-32A7333894B5}"/>
              </a:ext>
            </a:extLst>
          </p:cNvPr>
          <p:cNvSpPr>
            <a:spLocks noGrp="1"/>
          </p:cNvSpPr>
          <p:nvPr>
            <p:ph type="body" sz="quarter" idx="13"/>
          </p:nvPr>
        </p:nvSpPr>
        <p:spPr>
          <a:xfrm>
            <a:off x="521209" y="1006079"/>
            <a:ext cx="7938580" cy="482203"/>
          </a:xfrm>
          <a:prstGeom prst="rect">
            <a:avLst/>
          </a:prstGeom>
        </p:spPr>
        <p:txBody>
          <a:bodyPr/>
          <a:lstStyle>
            <a:lvl1pPr marL="0" indent="0">
              <a:buNone/>
              <a:defRPr sz="2100" b="1"/>
            </a:lvl1pPr>
          </a:lstStyle>
          <a:p>
            <a:pPr lvl="0"/>
            <a:r>
              <a:rPr lang="en-US"/>
              <a:t>Click to edit Master text styles</a:t>
            </a:r>
          </a:p>
        </p:txBody>
      </p:sp>
      <p:pic>
        <p:nvPicPr>
          <p:cNvPr id="7" name="Picture 6">
            <a:extLst>
              <a:ext uri="{FF2B5EF4-FFF2-40B4-BE49-F238E27FC236}">
                <a16:creationId xmlns:a16="http://schemas.microsoft.com/office/drawing/2014/main" id="{5397C4A8-BA72-A641-A81C-4BCBFEFBBC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00764" y="0"/>
            <a:ext cx="6343236" cy="795454"/>
          </a:xfrm>
          <a:prstGeom prst="rect">
            <a:avLst/>
          </a:prstGeom>
        </p:spPr>
      </p:pic>
    </p:spTree>
    <p:extLst>
      <p:ext uri="{BB962C8B-B14F-4D97-AF65-F5344CB8AC3E}">
        <p14:creationId xmlns:p14="http://schemas.microsoft.com/office/powerpoint/2010/main" val="826004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012C70-3071-754C-B842-A576E3509833}"/>
              </a:ext>
            </a:extLst>
          </p:cNvPr>
          <p:cNvSpPr>
            <a:spLocks noGrp="1"/>
          </p:cNvSpPr>
          <p:nvPr>
            <p:ph type="sldNum" sz="quarter" idx="10"/>
          </p:nvPr>
        </p:nvSpPr>
        <p:spPr/>
        <p:txBody>
          <a:bodyPr/>
          <a:lstStyle/>
          <a:p>
            <a:fld id="{802A16F9-4D44-47C7-BF06-FFE7750A8ED4}" type="slidenum">
              <a:rPr lang="en-NZ" altLang="en-US" smtClean="0"/>
              <a:pPr/>
              <a:t>‹#›</a:t>
            </a:fld>
            <a:endParaRPr lang="en-NZ" altLang="en-US"/>
          </a:p>
        </p:txBody>
      </p:sp>
      <p:pic>
        <p:nvPicPr>
          <p:cNvPr id="5" name="Picture 4" descr="A picture containing kitchenware, strainer, bathroom, several&#10;&#10;Description automatically generated">
            <a:extLst>
              <a:ext uri="{FF2B5EF4-FFF2-40B4-BE49-F238E27FC236}">
                <a16:creationId xmlns:a16="http://schemas.microsoft.com/office/drawing/2014/main" id="{FF730134-8B5B-2147-B7F8-88EC7FC088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2649" y="3108137"/>
            <a:ext cx="3681351" cy="2035363"/>
          </a:xfrm>
          <a:prstGeom prst="rect">
            <a:avLst/>
          </a:prstGeom>
        </p:spPr>
      </p:pic>
      <p:sp>
        <p:nvSpPr>
          <p:cNvPr id="6" name="Table Placeholder 15">
            <a:extLst>
              <a:ext uri="{FF2B5EF4-FFF2-40B4-BE49-F238E27FC236}">
                <a16:creationId xmlns:a16="http://schemas.microsoft.com/office/drawing/2014/main" id="{AA28B5C9-47AB-3640-9136-88012114E65F}"/>
              </a:ext>
            </a:extLst>
          </p:cNvPr>
          <p:cNvSpPr>
            <a:spLocks noGrp="1"/>
          </p:cNvSpPr>
          <p:nvPr>
            <p:ph type="tbl" sz="quarter" idx="12"/>
          </p:nvPr>
        </p:nvSpPr>
        <p:spPr>
          <a:xfrm>
            <a:off x="521208" y="1488282"/>
            <a:ext cx="7938581" cy="3377804"/>
          </a:xfrm>
          <a:prstGeom prst="rect">
            <a:avLst/>
          </a:prstGeom>
        </p:spPr>
        <p:txBody>
          <a:bodyPr/>
          <a:lstStyle>
            <a:lvl1pPr>
              <a:buClr>
                <a:srgbClr val="8CB252"/>
              </a:buClr>
              <a:defRPr sz="1400"/>
            </a:lvl1pPr>
          </a:lstStyle>
          <a:p>
            <a:pPr lvl="0"/>
            <a:r>
              <a:rPr lang="en-US" noProof="0"/>
              <a:t>Click icon to add table</a:t>
            </a:r>
          </a:p>
        </p:txBody>
      </p:sp>
      <p:sp>
        <p:nvSpPr>
          <p:cNvPr id="7" name="Text Placeholder 17">
            <a:extLst>
              <a:ext uri="{FF2B5EF4-FFF2-40B4-BE49-F238E27FC236}">
                <a16:creationId xmlns:a16="http://schemas.microsoft.com/office/drawing/2014/main" id="{6BE89581-2102-3145-A87D-FF0DDB9E4DE5}"/>
              </a:ext>
            </a:extLst>
          </p:cNvPr>
          <p:cNvSpPr>
            <a:spLocks noGrp="1"/>
          </p:cNvSpPr>
          <p:nvPr>
            <p:ph type="body" sz="quarter" idx="13"/>
          </p:nvPr>
        </p:nvSpPr>
        <p:spPr>
          <a:xfrm>
            <a:off x="521209" y="1006079"/>
            <a:ext cx="7938580" cy="482203"/>
          </a:xfrm>
          <a:prstGeom prst="rect">
            <a:avLst/>
          </a:prstGeom>
        </p:spPr>
        <p:txBody>
          <a:bodyPr/>
          <a:lstStyle>
            <a:lvl1pPr marL="0" indent="0">
              <a:buNone/>
              <a:defRPr sz="2100" b="1"/>
            </a:lvl1pPr>
          </a:lstStyle>
          <a:p>
            <a:pPr lvl="0"/>
            <a:r>
              <a:rPr lang="en-US"/>
              <a:t>Click to edit Master text styles</a:t>
            </a:r>
          </a:p>
        </p:txBody>
      </p:sp>
      <p:pic>
        <p:nvPicPr>
          <p:cNvPr id="8" name="Picture 7">
            <a:extLst>
              <a:ext uri="{FF2B5EF4-FFF2-40B4-BE49-F238E27FC236}">
                <a16:creationId xmlns:a16="http://schemas.microsoft.com/office/drawing/2014/main" id="{55D5DC72-9D70-C940-9B87-5E3FB0C46E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00764" y="0"/>
            <a:ext cx="6343236" cy="795454"/>
          </a:xfrm>
          <a:prstGeom prst="rect">
            <a:avLst/>
          </a:prstGeom>
        </p:spPr>
      </p:pic>
    </p:spTree>
    <p:extLst>
      <p:ext uri="{BB962C8B-B14F-4D97-AF65-F5344CB8AC3E}">
        <p14:creationId xmlns:p14="http://schemas.microsoft.com/office/powerpoint/2010/main" val="331463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amp;Content">
    <p:spTree>
      <p:nvGrpSpPr>
        <p:cNvPr id="1" name=""/>
        <p:cNvGrpSpPr/>
        <p:nvPr/>
      </p:nvGrpSpPr>
      <p:grpSpPr>
        <a:xfrm>
          <a:off x="0" y="0"/>
          <a:ext cx="0" cy="0"/>
          <a:chOff x="0" y="0"/>
          <a:chExt cx="0" cy="0"/>
        </a:xfrm>
      </p:grpSpPr>
      <p:sp>
        <p:nvSpPr>
          <p:cNvPr id="16" name="Table Placeholder 15"/>
          <p:cNvSpPr>
            <a:spLocks noGrp="1"/>
          </p:cNvSpPr>
          <p:nvPr>
            <p:ph type="tbl" sz="quarter" idx="12"/>
          </p:nvPr>
        </p:nvSpPr>
        <p:spPr>
          <a:xfrm>
            <a:off x="521208" y="1488282"/>
            <a:ext cx="7938581" cy="3377804"/>
          </a:xfrm>
          <a:prstGeom prst="rect">
            <a:avLst/>
          </a:prstGeom>
        </p:spPr>
        <p:txBody>
          <a:bodyPr/>
          <a:lstStyle>
            <a:lvl1pPr>
              <a:buClr>
                <a:srgbClr val="8CB252"/>
              </a:buClr>
              <a:defRPr sz="1400"/>
            </a:lvl1pPr>
          </a:lstStyle>
          <a:p>
            <a:pPr lvl="0"/>
            <a:r>
              <a:rPr lang="en-US" noProof="0"/>
              <a:t>Click icon to add table</a:t>
            </a:r>
          </a:p>
        </p:txBody>
      </p:sp>
      <p:sp>
        <p:nvSpPr>
          <p:cNvPr id="18" name="Text Placeholder 17"/>
          <p:cNvSpPr>
            <a:spLocks noGrp="1"/>
          </p:cNvSpPr>
          <p:nvPr>
            <p:ph type="body" sz="quarter" idx="13"/>
          </p:nvPr>
        </p:nvSpPr>
        <p:spPr>
          <a:xfrm>
            <a:off x="521209" y="1006079"/>
            <a:ext cx="7938580" cy="482203"/>
          </a:xfrm>
          <a:prstGeom prst="rect">
            <a:avLst/>
          </a:prstGeom>
        </p:spPr>
        <p:txBody>
          <a:bodyPr/>
          <a:lstStyle>
            <a:lvl1pPr marL="0" indent="0">
              <a:buNone/>
              <a:defRPr sz="2100" b="1"/>
            </a:lvl1pPr>
          </a:lstStyle>
          <a:p>
            <a:pPr lvl="0"/>
            <a:r>
              <a:rPr lang="en-US"/>
              <a:t>Click to edit Master text styles</a:t>
            </a:r>
          </a:p>
        </p:txBody>
      </p:sp>
      <p:sp>
        <p:nvSpPr>
          <p:cNvPr id="4" name="Slide Number Placeholder 1">
            <a:extLst>
              <a:ext uri="{FF2B5EF4-FFF2-40B4-BE49-F238E27FC236}">
                <a16:creationId xmlns:a16="http://schemas.microsoft.com/office/drawing/2014/main" id="{2798C334-6FCF-485A-99C8-65FAAB8CC9D5}"/>
              </a:ext>
            </a:extLst>
          </p:cNvPr>
          <p:cNvSpPr>
            <a:spLocks noGrp="1"/>
          </p:cNvSpPr>
          <p:nvPr>
            <p:ph type="sldNum" sz="quarter" idx="14"/>
          </p:nvPr>
        </p:nvSpPr>
        <p:spPr/>
        <p:txBody>
          <a:bodyPr/>
          <a:lstStyle>
            <a:lvl1pPr>
              <a:defRPr/>
            </a:lvl1pPr>
          </a:lstStyle>
          <a:p>
            <a:fld id="{1D68681B-87EC-4BA2-BD3B-A2A2324EC362}" type="slidenum">
              <a:rPr lang="en-NZ" altLang="en-US"/>
              <a:pPr/>
              <a:t>‹#›</a:t>
            </a:fld>
            <a:endParaRPr lang="en-NZ" altLang="en-US"/>
          </a:p>
        </p:txBody>
      </p:sp>
    </p:spTree>
    <p:extLst>
      <p:ext uri="{BB962C8B-B14F-4D97-AF65-F5344CB8AC3E}">
        <p14:creationId xmlns:p14="http://schemas.microsoft.com/office/powerpoint/2010/main" val="25208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F68E42-2492-4FD1-BBFA-203A4E5C8CCB}"/>
              </a:ext>
            </a:extLst>
          </p:cNvPr>
          <p:cNvSpPr>
            <a:spLocks noGrp="1"/>
          </p:cNvSpPr>
          <p:nvPr>
            <p:ph type="sldNum" sz="quarter" idx="4"/>
          </p:nvPr>
        </p:nvSpPr>
        <p:spPr>
          <a:xfrm>
            <a:off x="6654800" y="4866085"/>
            <a:ext cx="20574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404040"/>
                </a:solidFill>
                <a:latin typeface="Calibri" panose="020F0502020204030204" pitchFamily="34" charset="0"/>
              </a:defRPr>
            </a:lvl1pPr>
          </a:lstStyle>
          <a:p>
            <a:fld id="{802A16F9-4D44-47C7-BF06-FFE7750A8ED4}" type="slidenum">
              <a:rPr lang="en-NZ" altLang="en-US"/>
              <a:pPr/>
              <a:t>‹#›</a:t>
            </a:fld>
            <a:endParaRPr lang="en-NZ" altLang="en-US"/>
          </a:p>
        </p:txBody>
      </p:sp>
    </p:spTree>
  </p:cSld>
  <p:clrMap bg1="lt1" tx1="dk1" bg2="lt2" tx2="dk2" accent1="accent1" accent2="accent2" accent3="accent3" accent4="accent4" accent5="accent5" accent6="accent6" hlink="hlink" folHlink="folHlink"/>
  <p:sldLayoutIdLst>
    <p:sldLayoutId id="2147483944" r:id="rId1"/>
    <p:sldLayoutId id="2147483954" r:id="rId2"/>
    <p:sldLayoutId id="2147483948" r:id="rId3"/>
    <p:sldLayoutId id="2147483947" r:id="rId4"/>
    <p:sldLayoutId id="2147483953" r:id="rId5"/>
    <p:sldLayoutId id="2147483951" r:id="rId6"/>
    <p:sldLayoutId id="2147483949" r:id="rId7"/>
    <p:sldLayoutId id="2147483950" r:id="rId8"/>
    <p:sldLayoutId id="2147483945" r:id="rId9"/>
  </p:sldLayoutIdLst>
  <p:hf hdr="0" ftr="0" dt="0"/>
  <p:txStyles>
    <p:titleStyle>
      <a:lvl1pPr algn="l" rtl="0" eaLnBrk="1" fontAlgn="base" hangingPunct="1">
        <a:spcBef>
          <a:spcPct val="0"/>
        </a:spcBef>
        <a:spcAft>
          <a:spcPct val="0"/>
        </a:spcAft>
        <a:defRPr sz="2700">
          <a:solidFill>
            <a:schemeClr val="bg1"/>
          </a:solidFill>
          <a:latin typeface="+mj-lt"/>
          <a:ea typeface="+mj-ea"/>
          <a:cs typeface="+mj-cs"/>
        </a:defRPr>
      </a:lvl1pPr>
      <a:lvl2pPr algn="l" rtl="0" eaLnBrk="1" fontAlgn="base" hangingPunct="1">
        <a:spcBef>
          <a:spcPct val="0"/>
        </a:spcBef>
        <a:spcAft>
          <a:spcPct val="0"/>
        </a:spcAft>
        <a:defRPr sz="2700">
          <a:solidFill>
            <a:schemeClr val="bg1"/>
          </a:solidFill>
          <a:latin typeface="Calibri" panose="020F0502020204030204" pitchFamily="34" charset="0"/>
        </a:defRPr>
      </a:lvl2pPr>
      <a:lvl3pPr algn="l" rtl="0" eaLnBrk="1" fontAlgn="base" hangingPunct="1">
        <a:spcBef>
          <a:spcPct val="0"/>
        </a:spcBef>
        <a:spcAft>
          <a:spcPct val="0"/>
        </a:spcAft>
        <a:defRPr sz="2700">
          <a:solidFill>
            <a:schemeClr val="bg1"/>
          </a:solidFill>
          <a:latin typeface="Calibri" panose="020F0502020204030204" pitchFamily="34" charset="0"/>
        </a:defRPr>
      </a:lvl3pPr>
      <a:lvl4pPr algn="l" rtl="0" eaLnBrk="1" fontAlgn="base" hangingPunct="1">
        <a:spcBef>
          <a:spcPct val="0"/>
        </a:spcBef>
        <a:spcAft>
          <a:spcPct val="0"/>
        </a:spcAft>
        <a:defRPr sz="2700">
          <a:solidFill>
            <a:schemeClr val="bg1"/>
          </a:solidFill>
          <a:latin typeface="Calibri" panose="020F0502020204030204" pitchFamily="34" charset="0"/>
        </a:defRPr>
      </a:lvl4pPr>
      <a:lvl5pPr algn="l" rtl="0" eaLnBrk="1" fontAlgn="base" hangingPunct="1">
        <a:spcBef>
          <a:spcPct val="0"/>
        </a:spcBef>
        <a:spcAft>
          <a:spcPct val="0"/>
        </a:spcAft>
        <a:defRPr sz="2700">
          <a:solidFill>
            <a:schemeClr val="bg1"/>
          </a:solidFill>
          <a:latin typeface="Calibri" panose="020F0502020204030204" pitchFamily="34" charset="0"/>
        </a:defRPr>
      </a:lvl5pPr>
      <a:lvl6pPr marL="342900" algn="l" rtl="0" eaLnBrk="1" fontAlgn="base" hangingPunct="1">
        <a:spcBef>
          <a:spcPct val="0"/>
        </a:spcBef>
        <a:spcAft>
          <a:spcPct val="0"/>
        </a:spcAft>
        <a:defRPr sz="3300">
          <a:solidFill>
            <a:srgbClr val="00254F"/>
          </a:solidFill>
          <a:latin typeface="Arial" charset="0"/>
        </a:defRPr>
      </a:lvl6pPr>
      <a:lvl7pPr marL="685800" algn="l" rtl="0" eaLnBrk="1" fontAlgn="base" hangingPunct="1">
        <a:spcBef>
          <a:spcPct val="0"/>
        </a:spcBef>
        <a:spcAft>
          <a:spcPct val="0"/>
        </a:spcAft>
        <a:defRPr sz="3300">
          <a:solidFill>
            <a:srgbClr val="00254F"/>
          </a:solidFill>
          <a:latin typeface="Arial" charset="0"/>
        </a:defRPr>
      </a:lvl7pPr>
      <a:lvl8pPr marL="1028700" algn="l" rtl="0" eaLnBrk="1" fontAlgn="base" hangingPunct="1">
        <a:spcBef>
          <a:spcPct val="0"/>
        </a:spcBef>
        <a:spcAft>
          <a:spcPct val="0"/>
        </a:spcAft>
        <a:defRPr sz="3300">
          <a:solidFill>
            <a:srgbClr val="00254F"/>
          </a:solidFill>
          <a:latin typeface="Arial" charset="0"/>
        </a:defRPr>
      </a:lvl8pPr>
      <a:lvl9pPr marL="1371600" algn="l" rtl="0" eaLnBrk="1" fontAlgn="base" hangingPunct="1">
        <a:spcBef>
          <a:spcPct val="0"/>
        </a:spcBef>
        <a:spcAft>
          <a:spcPct val="0"/>
        </a:spcAft>
        <a:defRPr sz="3300">
          <a:solidFill>
            <a:srgbClr val="00254F"/>
          </a:solidFill>
          <a:latin typeface="Arial" charset="0"/>
        </a:defRPr>
      </a:lvl9pPr>
    </p:titleStyle>
    <p:bodyStyle>
      <a:lvl1pPr marL="269081" indent="-269081" algn="l" defTabSz="269081" rtl="0" eaLnBrk="1" fontAlgn="base" hangingPunct="1">
        <a:lnSpc>
          <a:spcPct val="110000"/>
        </a:lnSpc>
        <a:spcBef>
          <a:spcPts val="150"/>
        </a:spcBef>
        <a:spcAft>
          <a:spcPts val="300"/>
        </a:spcAft>
        <a:buClr>
          <a:srgbClr val="3E403A"/>
        </a:buClr>
        <a:buFont typeface="Arial" panose="020B0604020202020204" pitchFamily="34" charset="0"/>
        <a:buChar char="•"/>
        <a:defRPr sz="1800">
          <a:solidFill>
            <a:srgbClr val="404040"/>
          </a:solidFill>
          <a:latin typeface="+mn-lt"/>
          <a:ea typeface="Open Sans" panose="020B0606030504020204" pitchFamily="34" charset="0"/>
          <a:cs typeface="Open Sans" panose="020B0606030504020204" pitchFamily="34" charset="0"/>
        </a:defRPr>
      </a:lvl1pPr>
      <a:lvl2pPr marL="539354" indent="-269081" algn="l" defTabSz="269081" rtl="0" eaLnBrk="1" fontAlgn="base" hangingPunct="1">
        <a:lnSpc>
          <a:spcPct val="110000"/>
        </a:lnSpc>
        <a:spcBef>
          <a:spcPts val="150"/>
        </a:spcBef>
        <a:spcAft>
          <a:spcPts val="300"/>
        </a:spcAft>
        <a:buFont typeface="Arial" panose="020B0604020202020204" pitchFamily="34" charset="0"/>
        <a:buChar char="–"/>
        <a:defRPr>
          <a:solidFill>
            <a:srgbClr val="404040"/>
          </a:solidFill>
          <a:latin typeface="+mn-lt"/>
          <a:ea typeface="Open Sans" panose="020B0606030504020204" pitchFamily="34" charset="0"/>
          <a:cs typeface="Open Sans" panose="020B0606030504020204" pitchFamily="34" charset="0"/>
        </a:defRPr>
      </a:lvl2pPr>
      <a:lvl3pPr marL="809625" indent="-269081" algn="l" defTabSz="269081" rtl="0" eaLnBrk="1" fontAlgn="base" hangingPunct="1">
        <a:lnSpc>
          <a:spcPct val="110000"/>
        </a:lnSpc>
        <a:spcBef>
          <a:spcPct val="0"/>
        </a:spcBef>
        <a:spcAft>
          <a:spcPts val="300"/>
        </a:spcAft>
        <a:buFont typeface="Arial" panose="020B0604020202020204" pitchFamily="34" charset="0"/>
        <a:buChar char="•"/>
        <a:defRPr>
          <a:solidFill>
            <a:srgbClr val="404040"/>
          </a:solidFill>
          <a:latin typeface="+mn-lt"/>
          <a:ea typeface="Open Sans" panose="020B0606030504020204" pitchFamily="34" charset="0"/>
          <a:cs typeface="Open Sans" panose="020B0606030504020204" pitchFamily="34" charset="0"/>
        </a:defRPr>
      </a:lvl3pPr>
      <a:lvl4pPr marL="1079897" indent="-269081" algn="l" defTabSz="269081" rtl="0" eaLnBrk="1" fontAlgn="base" hangingPunct="1">
        <a:lnSpc>
          <a:spcPct val="110000"/>
        </a:lnSpc>
        <a:spcBef>
          <a:spcPct val="0"/>
        </a:spcBef>
        <a:spcAft>
          <a:spcPts val="300"/>
        </a:spcAft>
        <a:buFont typeface="Arial" panose="020B0604020202020204" pitchFamily="34" charset="0"/>
        <a:buChar char="–"/>
        <a:defRPr sz="1500">
          <a:solidFill>
            <a:srgbClr val="404040"/>
          </a:solidFill>
          <a:latin typeface="+mn-lt"/>
          <a:ea typeface="Open Sans" panose="020B0606030504020204" pitchFamily="34" charset="0"/>
          <a:cs typeface="Open Sans" panose="020B0606030504020204" pitchFamily="34" charset="0"/>
        </a:defRPr>
      </a:lvl4pPr>
      <a:lvl5pPr marL="1348979" indent="-269081" algn="l" defTabSz="269081" rtl="0" eaLnBrk="1" fontAlgn="base" hangingPunct="1">
        <a:lnSpc>
          <a:spcPct val="110000"/>
        </a:lnSpc>
        <a:spcBef>
          <a:spcPct val="0"/>
        </a:spcBef>
        <a:spcAft>
          <a:spcPts val="300"/>
        </a:spcAft>
        <a:buFont typeface="Arial" panose="020B0604020202020204" pitchFamily="34" charset="0"/>
        <a:buChar char="»"/>
        <a:defRPr sz="1500">
          <a:solidFill>
            <a:srgbClr val="404040"/>
          </a:solidFill>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mailto:assurance@xrb.govt.nz" TargetMode="External"/><Relationship Id="rId5" Type="http://schemas.openxmlformats.org/officeDocument/2006/relationships/hyperlink" Target="https://www.xrb.govt.nz/consultations/assurance-standards-in-development/open-for-comment/assurance-over-ghg-emissions-disclosures/" TargetMode="External"/><Relationship Id="rId4" Type="http://schemas.openxmlformats.org/officeDocument/2006/relationships/hyperlink" Target="https://www.xrb.govt.nz/consultations/assurance-standards-in-development/open-for-comment/audit-of-service-performance-information-consultat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www.xrb.govt.nz/consultations/assurance-standards-in-development/open-for-comment/assurance-over-ghg-emissions-disclosures/"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7F7796-D1B5-4FF2-A9E3-C3260DF9E135}"/>
              </a:ext>
            </a:extLst>
          </p:cNvPr>
          <p:cNvSpPr>
            <a:spLocks noGrp="1"/>
          </p:cNvSpPr>
          <p:nvPr>
            <p:ph type="sldNum" sz="quarter" idx="10"/>
          </p:nvPr>
        </p:nvSpPr>
        <p:spPr/>
        <p:txBody>
          <a:bodyPr/>
          <a:lstStyle/>
          <a:p>
            <a:fld id="{802A16F9-4D44-47C7-BF06-FFE7750A8ED4}" type="slidenum">
              <a:rPr lang="en-NZ" altLang="en-US" smtClean="0"/>
              <a:pPr/>
              <a:t>1</a:t>
            </a:fld>
            <a:endParaRPr lang="en-NZ" altLang="en-US"/>
          </a:p>
        </p:txBody>
      </p:sp>
      <p:sp>
        <p:nvSpPr>
          <p:cNvPr id="3" name="Text Placeholder 2">
            <a:extLst>
              <a:ext uri="{FF2B5EF4-FFF2-40B4-BE49-F238E27FC236}">
                <a16:creationId xmlns:a16="http://schemas.microsoft.com/office/drawing/2014/main" id="{4867C103-9386-48DC-B6FE-65ACC9257AEF}"/>
              </a:ext>
            </a:extLst>
          </p:cNvPr>
          <p:cNvSpPr>
            <a:spLocks noGrp="1"/>
          </p:cNvSpPr>
          <p:nvPr>
            <p:ph type="body" sz="quarter" idx="13"/>
          </p:nvPr>
        </p:nvSpPr>
        <p:spPr/>
        <p:txBody>
          <a:bodyPr/>
          <a:lstStyle/>
          <a:p>
            <a:r>
              <a:rPr lang="en-NZ"/>
              <a:t>Housekeeping</a:t>
            </a:r>
          </a:p>
        </p:txBody>
      </p:sp>
      <p:sp>
        <p:nvSpPr>
          <p:cNvPr id="5" name="Content Placeholder 4">
            <a:extLst>
              <a:ext uri="{FF2B5EF4-FFF2-40B4-BE49-F238E27FC236}">
                <a16:creationId xmlns:a16="http://schemas.microsoft.com/office/drawing/2014/main" id="{92F433F7-D851-4C6C-A0AF-12A65A6F1968}"/>
              </a:ext>
            </a:extLst>
          </p:cNvPr>
          <p:cNvSpPr>
            <a:spLocks noGrp="1"/>
          </p:cNvSpPr>
          <p:nvPr>
            <p:ph idx="1"/>
          </p:nvPr>
        </p:nvSpPr>
        <p:spPr bwMode="auto">
          <a:xfrm>
            <a:off x="620489" y="1339494"/>
            <a:ext cx="7903019" cy="2396534"/>
          </a:xfrm>
          <a:prstGeom prst="roundRect">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buClr>
                <a:srgbClr val="E29B29"/>
              </a:buClr>
            </a:pPr>
            <a:r>
              <a:rPr lang="en-GB" sz="1800">
                <a:solidFill>
                  <a:schemeClr val="tx1"/>
                </a:solidFill>
                <a:latin typeface="Roboto" panose="02000000000000000000" pitchFamily="2" charset="0"/>
                <a:ea typeface="Roboto" panose="02000000000000000000" pitchFamily="2" charset="0"/>
                <a:cs typeface="Roboto" panose="02000000000000000000" pitchFamily="2" charset="0"/>
              </a:rPr>
              <a:t>We recommend using the side-by-side view.</a:t>
            </a:r>
          </a:p>
          <a:p>
            <a:pPr>
              <a:buClr>
                <a:srgbClr val="E29B29"/>
              </a:buClr>
            </a:pPr>
            <a:r>
              <a:rPr lang="en-GB" sz="1800">
                <a:solidFill>
                  <a:schemeClr val="tx1"/>
                </a:solidFill>
                <a:latin typeface="Roboto" panose="02000000000000000000" pitchFamily="2" charset="0"/>
                <a:ea typeface="Roboto" panose="02000000000000000000" pitchFamily="2" charset="0"/>
                <a:cs typeface="Roboto" panose="02000000000000000000" pitchFamily="2" charset="0"/>
              </a:rPr>
              <a:t>Please keep your video off and remain on mute if you are not speaking.</a:t>
            </a:r>
          </a:p>
          <a:p>
            <a:pPr marL="269875" indent="-269875">
              <a:buClr>
                <a:srgbClr val="D59D43"/>
              </a:buClr>
            </a:pPr>
            <a:r>
              <a:rPr lang="en-GB" sz="1800">
                <a:solidFill>
                  <a:schemeClr val="tx1"/>
                </a:solidFill>
                <a:latin typeface="Roboto" panose="02000000000000000000" pitchFamily="2" charset="0"/>
                <a:ea typeface="Roboto" panose="02000000000000000000" pitchFamily="2" charset="0"/>
                <a:cs typeface="Roboto" panose="02000000000000000000" pitchFamily="2" charset="0"/>
              </a:rPr>
              <a:t>Use the hand up function, if you wish to ask a question and provide comments.</a:t>
            </a:r>
          </a:p>
          <a:p>
            <a:pPr marL="269875" indent="-269875">
              <a:buClr>
                <a:srgbClr val="D59D43"/>
              </a:buClr>
            </a:pPr>
            <a:r>
              <a:rPr lang="en-GB" sz="1800">
                <a:solidFill>
                  <a:schemeClr val="tx1"/>
                </a:solidFill>
                <a:latin typeface="Roboto" panose="02000000000000000000" pitchFamily="2" charset="0"/>
                <a:ea typeface="Roboto" panose="02000000000000000000" pitchFamily="2" charset="0"/>
                <a:cs typeface="Roboto" panose="02000000000000000000" pitchFamily="2" charset="0"/>
              </a:rPr>
              <a:t>You can leave your comments also in chat.</a:t>
            </a:r>
          </a:p>
          <a:p>
            <a:pPr marL="269875" indent="-269875">
              <a:buClr>
                <a:srgbClr val="D59D43"/>
              </a:buClr>
            </a:pPr>
            <a:r>
              <a:rPr lang="en-GB" sz="1800">
                <a:solidFill>
                  <a:schemeClr val="tx1"/>
                </a:solidFill>
                <a:latin typeface="Roboto" panose="02000000000000000000" pitchFamily="2" charset="0"/>
                <a:ea typeface="Roboto" panose="02000000000000000000" pitchFamily="2" charset="0"/>
                <a:cs typeface="Roboto" panose="02000000000000000000" pitchFamily="2" charset="0"/>
              </a:rPr>
              <a:t>Slides will be made available after the presentation.</a:t>
            </a:r>
          </a:p>
          <a:p>
            <a:pPr marL="0" indent="0">
              <a:buClr>
                <a:srgbClr val="D59D43"/>
              </a:buClr>
              <a:buNone/>
            </a:pPr>
            <a:endParaRPr lang="en-GB" sz="18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4" name="Content Placeholder 1">
            <a:extLst>
              <a:ext uri="{FF2B5EF4-FFF2-40B4-BE49-F238E27FC236}">
                <a16:creationId xmlns:a16="http://schemas.microsoft.com/office/drawing/2014/main" id="{CAEF570F-325C-E971-BD60-44A2D9F111C9}"/>
              </a:ext>
            </a:extLst>
          </p:cNvPr>
          <p:cNvSpPr txBox="1">
            <a:spLocks/>
          </p:cNvSpPr>
          <p:nvPr/>
        </p:nvSpPr>
        <p:spPr>
          <a:xfrm>
            <a:off x="818229" y="4175729"/>
            <a:ext cx="8061451" cy="599593"/>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NZ" sz="16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Open Sans" panose="020B0606030504020204" pitchFamily="34" charset="0"/>
              </a:rPr>
              <a:t>Thank you for joining us today,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NZ" sz="16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Open Sans" panose="020B0606030504020204" pitchFamily="34" charset="0"/>
              </a:rPr>
              <a:t>Enjoy the webinar.</a:t>
            </a:r>
            <a:endParaRPr kumimoji="0" lang="en-GB" sz="1600" b="0" i="0" u="none" strike="noStrike" kern="0" cap="none" spc="0" normalizeH="0" baseline="0" noProof="0">
              <a:ln>
                <a:noFill/>
              </a:ln>
              <a:solidFill>
                <a:srgbClr val="404040"/>
              </a:solidFill>
              <a:effectLst/>
              <a:uLnTx/>
              <a:uFillTx/>
              <a:latin typeface="Calibri" panose="020F0502020204030204"/>
              <a:ea typeface="Open Sans" panose="020B0606030504020204" pitchFamily="34" charset="0"/>
              <a:cs typeface="Open Sans" panose="020B0606030504020204" pitchFamily="34" charset="0"/>
            </a:endParaRPr>
          </a:p>
          <a:p>
            <a:pPr marL="270000" marR="0" lvl="0" indent="-270000" algn="l" defTabSz="270000" rtl="0" eaLnBrk="1" fontAlgn="auto" latinLnBrk="0" hangingPunct="1">
              <a:lnSpc>
                <a:spcPct val="110000"/>
              </a:lnSpc>
              <a:spcBef>
                <a:spcPts val="150"/>
              </a:spcBef>
              <a:spcAft>
                <a:spcPts val="300"/>
              </a:spcAft>
              <a:buClr>
                <a:srgbClr val="68AA55"/>
              </a:buClr>
              <a:buSzTx/>
              <a:buFont typeface="Arial" pitchFamily="34" charset="0"/>
              <a:buChar char="•"/>
              <a:tabLst/>
              <a:defRPr/>
            </a:pPr>
            <a:endParaRPr kumimoji="0" lang="en-US" sz="1400" b="0" i="0" u="none" strike="noStrike" kern="0" cap="none" spc="0" normalizeH="0" baseline="0" noProof="0">
              <a:ln>
                <a:noFill/>
              </a:ln>
              <a:solidFill>
                <a:srgbClr val="404040"/>
              </a:solidFill>
              <a:effectLst/>
              <a:uLnTx/>
              <a:uFillTx/>
              <a:latin typeface="Calibri" panose="020F0502020204030204"/>
              <a:ea typeface="Open Sans" panose="020B0606030504020204" pitchFamily="34" charset="0"/>
              <a:cs typeface="Open Sans" panose="020B0606030504020204" pitchFamily="34" charset="0"/>
            </a:endParaRPr>
          </a:p>
        </p:txBody>
      </p:sp>
      <p:sp>
        <p:nvSpPr>
          <p:cNvPr id="7" name="Rectangle: Rounded Corners 6">
            <a:extLst>
              <a:ext uri="{FF2B5EF4-FFF2-40B4-BE49-F238E27FC236}">
                <a16:creationId xmlns:a16="http://schemas.microsoft.com/office/drawing/2014/main" id="{60530FBA-BC6E-E3B9-C745-7B9AA32D54C0}"/>
              </a:ext>
            </a:extLst>
          </p:cNvPr>
          <p:cNvSpPr/>
          <p:nvPr/>
        </p:nvSpPr>
        <p:spPr bwMode="auto">
          <a:xfrm>
            <a:off x="317349" y="4026614"/>
            <a:ext cx="8509301" cy="714719"/>
          </a:xfrm>
          <a:prstGeom prst="roundRect">
            <a:avLst/>
          </a:prstGeom>
          <a:solidFill>
            <a:srgbClr val="E29B29"/>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NZ"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Open Sans" panose="020B0606030504020204" pitchFamily="34" charset="0"/>
              </a:rPr>
              <a:t>Thank you for joining us today,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NZ"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Open Sans" panose="020B0606030504020204" pitchFamily="34" charset="0"/>
              </a:rPr>
              <a:t>Enjoy the </a:t>
            </a:r>
            <a:r>
              <a:rPr lang="en-GB">
                <a:solidFill>
                  <a:srgbClr val="FFFFFF"/>
                </a:solidFill>
                <a:latin typeface="Roboto" panose="02000000000000000000" pitchFamily="2" charset="0"/>
                <a:ea typeface="Roboto" panose="02000000000000000000" pitchFamily="2" charset="0"/>
                <a:cs typeface="Open Sans" panose="020B0606030504020204" pitchFamily="34" charset="0"/>
              </a:rPr>
              <a:t>presentation.</a:t>
            </a:r>
            <a:endParaRPr kumimoji="0" lang="en-GB" sz="1800" b="0" i="0" u="none" strike="noStrike" kern="0" cap="none" spc="0" normalizeH="0" baseline="0" noProof="0">
              <a:ln>
                <a:noFill/>
              </a:ln>
              <a:solidFill>
                <a:srgbClr val="404040"/>
              </a:solidFill>
              <a:effectLst/>
              <a:uLnTx/>
              <a:uFillTx/>
              <a:latin typeface="Calibri" panose="020F0502020204030204"/>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2249460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FD8298E-F65B-6576-5E8E-319CD9281A8C}"/>
              </a:ext>
            </a:extLst>
          </p:cNvPr>
          <p:cNvSpPr/>
          <p:nvPr/>
        </p:nvSpPr>
        <p:spPr bwMode="auto">
          <a:xfrm>
            <a:off x="323427" y="1404829"/>
            <a:ext cx="3353468" cy="2227616"/>
          </a:xfrm>
          <a:prstGeom prst="roundRect">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9" name="Rectangle: Rounded Corners 8">
            <a:extLst>
              <a:ext uri="{FF2B5EF4-FFF2-40B4-BE49-F238E27FC236}">
                <a16:creationId xmlns:a16="http://schemas.microsoft.com/office/drawing/2014/main" id="{CB784772-4D33-D392-F685-5B41822609E8}"/>
              </a:ext>
            </a:extLst>
          </p:cNvPr>
          <p:cNvSpPr/>
          <p:nvPr/>
        </p:nvSpPr>
        <p:spPr bwMode="auto">
          <a:xfrm>
            <a:off x="5467104" y="1363082"/>
            <a:ext cx="3353468" cy="2227616"/>
          </a:xfrm>
          <a:prstGeom prst="roundRect">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a:xfrm>
            <a:off x="559710" y="144904"/>
            <a:ext cx="4239255" cy="481457"/>
          </a:xfrm>
        </p:spPr>
        <p:txBody>
          <a:bodyPr/>
          <a:lstStyle/>
          <a:p>
            <a:r>
              <a:rPr lang="en-US" sz="2400">
                <a:solidFill>
                  <a:schemeClr val="tx1">
                    <a:lumMod val="75000"/>
                    <a:lumOff val="25000"/>
                  </a:schemeClr>
                </a:solidFill>
              </a:rPr>
              <a:t>Engagement level</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822580" y="1562427"/>
            <a:ext cx="2149413" cy="432520"/>
          </a:xfrm>
        </p:spPr>
        <p:txBody>
          <a:bodyPr/>
          <a:lstStyle/>
          <a:p>
            <a:pPr marL="0" indent="0">
              <a:buNone/>
            </a:pPr>
            <a:r>
              <a:rPr lang="en-US" sz="2000" b="1">
                <a:solidFill>
                  <a:schemeClr val="tx1">
                    <a:lumMod val="75000"/>
                    <a:lumOff val="25000"/>
                  </a:schemeClr>
                </a:solidFill>
              </a:rPr>
              <a:t>ISO 14064-3:2019</a:t>
            </a:r>
            <a:endParaRPr lang="en-NZ" sz="1800">
              <a:effectLst/>
              <a:latin typeface="Times New Roman" panose="02020603050405020304" pitchFamily="18" charset="0"/>
              <a:ea typeface="Calibri" panose="020F0502020204030204" pitchFamily="34" charset="0"/>
            </a:endParaRPr>
          </a:p>
        </p:txBody>
      </p:sp>
      <p:pic>
        <p:nvPicPr>
          <p:cNvPr id="6" name="Picture 5" descr="Graphical user interface&#10;&#10;Description automatically generated">
            <a:extLst>
              <a:ext uri="{FF2B5EF4-FFF2-40B4-BE49-F238E27FC236}">
                <a16:creationId xmlns:a16="http://schemas.microsoft.com/office/drawing/2014/main" id="{82E9032D-0100-4EE6-9683-DE63019F7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4882" y="1053964"/>
            <a:ext cx="1449445" cy="1449445"/>
          </a:xfrm>
          <a:prstGeom prst="rect">
            <a:avLst/>
          </a:prstGeom>
        </p:spPr>
      </p:pic>
      <p:sp>
        <p:nvSpPr>
          <p:cNvPr id="5" name="Content Placeholder 3">
            <a:extLst>
              <a:ext uri="{FF2B5EF4-FFF2-40B4-BE49-F238E27FC236}">
                <a16:creationId xmlns:a16="http://schemas.microsoft.com/office/drawing/2014/main" id="{E60C8DFD-A153-9AB4-B998-3C09F6645D6C}"/>
              </a:ext>
            </a:extLst>
          </p:cNvPr>
          <p:cNvSpPr txBox="1">
            <a:spLocks/>
          </p:cNvSpPr>
          <p:nvPr/>
        </p:nvSpPr>
        <p:spPr>
          <a:xfrm>
            <a:off x="6120135" y="1470300"/>
            <a:ext cx="1933592" cy="523392"/>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Font typeface="Arial" pitchFamily="34" charset="0"/>
              <a:buNone/>
            </a:pPr>
            <a:r>
              <a:rPr lang="en-NZ" sz="2000" b="1" kern="0">
                <a:solidFill>
                  <a:schemeClr val="tx1">
                    <a:lumMod val="75000"/>
                    <a:lumOff val="25000"/>
                  </a:schemeClr>
                </a:solidFill>
              </a:rPr>
              <a:t>ISAE (NZ) 3410</a:t>
            </a:r>
            <a:endParaRPr lang="en-US" sz="2000" b="1" kern="0">
              <a:solidFill>
                <a:schemeClr val="bg2">
                  <a:lumMod val="50000"/>
                </a:schemeClr>
              </a:solidFill>
            </a:endParaRPr>
          </a:p>
        </p:txBody>
      </p:sp>
      <p:sp>
        <p:nvSpPr>
          <p:cNvPr id="7" name="Content Placeholder 3">
            <a:extLst>
              <a:ext uri="{FF2B5EF4-FFF2-40B4-BE49-F238E27FC236}">
                <a16:creationId xmlns:a16="http://schemas.microsoft.com/office/drawing/2014/main" id="{3DAC2DA8-8CD5-338B-C9D3-344CFAE33C8B}"/>
              </a:ext>
            </a:extLst>
          </p:cNvPr>
          <p:cNvSpPr txBox="1">
            <a:spLocks/>
          </p:cNvSpPr>
          <p:nvPr/>
        </p:nvSpPr>
        <p:spPr>
          <a:xfrm>
            <a:off x="4371722" y="2679922"/>
            <a:ext cx="854486" cy="431252"/>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Font typeface="Arial" pitchFamily="34" charset="0"/>
              <a:buNone/>
            </a:pPr>
            <a:r>
              <a:rPr lang="en-NZ" sz="1800" b="1" kern="0">
                <a:solidFill>
                  <a:schemeClr val="tx1">
                    <a:lumMod val="75000"/>
                    <a:lumOff val="25000"/>
                  </a:schemeClr>
                </a:solidFill>
                <a:latin typeface="Times New Roman" panose="02020603050405020304" pitchFamily="18" charset="0"/>
              </a:rPr>
              <a:t>Or</a:t>
            </a:r>
            <a:endParaRPr lang="en-US" sz="2000" b="1" kern="0">
              <a:solidFill>
                <a:schemeClr val="bg2">
                  <a:lumMod val="50000"/>
                </a:schemeClr>
              </a:solidFill>
            </a:endParaRPr>
          </a:p>
        </p:txBody>
      </p:sp>
      <p:sp>
        <p:nvSpPr>
          <p:cNvPr id="10" name="Content Placeholder 3">
            <a:extLst>
              <a:ext uri="{FF2B5EF4-FFF2-40B4-BE49-F238E27FC236}">
                <a16:creationId xmlns:a16="http://schemas.microsoft.com/office/drawing/2014/main" id="{687266F9-D10D-9CBB-717B-2E1F50AEA571}"/>
              </a:ext>
            </a:extLst>
          </p:cNvPr>
          <p:cNvSpPr txBox="1">
            <a:spLocks/>
          </p:cNvSpPr>
          <p:nvPr/>
        </p:nvSpPr>
        <p:spPr>
          <a:xfrm>
            <a:off x="442697" y="2072830"/>
            <a:ext cx="3234198" cy="1318523"/>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Font typeface="Arial" pitchFamily="34" charset="0"/>
              <a:buNone/>
            </a:pPr>
            <a:r>
              <a:rPr lang="en-NZ" sz="1800" i="1" kern="0">
                <a:latin typeface="Times New Roman" panose="02020603050405020304" pitchFamily="18" charset="0"/>
                <a:ea typeface="Calibri" panose="020F0502020204030204" pitchFamily="34" charset="0"/>
              </a:rPr>
              <a:t>Greenhouse gases —Part 3: Specification with guidance for the verification and validation of greenhouse gas statements</a:t>
            </a:r>
            <a:endParaRPr lang="en-NZ" sz="1800" kern="0">
              <a:latin typeface="Times New Roman" panose="02020603050405020304" pitchFamily="18" charset="0"/>
              <a:ea typeface="Calibri" panose="020F0502020204030204" pitchFamily="34" charset="0"/>
            </a:endParaRPr>
          </a:p>
        </p:txBody>
      </p:sp>
      <p:sp>
        <p:nvSpPr>
          <p:cNvPr id="11" name="Content Placeholder 3">
            <a:extLst>
              <a:ext uri="{FF2B5EF4-FFF2-40B4-BE49-F238E27FC236}">
                <a16:creationId xmlns:a16="http://schemas.microsoft.com/office/drawing/2014/main" id="{4EB7230C-D2BA-2D9B-543D-157DAEC245EE}"/>
              </a:ext>
            </a:extLst>
          </p:cNvPr>
          <p:cNvSpPr txBox="1">
            <a:spLocks/>
          </p:cNvSpPr>
          <p:nvPr/>
        </p:nvSpPr>
        <p:spPr>
          <a:xfrm>
            <a:off x="5665593" y="2096471"/>
            <a:ext cx="3234198" cy="1193574"/>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Font typeface="Arial" pitchFamily="34" charset="0"/>
              <a:buNone/>
            </a:pPr>
            <a:r>
              <a:rPr lang="en-NZ" sz="1800" i="1" kern="0">
                <a:latin typeface="Times New Roman" panose="02020603050405020304" pitchFamily="18" charset="0"/>
                <a:ea typeface="Calibri" panose="020F0502020204030204" pitchFamily="34" charset="0"/>
              </a:rPr>
              <a:t>Assurance Engagements on Greenhouse Gas Statements</a:t>
            </a:r>
            <a:endParaRPr lang="en-US" sz="2000" b="1" kern="0">
              <a:solidFill>
                <a:schemeClr val="bg2">
                  <a:lumMod val="50000"/>
                </a:schemeClr>
              </a:solidFill>
            </a:endParaRPr>
          </a:p>
        </p:txBody>
      </p:sp>
      <p:sp>
        <p:nvSpPr>
          <p:cNvPr id="12" name="Rectangle: Rounded Corners 11">
            <a:extLst>
              <a:ext uri="{FF2B5EF4-FFF2-40B4-BE49-F238E27FC236}">
                <a16:creationId xmlns:a16="http://schemas.microsoft.com/office/drawing/2014/main" id="{1A5E5FDC-10EE-49AC-9335-A926A4D56DE4}"/>
              </a:ext>
            </a:extLst>
          </p:cNvPr>
          <p:cNvSpPr/>
          <p:nvPr/>
        </p:nvSpPr>
        <p:spPr bwMode="auto">
          <a:xfrm>
            <a:off x="559710" y="3790043"/>
            <a:ext cx="8093223" cy="1221770"/>
          </a:xfrm>
          <a:prstGeom prst="roundRect">
            <a:avLst/>
          </a:prstGeom>
          <a:solidFill>
            <a:srgbClr val="DBD8CC"/>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3" name="Content Placeholder 3">
            <a:extLst>
              <a:ext uri="{FF2B5EF4-FFF2-40B4-BE49-F238E27FC236}">
                <a16:creationId xmlns:a16="http://schemas.microsoft.com/office/drawing/2014/main" id="{922AA50A-9145-4409-935A-447C3581E07A}"/>
              </a:ext>
            </a:extLst>
          </p:cNvPr>
          <p:cNvSpPr txBox="1">
            <a:spLocks/>
          </p:cNvSpPr>
          <p:nvPr/>
        </p:nvSpPr>
        <p:spPr>
          <a:xfrm>
            <a:off x="4138243" y="3897901"/>
            <a:ext cx="1018058" cy="432520"/>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Font typeface="Arial" pitchFamily="34" charset="0"/>
              <a:buNone/>
            </a:pPr>
            <a:r>
              <a:rPr lang="en-US" sz="2000" b="1" kern="0">
                <a:solidFill>
                  <a:schemeClr val="tx1">
                    <a:lumMod val="75000"/>
                    <a:lumOff val="25000"/>
                  </a:schemeClr>
                </a:solidFill>
              </a:rPr>
              <a:t>P L U S</a:t>
            </a:r>
            <a:endParaRPr lang="en-NZ" sz="1800" kern="0">
              <a:latin typeface="Times New Roman" panose="02020603050405020304" pitchFamily="18" charset="0"/>
              <a:ea typeface="Calibri" panose="020F0502020204030204" pitchFamily="34" charset="0"/>
            </a:endParaRPr>
          </a:p>
        </p:txBody>
      </p:sp>
      <p:sp>
        <p:nvSpPr>
          <p:cNvPr id="15" name="Content Placeholder 3">
            <a:extLst>
              <a:ext uri="{FF2B5EF4-FFF2-40B4-BE49-F238E27FC236}">
                <a16:creationId xmlns:a16="http://schemas.microsoft.com/office/drawing/2014/main" id="{4D7B2625-E5AB-4FF3-AA7A-AB921A3AB5F6}"/>
              </a:ext>
            </a:extLst>
          </p:cNvPr>
          <p:cNvSpPr txBox="1">
            <a:spLocks/>
          </p:cNvSpPr>
          <p:nvPr/>
        </p:nvSpPr>
        <p:spPr>
          <a:xfrm>
            <a:off x="1411307" y="4360843"/>
            <a:ext cx="7118230" cy="432520"/>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Font typeface="Arial" pitchFamily="34" charset="0"/>
              <a:buNone/>
            </a:pPr>
            <a:r>
              <a:rPr lang="en-NZ" sz="1800" kern="0">
                <a:latin typeface="Times New Roman" panose="02020603050405020304" pitchFamily="18" charset="0"/>
                <a:ea typeface="Calibri" panose="020F0502020204030204" pitchFamily="34" charset="0"/>
              </a:rPr>
              <a:t>Various additional reporting tools and communication requirements</a:t>
            </a:r>
          </a:p>
        </p:txBody>
      </p:sp>
    </p:spTree>
    <p:extLst>
      <p:ext uri="{BB962C8B-B14F-4D97-AF65-F5344CB8AC3E}">
        <p14:creationId xmlns:p14="http://schemas.microsoft.com/office/powerpoint/2010/main" val="1290126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70E218C8-9F3D-BCE5-CF69-F581C5048FA8}"/>
              </a:ext>
            </a:extLst>
          </p:cNvPr>
          <p:cNvSpPr/>
          <p:nvPr/>
        </p:nvSpPr>
        <p:spPr bwMode="auto">
          <a:xfrm>
            <a:off x="929937" y="1260870"/>
            <a:ext cx="7284126" cy="583003"/>
          </a:xfrm>
          <a:prstGeom prst="roundRect">
            <a:avLst/>
          </a:prstGeom>
          <a:solidFill>
            <a:srgbClr val="E29B29"/>
          </a:solidFill>
          <a:ln w="12700" cap="flat" cmpd="sng" algn="ctr">
            <a:solidFill>
              <a:srgbClr val="E29B2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7" name="Rectangle: Rounded Corners 6">
            <a:extLst>
              <a:ext uri="{FF2B5EF4-FFF2-40B4-BE49-F238E27FC236}">
                <a16:creationId xmlns:a16="http://schemas.microsoft.com/office/drawing/2014/main" id="{C3BD5434-455F-5BF0-143B-D0FB0A626247}"/>
              </a:ext>
            </a:extLst>
          </p:cNvPr>
          <p:cNvSpPr/>
          <p:nvPr/>
        </p:nvSpPr>
        <p:spPr bwMode="auto">
          <a:xfrm>
            <a:off x="929937" y="2073593"/>
            <a:ext cx="7284126" cy="2681694"/>
          </a:xfrm>
          <a:prstGeom prst="roundRect">
            <a:avLst/>
          </a:prstGeom>
          <a:solidFill>
            <a:srgbClr val="EFF0E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a:xfrm>
            <a:off x="538247" y="188175"/>
            <a:ext cx="4239255" cy="481457"/>
          </a:xfrm>
        </p:spPr>
        <p:txBody>
          <a:bodyPr/>
          <a:lstStyle/>
          <a:p>
            <a:r>
              <a:rPr lang="en-US" sz="2400">
                <a:solidFill>
                  <a:schemeClr val="tx1">
                    <a:lumMod val="75000"/>
                    <a:lumOff val="25000"/>
                  </a:schemeClr>
                </a:solidFill>
              </a:rPr>
              <a:t>Assurance report</a:t>
            </a:r>
          </a:p>
        </p:txBody>
      </p:sp>
      <p:sp>
        <p:nvSpPr>
          <p:cNvPr id="13" name="Content Placeholder 3">
            <a:extLst>
              <a:ext uri="{FF2B5EF4-FFF2-40B4-BE49-F238E27FC236}">
                <a16:creationId xmlns:a16="http://schemas.microsoft.com/office/drawing/2014/main" id="{C591ED8A-1824-4A1F-80CD-91A77562003F}"/>
              </a:ext>
            </a:extLst>
          </p:cNvPr>
          <p:cNvSpPr txBox="1">
            <a:spLocks/>
          </p:cNvSpPr>
          <p:nvPr/>
        </p:nvSpPr>
        <p:spPr>
          <a:xfrm>
            <a:off x="970941" y="1324774"/>
            <a:ext cx="7646696" cy="519099"/>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spcAft>
                <a:spcPts val="600"/>
              </a:spcAft>
              <a:buNone/>
            </a:pPr>
            <a:r>
              <a:rPr lang="en-GB" sz="2000" kern="0">
                <a:solidFill>
                  <a:srgbClr val="3D3F37"/>
                </a:solidFill>
              </a:rPr>
              <a:t>In addition to requirements in ISO </a:t>
            </a:r>
            <a:r>
              <a:rPr lang="en-US" sz="2000" kern="0">
                <a:solidFill>
                  <a:srgbClr val="3D3F37"/>
                </a:solidFill>
              </a:rPr>
              <a:t>14064-3:2019 or ISAE (NZ) 3410: </a:t>
            </a:r>
            <a:r>
              <a:rPr lang="en-GB" sz="2000" kern="0">
                <a:solidFill>
                  <a:srgbClr val="3D3F37"/>
                </a:solidFill>
              </a:rPr>
              <a:t> </a:t>
            </a:r>
          </a:p>
        </p:txBody>
      </p:sp>
      <p:sp>
        <p:nvSpPr>
          <p:cNvPr id="2" name="Content Placeholder 3">
            <a:extLst>
              <a:ext uri="{FF2B5EF4-FFF2-40B4-BE49-F238E27FC236}">
                <a16:creationId xmlns:a16="http://schemas.microsoft.com/office/drawing/2014/main" id="{559B5D12-47EC-A95B-1DE3-96C71B51F812}"/>
              </a:ext>
            </a:extLst>
          </p:cNvPr>
          <p:cNvSpPr txBox="1">
            <a:spLocks/>
          </p:cNvSpPr>
          <p:nvPr/>
        </p:nvSpPr>
        <p:spPr>
          <a:xfrm>
            <a:off x="628237" y="2314533"/>
            <a:ext cx="7646696" cy="481457"/>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lvl="2">
              <a:buClr>
                <a:srgbClr val="E29B29"/>
              </a:buClr>
              <a:buFont typeface="Wingdings" panose="05000000000000000000" pitchFamily="2" charset="2"/>
              <a:buChar char="Ø"/>
            </a:pPr>
            <a:r>
              <a:rPr lang="en-GB" sz="2000" kern="0">
                <a:solidFill>
                  <a:srgbClr val="3D3F37"/>
                </a:solidFill>
              </a:rPr>
              <a:t>State which assurance level was applied over which disclosures</a:t>
            </a:r>
          </a:p>
        </p:txBody>
      </p:sp>
      <p:sp>
        <p:nvSpPr>
          <p:cNvPr id="4" name="Content Placeholder 3">
            <a:extLst>
              <a:ext uri="{FF2B5EF4-FFF2-40B4-BE49-F238E27FC236}">
                <a16:creationId xmlns:a16="http://schemas.microsoft.com/office/drawing/2014/main" id="{2937B6F2-68A3-85BB-F2B2-DE33C6CF3BBD}"/>
              </a:ext>
            </a:extLst>
          </p:cNvPr>
          <p:cNvSpPr txBox="1">
            <a:spLocks/>
          </p:cNvSpPr>
          <p:nvPr/>
        </p:nvSpPr>
        <p:spPr>
          <a:xfrm>
            <a:off x="648257" y="2796757"/>
            <a:ext cx="7585192" cy="754364"/>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lvl="2">
              <a:buClr>
                <a:srgbClr val="E29B29"/>
              </a:buClr>
              <a:buFont typeface="Wingdings" panose="05000000000000000000" pitchFamily="2" charset="2"/>
              <a:buChar char="Ø"/>
            </a:pPr>
            <a:r>
              <a:rPr lang="en-GB" sz="2000" kern="0">
                <a:solidFill>
                  <a:srgbClr val="3D3F37"/>
                </a:solidFill>
              </a:rPr>
              <a:t>Disclose which standards have been applied, including professional or accreditation ethical standards</a:t>
            </a:r>
          </a:p>
        </p:txBody>
      </p:sp>
      <p:sp>
        <p:nvSpPr>
          <p:cNvPr id="5" name="Content Placeholder 3">
            <a:extLst>
              <a:ext uri="{FF2B5EF4-FFF2-40B4-BE49-F238E27FC236}">
                <a16:creationId xmlns:a16="http://schemas.microsoft.com/office/drawing/2014/main" id="{A5C675E3-8C7D-35B8-DD3E-063AA42CBF0D}"/>
              </a:ext>
            </a:extLst>
          </p:cNvPr>
          <p:cNvSpPr txBox="1">
            <a:spLocks/>
          </p:cNvSpPr>
          <p:nvPr/>
        </p:nvSpPr>
        <p:spPr>
          <a:xfrm>
            <a:off x="648257" y="3598001"/>
            <a:ext cx="7646696" cy="481457"/>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lvl="2">
              <a:buClr>
                <a:srgbClr val="E29B29"/>
              </a:buClr>
              <a:buFont typeface="Wingdings" panose="05000000000000000000" pitchFamily="2" charset="2"/>
              <a:buChar char="Ø"/>
            </a:pPr>
            <a:r>
              <a:rPr lang="en-GB" sz="2000" kern="0">
                <a:solidFill>
                  <a:srgbClr val="3D3F37"/>
                </a:solidFill>
              </a:rPr>
              <a:t>Disclose other relationships held with the client</a:t>
            </a:r>
          </a:p>
        </p:txBody>
      </p:sp>
      <p:sp>
        <p:nvSpPr>
          <p:cNvPr id="6" name="Content Placeholder 3">
            <a:extLst>
              <a:ext uri="{FF2B5EF4-FFF2-40B4-BE49-F238E27FC236}">
                <a16:creationId xmlns:a16="http://schemas.microsoft.com/office/drawing/2014/main" id="{99415BF9-22F0-5F98-D750-FB5E9247528F}"/>
              </a:ext>
            </a:extLst>
          </p:cNvPr>
          <p:cNvSpPr txBox="1">
            <a:spLocks/>
          </p:cNvSpPr>
          <p:nvPr/>
        </p:nvSpPr>
        <p:spPr>
          <a:xfrm>
            <a:off x="648257" y="4079458"/>
            <a:ext cx="7646696" cy="583002"/>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lvl="2">
              <a:buClr>
                <a:srgbClr val="E29B29"/>
              </a:buClr>
              <a:buFont typeface="Wingdings" panose="05000000000000000000" pitchFamily="2" charset="2"/>
              <a:buChar char="Ø"/>
            </a:pPr>
            <a:r>
              <a:rPr lang="en-GB" sz="2000" kern="0">
                <a:solidFill>
                  <a:srgbClr val="3D3F37"/>
                </a:solidFill>
              </a:rPr>
              <a:t>Include the name of the assurance practitioner </a:t>
            </a:r>
          </a:p>
        </p:txBody>
      </p:sp>
    </p:spTree>
    <p:extLst>
      <p:ext uri="{BB962C8B-B14F-4D97-AF65-F5344CB8AC3E}">
        <p14:creationId xmlns:p14="http://schemas.microsoft.com/office/powerpoint/2010/main" val="2198375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Right 4">
            <a:extLst>
              <a:ext uri="{FF2B5EF4-FFF2-40B4-BE49-F238E27FC236}">
                <a16:creationId xmlns:a16="http://schemas.microsoft.com/office/drawing/2014/main" id="{3BAB4B66-1291-4D5F-B759-E31EE9DDE0D6}"/>
              </a:ext>
            </a:extLst>
          </p:cNvPr>
          <p:cNvSpPr/>
          <p:nvPr/>
        </p:nvSpPr>
        <p:spPr bwMode="auto">
          <a:xfrm>
            <a:off x="3160452" y="1474320"/>
            <a:ext cx="304167" cy="181608"/>
          </a:xfrm>
          <a:prstGeom prst="rightArrow">
            <a:avLst/>
          </a:prstGeom>
          <a:solidFill>
            <a:schemeClr val="tx1">
              <a:lumMod val="75000"/>
              <a:lumOff val="2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6" name="Arrow: Right 25">
            <a:extLst>
              <a:ext uri="{FF2B5EF4-FFF2-40B4-BE49-F238E27FC236}">
                <a16:creationId xmlns:a16="http://schemas.microsoft.com/office/drawing/2014/main" id="{F670C32C-AEFF-48AF-8238-17CC11D0153F}"/>
              </a:ext>
            </a:extLst>
          </p:cNvPr>
          <p:cNvSpPr/>
          <p:nvPr/>
        </p:nvSpPr>
        <p:spPr bwMode="auto">
          <a:xfrm>
            <a:off x="3155297" y="2315568"/>
            <a:ext cx="304167" cy="181608"/>
          </a:xfrm>
          <a:prstGeom prst="rightArrow">
            <a:avLst/>
          </a:prstGeom>
          <a:solidFill>
            <a:schemeClr val="tx1">
              <a:lumMod val="75000"/>
              <a:lumOff val="2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7" name="Arrow: Right 26">
            <a:extLst>
              <a:ext uri="{FF2B5EF4-FFF2-40B4-BE49-F238E27FC236}">
                <a16:creationId xmlns:a16="http://schemas.microsoft.com/office/drawing/2014/main" id="{086563FC-7C92-4C6B-A7FD-8DADBF2E3503}"/>
              </a:ext>
            </a:extLst>
          </p:cNvPr>
          <p:cNvSpPr/>
          <p:nvPr/>
        </p:nvSpPr>
        <p:spPr bwMode="auto">
          <a:xfrm>
            <a:off x="3149051" y="3240301"/>
            <a:ext cx="304167" cy="181608"/>
          </a:xfrm>
          <a:prstGeom prst="rightArrow">
            <a:avLst/>
          </a:prstGeom>
          <a:solidFill>
            <a:schemeClr val="tx1">
              <a:lumMod val="75000"/>
              <a:lumOff val="2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8" name="Arrow: Right 27">
            <a:extLst>
              <a:ext uri="{FF2B5EF4-FFF2-40B4-BE49-F238E27FC236}">
                <a16:creationId xmlns:a16="http://schemas.microsoft.com/office/drawing/2014/main" id="{F7472120-541A-4645-A7EC-3E75092897B3}"/>
              </a:ext>
            </a:extLst>
          </p:cNvPr>
          <p:cNvSpPr/>
          <p:nvPr/>
        </p:nvSpPr>
        <p:spPr bwMode="auto">
          <a:xfrm>
            <a:off x="3155557" y="4189900"/>
            <a:ext cx="304167" cy="181608"/>
          </a:xfrm>
          <a:prstGeom prst="rightArrow">
            <a:avLst/>
          </a:prstGeom>
          <a:solidFill>
            <a:schemeClr val="tx1">
              <a:lumMod val="75000"/>
              <a:lumOff val="2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a:xfrm>
            <a:off x="534006" y="202378"/>
            <a:ext cx="4239255" cy="481457"/>
          </a:xfrm>
        </p:spPr>
        <p:txBody>
          <a:bodyPr/>
          <a:lstStyle/>
          <a:p>
            <a:r>
              <a:rPr lang="en-US" sz="2400">
                <a:solidFill>
                  <a:schemeClr val="tx1">
                    <a:lumMod val="75000"/>
                    <a:lumOff val="25000"/>
                  </a:schemeClr>
                </a:solidFill>
              </a:rPr>
              <a:t>Assurance Reporting tools</a:t>
            </a:r>
          </a:p>
        </p:txBody>
      </p:sp>
      <p:sp>
        <p:nvSpPr>
          <p:cNvPr id="14" name="Rectangle: Rounded Corners 13">
            <a:extLst>
              <a:ext uri="{FF2B5EF4-FFF2-40B4-BE49-F238E27FC236}">
                <a16:creationId xmlns:a16="http://schemas.microsoft.com/office/drawing/2014/main" id="{61B51766-E7BB-4A7D-84A1-847871A56C42}"/>
              </a:ext>
            </a:extLst>
          </p:cNvPr>
          <p:cNvSpPr/>
          <p:nvPr/>
        </p:nvSpPr>
        <p:spPr bwMode="auto">
          <a:xfrm>
            <a:off x="3497846" y="1252569"/>
            <a:ext cx="5103926" cy="654754"/>
          </a:xfrm>
          <a:prstGeom prst="roundRect">
            <a:avLst/>
          </a:prstGeom>
          <a:solidFill>
            <a:srgbClr val="F3C98D"/>
          </a:solidFill>
          <a:ln w="19050" cap="flat" cmpd="sng" algn="ctr">
            <a:solidFill>
              <a:srgbClr val="E29B2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5" name="Rectangle: Rounded Corners 14">
            <a:extLst>
              <a:ext uri="{FF2B5EF4-FFF2-40B4-BE49-F238E27FC236}">
                <a16:creationId xmlns:a16="http://schemas.microsoft.com/office/drawing/2014/main" id="{D736041F-906C-4DDC-A413-CEA8ED591F06}"/>
              </a:ext>
            </a:extLst>
          </p:cNvPr>
          <p:cNvSpPr/>
          <p:nvPr/>
        </p:nvSpPr>
        <p:spPr bwMode="auto">
          <a:xfrm>
            <a:off x="3504000" y="2072547"/>
            <a:ext cx="5103926" cy="654754"/>
          </a:xfrm>
          <a:prstGeom prst="roundRect">
            <a:avLst/>
          </a:prstGeom>
          <a:solidFill>
            <a:srgbClr val="F3C98D"/>
          </a:solidFill>
          <a:ln w="19050" cap="flat" cmpd="sng" algn="ctr">
            <a:solidFill>
              <a:srgbClr val="E29B2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6" name="Rectangle: Rounded Corners 15">
            <a:extLst>
              <a:ext uri="{FF2B5EF4-FFF2-40B4-BE49-F238E27FC236}">
                <a16:creationId xmlns:a16="http://schemas.microsoft.com/office/drawing/2014/main" id="{6AF8B0BE-83F6-4C57-9A04-5AD947B9CD2E}"/>
              </a:ext>
            </a:extLst>
          </p:cNvPr>
          <p:cNvSpPr/>
          <p:nvPr/>
        </p:nvSpPr>
        <p:spPr bwMode="auto">
          <a:xfrm>
            <a:off x="3503999" y="3007519"/>
            <a:ext cx="5056405" cy="654754"/>
          </a:xfrm>
          <a:prstGeom prst="roundRect">
            <a:avLst/>
          </a:prstGeom>
          <a:solidFill>
            <a:srgbClr val="F3C98D"/>
          </a:solidFill>
          <a:ln w="19050" cap="flat" cmpd="sng" algn="ctr">
            <a:solidFill>
              <a:srgbClr val="E29B2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8" name="Rectangle: Rounded Corners 17">
            <a:extLst>
              <a:ext uri="{FF2B5EF4-FFF2-40B4-BE49-F238E27FC236}">
                <a16:creationId xmlns:a16="http://schemas.microsoft.com/office/drawing/2014/main" id="{1579315A-DFF3-4637-95DE-F3FDF6E35A4E}"/>
              </a:ext>
            </a:extLst>
          </p:cNvPr>
          <p:cNvSpPr/>
          <p:nvPr/>
        </p:nvSpPr>
        <p:spPr bwMode="auto">
          <a:xfrm>
            <a:off x="3504000" y="3946430"/>
            <a:ext cx="5056405" cy="654754"/>
          </a:xfrm>
          <a:prstGeom prst="roundRect">
            <a:avLst/>
          </a:prstGeom>
          <a:solidFill>
            <a:srgbClr val="F3C98D"/>
          </a:solidFill>
          <a:ln w="19050" cap="flat" cmpd="sng" algn="ctr">
            <a:solidFill>
              <a:srgbClr val="E29B2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DD1719E8-81F6-47E8-9B3F-4FE0C07D9E1A}"/>
              </a:ext>
            </a:extLst>
          </p:cNvPr>
          <p:cNvSpPr/>
          <p:nvPr/>
        </p:nvSpPr>
        <p:spPr bwMode="auto">
          <a:xfrm>
            <a:off x="177042" y="2468524"/>
            <a:ext cx="1334130" cy="71565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kern="0">
                <a:solidFill>
                  <a:srgbClr val="3D3F37"/>
                </a:solidFill>
                <a:latin typeface="+mn-lt"/>
                <a:ea typeface="Open Sans" panose="020B0606030504020204" pitchFamily="34" charset="0"/>
                <a:cs typeface="Open Sans" panose="020B0606030504020204" pitchFamily="34" charset="0"/>
              </a:rPr>
              <a:t>Range of reporting tools</a:t>
            </a:r>
            <a:endParaRPr lang="en-NZ" sz="2000" kern="0">
              <a:solidFill>
                <a:srgbClr val="3D3F37"/>
              </a:solidFill>
              <a:latin typeface="+mn-lt"/>
              <a:ea typeface="Open Sans" panose="020B0606030504020204" pitchFamily="34" charset="0"/>
              <a:cs typeface="Open Sans" panose="020B0606030504020204" pitchFamily="34" charset="0"/>
            </a:endParaRPr>
          </a:p>
        </p:txBody>
      </p:sp>
      <p:sp>
        <p:nvSpPr>
          <p:cNvPr id="20" name="Content Placeholder 3">
            <a:extLst>
              <a:ext uri="{FF2B5EF4-FFF2-40B4-BE49-F238E27FC236}">
                <a16:creationId xmlns:a16="http://schemas.microsoft.com/office/drawing/2014/main" id="{BD65F9AD-BFC3-4DE2-845B-E8331E073948}"/>
              </a:ext>
            </a:extLst>
          </p:cNvPr>
          <p:cNvSpPr txBox="1">
            <a:spLocks/>
          </p:cNvSpPr>
          <p:nvPr/>
        </p:nvSpPr>
        <p:spPr>
          <a:xfrm>
            <a:off x="3464619" y="1375167"/>
            <a:ext cx="5137153" cy="455750"/>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spcBef>
                <a:spcPts val="1200"/>
              </a:spcBef>
              <a:buNone/>
            </a:pPr>
            <a:r>
              <a:rPr lang="en-GB" sz="2000" kern="0">
                <a:solidFill>
                  <a:srgbClr val="3D3F37"/>
                </a:solidFill>
              </a:rPr>
              <a:t>Matters of most significance in the engagement</a:t>
            </a:r>
          </a:p>
        </p:txBody>
      </p:sp>
      <p:sp>
        <p:nvSpPr>
          <p:cNvPr id="22" name="Content Placeholder 3">
            <a:extLst>
              <a:ext uri="{FF2B5EF4-FFF2-40B4-BE49-F238E27FC236}">
                <a16:creationId xmlns:a16="http://schemas.microsoft.com/office/drawing/2014/main" id="{DF0E46DB-A38C-4AF1-B7EA-D69EFFD74FD0}"/>
              </a:ext>
            </a:extLst>
          </p:cNvPr>
          <p:cNvSpPr txBox="1">
            <a:spLocks/>
          </p:cNvSpPr>
          <p:nvPr/>
        </p:nvSpPr>
        <p:spPr>
          <a:xfrm>
            <a:off x="3497846" y="2177654"/>
            <a:ext cx="3857692" cy="455750"/>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spcBef>
                <a:spcPts val="1200"/>
              </a:spcBef>
              <a:buNone/>
            </a:pPr>
            <a:r>
              <a:rPr lang="en-GB" sz="2000" kern="0">
                <a:solidFill>
                  <a:srgbClr val="3D3F37"/>
                </a:solidFill>
              </a:rPr>
              <a:t>Highlight any GHG disclosures </a:t>
            </a:r>
          </a:p>
        </p:txBody>
      </p:sp>
      <p:sp>
        <p:nvSpPr>
          <p:cNvPr id="24" name="Content Placeholder 3">
            <a:extLst>
              <a:ext uri="{FF2B5EF4-FFF2-40B4-BE49-F238E27FC236}">
                <a16:creationId xmlns:a16="http://schemas.microsoft.com/office/drawing/2014/main" id="{610D91FE-278A-484E-97CC-4F6AF8CEEBC9}"/>
              </a:ext>
            </a:extLst>
          </p:cNvPr>
          <p:cNvSpPr txBox="1">
            <a:spLocks/>
          </p:cNvSpPr>
          <p:nvPr/>
        </p:nvSpPr>
        <p:spPr>
          <a:xfrm>
            <a:off x="3497846" y="3111337"/>
            <a:ext cx="4654646" cy="455750"/>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spcBef>
                <a:spcPts val="1200"/>
              </a:spcBef>
              <a:buNone/>
            </a:pPr>
            <a:r>
              <a:rPr lang="en-GB" sz="2000" kern="0">
                <a:solidFill>
                  <a:srgbClr val="3D3F37"/>
                </a:solidFill>
              </a:rPr>
              <a:t>Highlight areas of significant uncertainty </a:t>
            </a:r>
          </a:p>
        </p:txBody>
      </p:sp>
      <p:sp>
        <p:nvSpPr>
          <p:cNvPr id="25" name="Content Placeholder 3">
            <a:extLst>
              <a:ext uri="{FF2B5EF4-FFF2-40B4-BE49-F238E27FC236}">
                <a16:creationId xmlns:a16="http://schemas.microsoft.com/office/drawing/2014/main" id="{BC303C21-B456-4444-BB14-06D757D583CA}"/>
              </a:ext>
            </a:extLst>
          </p:cNvPr>
          <p:cNvSpPr txBox="1">
            <a:spLocks/>
          </p:cNvSpPr>
          <p:nvPr/>
        </p:nvSpPr>
        <p:spPr>
          <a:xfrm>
            <a:off x="3497846" y="4064778"/>
            <a:ext cx="4912248" cy="455750"/>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spcBef>
                <a:spcPts val="1200"/>
              </a:spcBef>
              <a:buNone/>
            </a:pPr>
            <a:r>
              <a:rPr lang="en-GB" sz="2000" kern="0">
                <a:solidFill>
                  <a:srgbClr val="3D3F37"/>
                </a:solidFill>
              </a:rPr>
              <a:t>Any other matter </a:t>
            </a:r>
          </a:p>
        </p:txBody>
      </p:sp>
      <p:sp>
        <p:nvSpPr>
          <p:cNvPr id="4" name="Rectangle: Rounded Corners 3">
            <a:extLst>
              <a:ext uri="{FF2B5EF4-FFF2-40B4-BE49-F238E27FC236}">
                <a16:creationId xmlns:a16="http://schemas.microsoft.com/office/drawing/2014/main" id="{A650EEB1-1A46-4872-95FC-C1AFAF3FD462}"/>
              </a:ext>
            </a:extLst>
          </p:cNvPr>
          <p:cNvSpPr/>
          <p:nvPr/>
        </p:nvSpPr>
        <p:spPr bwMode="auto">
          <a:xfrm>
            <a:off x="1936562" y="1306166"/>
            <a:ext cx="1264051" cy="525501"/>
          </a:xfrm>
          <a:prstGeom prst="roundRect">
            <a:avLst/>
          </a:prstGeom>
          <a:solidFill>
            <a:srgbClr val="DBD8CC"/>
          </a:solidFill>
          <a:ln>
            <a:noFill/>
            <a:headEnd type="none" w="sm" len="sm"/>
            <a:tailEnd type="none" w="sm" len="sm"/>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400" b="0" i="0" u="none" strike="noStrike" cap="none" normalizeH="0" baseline="0">
              <a:ln>
                <a:noFill/>
              </a:ln>
              <a:solidFill>
                <a:schemeClr val="tx1"/>
              </a:solidFill>
              <a:effectLst/>
              <a:latin typeface="Arial" charset="0"/>
            </a:endParaRPr>
          </a:p>
        </p:txBody>
      </p:sp>
      <p:sp>
        <p:nvSpPr>
          <p:cNvPr id="17" name="Rectangle: Rounded Corners 16">
            <a:extLst>
              <a:ext uri="{FF2B5EF4-FFF2-40B4-BE49-F238E27FC236}">
                <a16:creationId xmlns:a16="http://schemas.microsoft.com/office/drawing/2014/main" id="{B7ECA746-76DB-47E4-9DFC-727130374CA3}"/>
              </a:ext>
            </a:extLst>
          </p:cNvPr>
          <p:cNvSpPr/>
          <p:nvPr/>
        </p:nvSpPr>
        <p:spPr bwMode="auto">
          <a:xfrm>
            <a:off x="1936562" y="2137445"/>
            <a:ext cx="1247427" cy="525501"/>
          </a:xfrm>
          <a:prstGeom prst="roundRect">
            <a:avLst/>
          </a:prstGeom>
          <a:solidFill>
            <a:srgbClr val="DBD8CC"/>
          </a:solidFill>
          <a:ln>
            <a:noFill/>
            <a:headEnd type="none" w="sm" len="sm"/>
            <a:tailEnd type="none" w="sm" len="sm"/>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400" b="0" i="0" u="none" strike="noStrike" cap="none" normalizeH="0" baseline="0">
              <a:ln>
                <a:noFill/>
              </a:ln>
              <a:solidFill>
                <a:schemeClr val="tx1"/>
              </a:solidFill>
              <a:effectLst/>
              <a:latin typeface="Arial" charset="0"/>
            </a:endParaRPr>
          </a:p>
        </p:txBody>
      </p:sp>
      <p:sp>
        <p:nvSpPr>
          <p:cNvPr id="21" name="Rectangle: Rounded Corners 20">
            <a:extLst>
              <a:ext uri="{FF2B5EF4-FFF2-40B4-BE49-F238E27FC236}">
                <a16:creationId xmlns:a16="http://schemas.microsoft.com/office/drawing/2014/main" id="{D10C6F5A-558E-4864-A9E9-60652D8FA8E1}"/>
              </a:ext>
            </a:extLst>
          </p:cNvPr>
          <p:cNvSpPr/>
          <p:nvPr/>
        </p:nvSpPr>
        <p:spPr bwMode="auto">
          <a:xfrm>
            <a:off x="1936562" y="3060347"/>
            <a:ext cx="1247427" cy="525501"/>
          </a:xfrm>
          <a:prstGeom prst="roundRect">
            <a:avLst/>
          </a:prstGeom>
          <a:solidFill>
            <a:srgbClr val="DBD8CC"/>
          </a:solidFill>
          <a:ln>
            <a:noFill/>
            <a:headEnd type="none" w="sm" len="sm"/>
            <a:tailEnd type="none" w="sm" len="sm"/>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400" b="0" i="0" u="none" strike="noStrike" cap="none" normalizeH="0" baseline="0">
              <a:ln>
                <a:noFill/>
              </a:ln>
              <a:solidFill>
                <a:schemeClr val="tx1"/>
              </a:solidFill>
              <a:effectLst/>
              <a:latin typeface="Arial" charset="0"/>
            </a:endParaRPr>
          </a:p>
        </p:txBody>
      </p:sp>
      <p:sp>
        <p:nvSpPr>
          <p:cNvPr id="23" name="Rectangle: Rounded Corners 22">
            <a:extLst>
              <a:ext uri="{FF2B5EF4-FFF2-40B4-BE49-F238E27FC236}">
                <a16:creationId xmlns:a16="http://schemas.microsoft.com/office/drawing/2014/main" id="{090015DB-AE6F-48BA-A1B3-2133F825C4A4}"/>
              </a:ext>
            </a:extLst>
          </p:cNvPr>
          <p:cNvSpPr/>
          <p:nvPr/>
        </p:nvSpPr>
        <p:spPr bwMode="auto">
          <a:xfrm>
            <a:off x="1936562" y="4021745"/>
            <a:ext cx="1253123" cy="525501"/>
          </a:xfrm>
          <a:prstGeom prst="roundRect">
            <a:avLst/>
          </a:prstGeom>
          <a:solidFill>
            <a:srgbClr val="DBD8CC"/>
          </a:solidFill>
          <a:ln>
            <a:noFill/>
            <a:headEnd type="none" w="sm" len="sm"/>
            <a:tailEnd type="none" w="sm" len="sm"/>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4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D95DF675-8D54-D709-312F-2F1DE84DBC40}"/>
              </a:ext>
            </a:extLst>
          </p:cNvPr>
          <p:cNvSpPr txBox="1"/>
          <p:nvPr/>
        </p:nvSpPr>
        <p:spPr>
          <a:xfrm>
            <a:off x="2006646" y="1415027"/>
            <a:ext cx="1153806" cy="307777"/>
          </a:xfrm>
          <a:prstGeom prst="rect">
            <a:avLst/>
          </a:prstGeom>
        </p:spPr>
        <p:txBody>
          <a:bodyPr wrap="square" rtlCol="0">
            <a:spAutoFit/>
          </a:bodyPr>
          <a:lstStyle/>
          <a:p>
            <a:pPr algn="l"/>
            <a:r>
              <a:rPr lang="en-NZ" sz="1400" kern="0"/>
              <a:t>Key Matters</a:t>
            </a:r>
          </a:p>
        </p:txBody>
      </p:sp>
      <p:sp>
        <p:nvSpPr>
          <p:cNvPr id="7" name="TextBox 6">
            <a:extLst>
              <a:ext uri="{FF2B5EF4-FFF2-40B4-BE49-F238E27FC236}">
                <a16:creationId xmlns:a16="http://schemas.microsoft.com/office/drawing/2014/main" id="{C678655B-D7FB-AA3D-9AA2-2B536A1CEF7C}"/>
              </a:ext>
            </a:extLst>
          </p:cNvPr>
          <p:cNvSpPr txBox="1"/>
          <p:nvPr/>
        </p:nvSpPr>
        <p:spPr>
          <a:xfrm>
            <a:off x="2076731" y="2138585"/>
            <a:ext cx="1153806" cy="523220"/>
          </a:xfrm>
          <a:prstGeom prst="rect">
            <a:avLst/>
          </a:prstGeom>
        </p:spPr>
        <p:txBody>
          <a:bodyPr wrap="square" rtlCol="0">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NZ" sz="1400" b="0" i="0" u="none" strike="noStrike" cap="none" normalizeH="0" baseline="0">
                <a:ln>
                  <a:noFill/>
                </a:ln>
                <a:solidFill>
                  <a:schemeClr val="tx1"/>
                </a:solidFill>
                <a:effectLst/>
                <a:latin typeface="Arial" charset="0"/>
              </a:rPr>
              <a:t>Emphasis of Matter</a:t>
            </a:r>
          </a:p>
        </p:txBody>
      </p:sp>
      <p:sp>
        <p:nvSpPr>
          <p:cNvPr id="10" name="TextBox 9">
            <a:extLst>
              <a:ext uri="{FF2B5EF4-FFF2-40B4-BE49-F238E27FC236}">
                <a16:creationId xmlns:a16="http://schemas.microsoft.com/office/drawing/2014/main" id="{B6825B63-A36A-DDF4-36F1-BB26D4BCA543}"/>
              </a:ext>
            </a:extLst>
          </p:cNvPr>
          <p:cNvSpPr txBox="1"/>
          <p:nvPr/>
        </p:nvSpPr>
        <p:spPr>
          <a:xfrm>
            <a:off x="2055971" y="3063191"/>
            <a:ext cx="1153806" cy="523220"/>
          </a:xfrm>
          <a:prstGeom prst="rect">
            <a:avLst/>
          </a:prstGeom>
        </p:spPr>
        <p:txBody>
          <a:bodyPr wrap="square" rtlCol="0">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NZ" sz="1400" b="0" i="0" u="none" strike="noStrike" cap="none" normalizeH="0" baseline="0">
                <a:ln>
                  <a:noFill/>
                </a:ln>
                <a:solidFill>
                  <a:schemeClr val="tx1"/>
                </a:solidFill>
                <a:effectLst/>
                <a:latin typeface="Arial" charset="0"/>
              </a:rPr>
              <a:t>Significant Uncertainty</a:t>
            </a:r>
          </a:p>
        </p:txBody>
      </p:sp>
      <p:sp>
        <p:nvSpPr>
          <p:cNvPr id="11" name="TextBox 10">
            <a:extLst>
              <a:ext uri="{FF2B5EF4-FFF2-40B4-BE49-F238E27FC236}">
                <a16:creationId xmlns:a16="http://schemas.microsoft.com/office/drawing/2014/main" id="{202F9BE1-2EAC-4159-735A-1A809998BBCC}"/>
              </a:ext>
            </a:extLst>
          </p:cNvPr>
          <p:cNvSpPr txBox="1"/>
          <p:nvPr/>
        </p:nvSpPr>
        <p:spPr>
          <a:xfrm>
            <a:off x="2167409" y="4012197"/>
            <a:ext cx="1153806" cy="523220"/>
          </a:xfrm>
          <a:prstGeom prst="rect">
            <a:avLst/>
          </a:prstGeom>
        </p:spPr>
        <p:txBody>
          <a:bodyPr wrap="square" rtlCol="0">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NZ" sz="1400" b="0" i="0" u="none" strike="noStrike" cap="none" normalizeH="0" baseline="0">
                <a:ln>
                  <a:noFill/>
                </a:ln>
                <a:solidFill>
                  <a:schemeClr val="tx1"/>
                </a:solidFill>
                <a:effectLst/>
                <a:latin typeface="Arial" charset="0"/>
              </a:rPr>
              <a:t>Other Matters</a:t>
            </a:r>
          </a:p>
        </p:txBody>
      </p:sp>
      <p:sp>
        <p:nvSpPr>
          <p:cNvPr id="8" name="Right Brace 7">
            <a:extLst>
              <a:ext uri="{FF2B5EF4-FFF2-40B4-BE49-F238E27FC236}">
                <a16:creationId xmlns:a16="http://schemas.microsoft.com/office/drawing/2014/main" id="{EF1F63E8-EC03-3C8D-2DD4-F4101C84A0FD}"/>
              </a:ext>
            </a:extLst>
          </p:cNvPr>
          <p:cNvSpPr/>
          <p:nvPr/>
        </p:nvSpPr>
        <p:spPr>
          <a:xfrm rot="10800000">
            <a:off x="1451993" y="1158926"/>
            <a:ext cx="308997" cy="3568270"/>
          </a:xfrm>
          <a:prstGeom prst="rightBrace">
            <a:avLst>
              <a:gd name="adj1" fmla="val 101315"/>
              <a:gd name="adj2" fmla="val 50000"/>
            </a:avLst>
          </a:prstGeom>
          <a:ln w="28575">
            <a:solidFill>
              <a:srgbClr val="E29B2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Tree>
    <p:extLst>
      <p:ext uri="{BB962C8B-B14F-4D97-AF65-F5344CB8AC3E}">
        <p14:creationId xmlns:p14="http://schemas.microsoft.com/office/powerpoint/2010/main" val="2733866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13</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a:xfrm>
            <a:off x="521209" y="88109"/>
            <a:ext cx="4239255" cy="481457"/>
          </a:xfrm>
        </p:spPr>
        <p:txBody>
          <a:bodyPr/>
          <a:lstStyle/>
          <a:p>
            <a:r>
              <a:rPr lang="en-US" sz="2400">
                <a:solidFill>
                  <a:schemeClr val="tx1">
                    <a:lumMod val="75000"/>
                    <a:lumOff val="25000"/>
                  </a:schemeClr>
                </a:solidFill>
              </a:rPr>
              <a:t>Assurance conclusions</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3497732" y="1610582"/>
            <a:ext cx="2263347" cy="410111"/>
          </a:xfrm>
        </p:spPr>
        <p:txBody>
          <a:bodyPr/>
          <a:lstStyle/>
          <a:p>
            <a:pPr marL="0" indent="0">
              <a:buNone/>
            </a:pPr>
            <a:r>
              <a:rPr lang="en-GB" sz="2000" b="1">
                <a:solidFill>
                  <a:srgbClr val="3D3F37"/>
                </a:solidFill>
              </a:rPr>
              <a:t>Expect differences:</a:t>
            </a:r>
          </a:p>
        </p:txBody>
      </p:sp>
      <p:sp>
        <p:nvSpPr>
          <p:cNvPr id="15" name="Rectangle: Rounded Corners 14">
            <a:extLst>
              <a:ext uri="{FF2B5EF4-FFF2-40B4-BE49-F238E27FC236}">
                <a16:creationId xmlns:a16="http://schemas.microsoft.com/office/drawing/2014/main" id="{FE108BCA-8790-F812-13AA-C40E63EFCF8B}"/>
              </a:ext>
            </a:extLst>
          </p:cNvPr>
          <p:cNvSpPr/>
          <p:nvPr/>
        </p:nvSpPr>
        <p:spPr bwMode="auto">
          <a:xfrm>
            <a:off x="846246" y="2122947"/>
            <a:ext cx="7451508" cy="2543363"/>
          </a:xfrm>
          <a:prstGeom prst="roundRect">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3" name="Content Placeholder 3">
            <a:extLst>
              <a:ext uri="{FF2B5EF4-FFF2-40B4-BE49-F238E27FC236}">
                <a16:creationId xmlns:a16="http://schemas.microsoft.com/office/drawing/2014/main" id="{2213D27D-9E82-3F34-7C05-6C897D0BC916}"/>
              </a:ext>
            </a:extLst>
          </p:cNvPr>
          <p:cNvSpPr txBox="1">
            <a:spLocks/>
          </p:cNvSpPr>
          <p:nvPr/>
        </p:nvSpPr>
        <p:spPr>
          <a:xfrm>
            <a:off x="4766093" y="2383569"/>
            <a:ext cx="3562043" cy="2619438"/>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lvl="1">
              <a:spcBef>
                <a:spcPts val="1200"/>
              </a:spcBef>
              <a:buClr>
                <a:srgbClr val="E29B29"/>
              </a:buClr>
              <a:buFont typeface="Arial" pitchFamily="34" charset="0"/>
              <a:buChar char="•"/>
            </a:pPr>
            <a:r>
              <a:rPr lang="en-GB" sz="1800">
                <a:solidFill>
                  <a:srgbClr val="3D3F37"/>
                </a:solidFill>
              </a:rPr>
              <a:t>Limited assurance</a:t>
            </a:r>
          </a:p>
          <a:p>
            <a:pPr lvl="1">
              <a:buClr>
                <a:srgbClr val="E29B29"/>
              </a:buClr>
              <a:buFont typeface="Arial" pitchFamily="34" charset="0"/>
              <a:buChar char="•"/>
            </a:pPr>
            <a:r>
              <a:rPr lang="en-GB" sz="1800">
                <a:solidFill>
                  <a:srgbClr val="3D3F37"/>
                </a:solidFill>
              </a:rPr>
              <a:t>Reasonable assurance</a:t>
            </a:r>
          </a:p>
          <a:p>
            <a:pPr lvl="1">
              <a:buClr>
                <a:srgbClr val="E29B29"/>
              </a:buClr>
              <a:buFont typeface="Arial" pitchFamily="34" charset="0"/>
              <a:buChar char="•"/>
            </a:pPr>
            <a:r>
              <a:rPr lang="en-GB" sz="1800">
                <a:solidFill>
                  <a:srgbClr val="3D3F37"/>
                </a:solidFill>
              </a:rPr>
              <a:t>Some parts covered by limited and some parts by reasonable assurance</a:t>
            </a:r>
          </a:p>
          <a:p>
            <a:pPr marL="0" indent="0">
              <a:buNone/>
            </a:pPr>
            <a:endParaRPr lang="en-GB" sz="2000" b="1" kern="0">
              <a:solidFill>
                <a:schemeClr val="bg2">
                  <a:lumMod val="50000"/>
                </a:schemeClr>
              </a:solidFill>
            </a:endParaRPr>
          </a:p>
        </p:txBody>
      </p:sp>
      <p:pic>
        <p:nvPicPr>
          <p:cNvPr id="7" name="Picture 6" descr="Icon&#10;&#10;Description automatically generated">
            <a:extLst>
              <a:ext uri="{FF2B5EF4-FFF2-40B4-BE49-F238E27FC236}">
                <a16:creationId xmlns:a16="http://schemas.microsoft.com/office/drawing/2014/main" id="{D2752CC8-EA0E-43B1-9ECE-D395B0A35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5726" y="1090554"/>
            <a:ext cx="572548" cy="511405"/>
          </a:xfrm>
          <a:prstGeom prst="rect">
            <a:avLst/>
          </a:prstGeom>
        </p:spPr>
      </p:pic>
      <p:sp>
        <p:nvSpPr>
          <p:cNvPr id="9" name="Content Placeholder 3">
            <a:extLst>
              <a:ext uri="{FF2B5EF4-FFF2-40B4-BE49-F238E27FC236}">
                <a16:creationId xmlns:a16="http://schemas.microsoft.com/office/drawing/2014/main" id="{E87CD16F-27E9-4B5B-B8E6-40467CC7ECCC}"/>
              </a:ext>
            </a:extLst>
          </p:cNvPr>
          <p:cNvSpPr txBox="1">
            <a:spLocks/>
          </p:cNvSpPr>
          <p:nvPr/>
        </p:nvSpPr>
        <p:spPr>
          <a:xfrm>
            <a:off x="727633" y="2246647"/>
            <a:ext cx="3742497" cy="2619438"/>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lvl="1">
              <a:buClr>
                <a:srgbClr val="E29B29"/>
              </a:buClr>
              <a:buFont typeface="Arial" pitchFamily="34" charset="0"/>
              <a:buChar char="•"/>
            </a:pPr>
            <a:r>
              <a:rPr lang="en-GB" sz="1800">
                <a:solidFill>
                  <a:srgbClr val="3D3F37"/>
                </a:solidFill>
              </a:rPr>
              <a:t>Verification wording in ISO assurance reports</a:t>
            </a:r>
          </a:p>
          <a:p>
            <a:pPr lvl="1">
              <a:buClr>
                <a:srgbClr val="E29B29"/>
              </a:buClr>
              <a:buFont typeface="Arial" pitchFamily="34" charset="0"/>
              <a:buChar char="•"/>
            </a:pPr>
            <a:r>
              <a:rPr lang="en-GB" sz="1800">
                <a:solidFill>
                  <a:srgbClr val="3D3F37"/>
                </a:solidFill>
              </a:rPr>
              <a:t>Validation wording in ISO assurance reports</a:t>
            </a:r>
          </a:p>
          <a:p>
            <a:pPr lvl="1">
              <a:buClr>
                <a:srgbClr val="E29B29"/>
              </a:buClr>
              <a:buFont typeface="Arial" pitchFamily="34" charset="0"/>
              <a:buChar char="•"/>
            </a:pPr>
            <a:r>
              <a:rPr lang="en-GB" sz="1800">
                <a:solidFill>
                  <a:srgbClr val="3D3F37"/>
                </a:solidFill>
              </a:rPr>
              <a:t>Some parts covered by verification and some parts covered by validation</a:t>
            </a:r>
          </a:p>
          <a:p>
            <a:pPr marL="0" indent="0">
              <a:buNone/>
            </a:pPr>
            <a:endParaRPr lang="en-GB" sz="2000" b="1" kern="0">
              <a:solidFill>
                <a:schemeClr val="bg2">
                  <a:lumMod val="50000"/>
                </a:schemeClr>
              </a:solidFill>
            </a:endParaRPr>
          </a:p>
        </p:txBody>
      </p:sp>
    </p:spTree>
    <p:extLst>
      <p:ext uri="{BB962C8B-B14F-4D97-AF65-F5344CB8AC3E}">
        <p14:creationId xmlns:p14="http://schemas.microsoft.com/office/powerpoint/2010/main" val="1968346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979F56-9D9F-4E53-E04C-60BAAD17EBF5}"/>
              </a:ext>
            </a:extLst>
          </p:cNvPr>
          <p:cNvSpPr/>
          <p:nvPr/>
        </p:nvSpPr>
        <p:spPr bwMode="auto">
          <a:xfrm>
            <a:off x="1095428" y="1949323"/>
            <a:ext cx="3501331" cy="2881006"/>
          </a:xfrm>
          <a:prstGeom prst="roundRect">
            <a:avLst/>
          </a:prstGeom>
          <a:solidFill>
            <a:srgbClr val="EFF0E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1" name="Rectangle: Rounded Corners 10">
            <a:extLst>
              <a:ext uri="{FF2B5EF4-FFF2-40B4-BE49-F238E27FC236}">
                <a16:creationId xmlns:a16="http://schemas.microsoft.com/office/drawing/2014/main" id="{DFBE2572-D6A8-F94C-2AB4-B0B19B15E1AA}"/>
              </a:ext>
            </a:extLst>
          </p:cNvPr>
          <p:cNvSpPr/>
          <p:nvPr/>
        </p:nvSpPr>
        <p:spPr bwMode="auto">
          <a:xfrm>
            <a:off x="4884718" y="1949323"/>
            <a:ext cx="3501331" cy="2881006"/>
          </a:xfrm>
          <a:prstGeom prst="roundRect">
            <a:avLst/>
          </a:prstGeom>
          <a:solidFill>
            <a:srgbClr val="EFF0E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14</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a:xfrm>
            <a:off x="521209" y="88109"/>
            <a:ext cx="4239255" cy="481457"/>
          </a:xfrm>
        </p:spPr>
        <p:txBody>
          <a:bodyPr/>
          <a:lstStyle/>
          <a:p>
            <a:r>
              <a:rPr lang="en-US" sz="2400">
                <a:solidFill>
                  <a:schemeClr val="tx1">
                    <a:lumMod val="75000"/>
                    <a:lumOff val="25000"/>
                  </a:schemeClr>
                </a:solidFill>
              </a:rPr>
              <a:t>Assurance conclusions</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1370980" y="1457042"/>
            <a:ext cx="6677592" cy="492281"/>
          </a:xfrm>
        </p:spPr>
        <p:txBody>
          <a:bodyPr/>
          <a:lstStyle/>
          <a:p>
            <a:pPr marL="0" indent="0">
              <a:buNone/>
            </a:pPr>
            <a:r>
              <a:rPr lang="en-GB" sz="2000" b="1">
                <a:solidFill>
                  <a:srgbClr val="3D3F37"/>
                </a:solidFill>
              </a:rPr>
              <a:t>Different terminology for projected or forecast information:</a:t>
            </a:r>
          </a:p>
        </p:txBody>
      </p:sp>
      <p:sp>
        <p:nvSpPr>
          <p:cNvPr id="9" name="Content Placeholder 3">
            <a:extLst>
              <a:ext uri="{FF2B5EF4-FFF2-40B4-BE49-F238E27FC236}">
                <a16:creationId xmlns:a16="http://schemas.microsoft.com/office/drawing/2014/main" id="{E87CD16F-27E9-4B5B-B8E6-40467CC7ECCC}"/>
              </a:ext>
            </a:extLst>
          </p:cNvPr>
          <p:cNvSpPr txBox="1">
            <a:spLocks/>
          </p:cNvSpPr>
          <p:nvPr/>
        </p:nvSpPr>
        <p:spPr>
          <a:xfrm>
            <a:off x="1355158" y="2146881"/>
            <a:ext cx="3191929" cy="2548672"/>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None/>
            </a:pPr>
            <a:r>
              <a:rPr lang="en-GB" b="1"/>
              <a:t>Validation - ISO conclusion.</a:t>
            </a:r>
          </a:p>
          <a:p>
            <a:pPr marL="0" indent="0">
              <a:buNone/>
            </a:pPr>
            <a:r>
              <a:rPr lang="en-GB" sz="1600" i="1"/>
              <a:t>Nothing comes to our attention which causes us to believe that the assumptions do not provide a reasonable basis for the forecast. Further, in our opinion, the forecast is properly prepared on the basis of the assumptions and in accordance with [measurement criteria].</a:t>
            </a:r>
          </a:p>
          <a:p>
            <a:pPr marL="0" indent="0">
              <a:buNone/>
            </a:pPr>
            <a:endParaRPr lang="en-GB" sz="2000" b="1" kern="0">
              <a:solidFill>
                <a:schemeClr val="bg2">
                  <a:lumMod val="50000"/>
                </a:schemeClr>
              </a:solidFill>
            </a:endParaRPr>
          </a:p>
        </p:txBody>
      </p:sp>
      <p:sp>
        <p:nvSpPr>
          <p:cNvPr id="5" name="Content Placeholder 3">
            <a:extLst>
              <a:ext uri="{FF2B5EF4-FFF2-40B4-BE49-F238E27FC236}">
                <a16:creationId xmlns:a16="http://schemas.microsoft.com/office/drawing/2014/main" id="{59F36A99-48ED-0AE0-9002-F1B87A1CF2DE}"/>
              </a:ext>
            </a:extLst>
          </p:cNvPr>
          <p:cNvSpPr txBox="1">
            <a:spLocks/>
          </p:cNvSpPr>
          <p:nvPr/>
        </p:nvSpPr>
        <p:spPr>
          <a:xfrm>
            <a:off x="5122315" y="2146881"/>
            <a:ext cx="3191929" cy="2548672"/>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None/>
            </a:pPr>
            <a:r>
              <a:rPr lang="en-GB" b="1"/>
              <a:t>Limited assurance – ISAE conclusion.</a:t>
            </a:r>
          </a:p>
          <a:p>
            <a:pPr marL="0" indent="0">
              <a:buNone/>
            </a:pPr>
            <a:r>
              <a:rPr lang="en-GB" sz="1600" i="1"/>
              <a:t>Nothing has come to our attention that causes us to believe that the GHG disclosures are not prepared, in all material respects, in accordance with the Aotearoa New Zealand Climate Standards (NZ CSs) and [measurement criteria].</a:t>
            </a:r>
            <a:r>
              <a:rPr lang="en-GB"/>
              <a:t>	</a:t>
            </a:r>
          </a:p>
          <a:p>
            <a:pPr marL="0" indent="0">
              <a:buNone/>
            </a:pPr>
            <a:endParaRPr lang="en-GB" sz="2000" b="1" kern="0">
              <a:solidFill>
                <a:schemeClr val="bg2">
                  <a:lumMod val="50000"/>
                </a:schemeClr>
              </a:solidFill>
            </a:endParaRPr>
          </a:p>
        </p:txBody>
      </p:sp>
      <p:pic>
        <p:nvPicPr>
          <p:cNvPr id="12" name="Picture 11" descr="Icon&#10;&#10;Description automatically generated">
            <a:extLst>
              <a:ext uri="{FF2B5EF4-FFF2-40B4-BE49-F238E27FC236}">
                <a16:creationId xmlns:a16="http://schemas.microsoft.com/office/drawing/2014/main" id="{EA8C260E-EA28-1C1B-959C-4B4C3C520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3502" y="985012"/>
            <a:ext cx="572548" cy="522901"/>
          </a:xfrm>
          <a:prstGeom prst="rect">
            <a:avLst/>
          </a:prstGeom>
        </p:spPr>
      </p:pic>
    </p:spTree>
    <p:extLst>
      <p:ext uri="{BB962C8B-B14F-4D97-AF65-F5344CB8AC3E}">
        <p14:creationId xmlns:p14="http://schemas.microsoft.com/office/powerpoint/2010/main" val="4140303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0A72138F-802D-40DD-9B93-1109B54E2369}"/>
              </a:ext>
            </a:extLst>
          </p:cNvPr>
          <p:cNvSpPr/>
          <p:nvPr/>
        </p:nvSpPr>
        <p:spPr bwMode="auto">
          <a:xfrm>
            <a:off x="431800" y="1250732"/>
            <a:ext cx="5361293" cy="1459632"/>
          </a:xfrm>
          <a:prstGeom prst="roundRect">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8" name="Rectangle: Rounded Corners 7">
            <a:extLst>
              <a:ext uri="{FF2B5EF4-FFF2-40B4-BE49-F238E27FC236}">
                <a16:creationId xmlns:a16="http://schemas.microsoft.com/office/drawing/2014/main" id="{95442F7F-C248-E2F7-D2F5-A89975AB6026}"/>
              </a:ext>
            </a:extLst>
          </p:cNvPr>
          <p:cNvSpPr/>
          <p:nvPr/>
        </p:nvSpPr>
        <p:spPr bwMode="auto">
          <a:xfrm>
            <a:off x="3860792" y="2872719"/>
            <a:ext cx="4766374" cy="1993366"/>
          </a:xfrm>
          <a:prstGeom prst="roundRect">
            <a:avLst/>
          </a:prstGeom>
          <a:solidFill>
            <a:srgbClr val="F3C98D"/>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15</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a:xfrm>
            <a:off x="492811" y="14051"/>
            <a:ext cx="4239255" cy="481457"/>
          </a:xfrm>
        </p:spPr>
        <p:txBody>
          <a:bodyPr/>
          <a:lstStyle/>
          <a:p>
            <a:r>
              <a:rPr lang="en-US" sz="2400">
                <a:solidFill>
                  <a:schemeClr val="tx1">
                    <a:lumMod val="75000"/>
                    <a:lumOff val="25000"/>
                  </a:schemeClr>
                </a:solidFill>
              </a:rPr>
              <a:t>Competence and reliance on work of others</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4102180" y="2917164"/>
            <a:ext cx="3264136" cy="419583"/>
          </a:xfrm>
        </p:spPr>
        <p:txBody>
          <a:bodyPr/>
          <a:lstStyle/>
          <a:p>
            <a:pPr marL="0" indent="0">
              <a:buNone/>
            </a:pPr>
            <a:r>
              <a:rPr lang="en-GB" sz="2000" b="1">
                <a:solidFill>
                  <a:srgbClr val="3D3F37"/>
                </a:solidFill>
              </a:rPr>
              <a:t>Relying on work of experts:</a:t>
            </a:r>
          </a:p>
        </p:txBody>
      </p:sp>
      <p:pic>
        <p:nvPicPr>
          <p:cNvPr id="5" name="Picture 4" descr="Icon&#10;&#10;Description automatically generated">
            <a:extLst>
              <a:ext uri="{FF2B5EF4-FFF2-40B4-BE49-F238E27FC236}">
                <a16:creationId xmlns:a16="http://schemas.microsoft.com/office/drawing/2014/main" id="{6946D4C1-8571-4EAC-B716-8EEC5441E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741" y="3336747"/>
            <a:ext cx="989376" cy="989376"/>
          </a:xfrm>
          <a:prstGeom prst="rect">
            <a:avLst/>
          </a:prstGeom>
        </p:spPr>
      </p:pic>
      <p:sp>
        <p:nvSpPr>
          <p:cNvPr id="6" name="Content Placeholder 3">
            <a:extLst>
              <a:ext uri="{FF2B5EF4-FFF2-40B4-BE49-F238E27FC236}">
                <a16:creationId xmlns:a16="http://schemas.microsoft.com/office/drawing/2014/main" id="{FD5B23D7-48F4-4AA4-9A6D-ABF599872762}"/>
              </a:ext>
            </a:extLst>
          </p:cNvPr>
          <p:cNvSpPr txBox="1">
            <a:spLocks/>
          </p:cNvSpPr>
          <p:nvPr/>
        </p:nvSpPr>
        <p:spPr>
          <a:xfrm>
            <a:off x="646762" y="1341767"/>
            <a:ext cx="5083857" cy="1288114"/>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None/>
            </a:pPr>
            <a:r>
              <a:rPr lang="en-GB" sz="2000" b="1" kern="0">
                <a:solidFill>
                  <a:srgbClr val="3D3F37"/>
                </a:solidFill>
              </a:rPr>
              <a:t>Competence in:</a:t>
            </a:r>
          </a:p>
          <a:p>
            <a:pPr>
              <a:buClr>
                <a:srgbClr val="E29B29"/>
              </a:buClr>
            </a:pPr>
            <a:r>
              <a:rPr lang="en-GB" sz="2000" kern="0">
                <a:solidFill>
                  <a:srgbClr val="3D3F37"/>
                </a:solidFill>
              </a:rPr>
              <a:t>Assurance skills and techniques, and</a:t>
            </a:r>
          </a:p>
          <a:p>
            <a:pPr>
              <a:buClr>
                <a:srgbClr val="E29B29"/>
              </a:buClr>
            </a:pPr>
            <a:r>
              <a:rPr lang="en-GB" sz="2000" kern="0">
                <a:solidFill>
                  <a:srgbClr val="3D3F37"/>
                </a:solidFill>
              </a:rPr>
              <a:t>Measuring and reporting of GHG emissions</a:t>
            </a:r>
          </a:p>
        </p:txBody>
      </p:sp>
      <p:sp>
        <p:nvSpPr>
          <p:cNvPr id="9" name="Content Placeholder 3">
            <a:extLst>
              <a:ext uri="{FF2B5EF4-FFF2-40B4-BE49-F238E27FC236}">
                <a16:creationId xmlns:a16="http://schemas.microsoft.com/office/drawing/2014/main" id="{37DBE2DF-ACC0-1FEF-CB57-538603814BD2}"/>
              </a:ext>
            </a:extLst>
          </p:cNvPr>
          <p:cNvSpPr txBox="1">
            <a:spLocks/>
          </p:cNvSpPr>
          <p:nvPr/>
        </p:nvSpPr>
        <p:spPr>
          <a:xfrm>
            <a:off x="4065342" y="3276290"/>
            <a:ext cx="4561824" cy="1569643"/>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a:buClr>
                <a:srgbClr val="E29B29"/>
              </a:buClr>
            </a:pPr>
            <a:r>
              <a:rPr lang="en-GB" sz="2000" kern="0">
                <a:solidFill>
                  <a:srgbClr val="3D3F37"/>
                </a:solidFill>
              </a:rPr>
              <a:t>Evaluate competence of the expert</a:t>
            </a:r>
          </a:p>
          <a:p>
            <a:pPr>
              <a:spcAft>
                <a:spcPts val="0"/>
              </a:spcAft>
              <a:buClr>
                <a:srgbClr val="E29B29"/>
              </a:buClr>
            </a:pPr>
            <a:r>
              <a:rPr lang="en-GB" sz="2000" kern="0">
                <a:solidFill>
                  <a:srgbClr val="3D3F37"/>
                </a:solidFill>
              </a:rPr>
              <a:t>Evaluate objectivity of the expert </a:t>
            </a:r>
          </a:p>
          <a:p>
            <a:pPr marL="0" indent="0">
              <a:spcAft>
                <a:spcPts val="0"/>
              </a:spcAft>
              <a:buClr>
                <a:srgbClr val="E29B29"/>
              </a:buClr>
              <a:buFont typeface="Arial" pitchFamily="34" charset="0"/>
              <a:buNone/>
            </a:pPr>
            <a:r>
              <a:rPr lang="en-GB" sz="1800" kern="0">
                <a:solidFill>
                  <a:srgbClr val="3D3F37"/>
                </a:solidFill>
              </a:rPr>
              <a:t>     (enquire about interest and relationships)</a:t>
            </a:r>
          </a:p>
          <a:p>
            <a:pPr>
              <a:buClr>
                <a:srgbClr val="E29B29"/>
              </a:buClr>
            </a:pPr>
            <a:r>
              <a:rPr lang="en-GB" sz="2000" kern="0">
                <a:solidFill>
                  <a:srgbClr val="3D3F37"/>
                </a:solidFill>
              </a:rPr>
              <a:t>Understand the work of the expert</a:t>
            </a:r>
          </a:p>
        </p:txBody>
      </p:sp>
    </p:spTree>
    <p:extLst>
      <p:ext uri="{BB962C8B-B14F-4D97-AF65-F5344CB8AC3E}">
        <p14:creationId xmlns:p14="http://schemas.microsoft.com/office/powerpoint/2010/main" val="1462534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15FA035F-04AC-BE1D-AD38-C200FBB52FE4}"/>
              </a:ext>
            </a:extLst>
          </p:cNvPr>
          <p:cNvSpPr/>
          <p:nvPr/>
        </p:nvSpPr>
        <p:spPr bwMode="auto">
          <a:xfrm>
            <a:off x="413253" y="3081089"/>
            <a:ext cx="4109347" cy="1874236"/>
          </a:xfrm>
          <a:prstGeom prst="roundRect">
            <a:avLst/>
          </a:prstGeom>
          <a:solidFill>
            <a:srgbClr val="F3C98D"/>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1" name="Rectangle: Rounded Corners 10">
            <a:extLst>
              <a:ext uri="{FF2B5EF4-FFF2-40B4-BE49-F238E27FC236}">
                <a16:creationId xmlns:a16="http://schemas.microsoft.com/office/drawing/2014/main" id="{A96C6B01-03B0-6BE0-064A-8A138FD4D497}"/>
              </a:ext>
            </a:extLst>
          </p:cNvPr>
          <p:cNvSpPr/>
          <p:nvPr/>
        </p:nvSpPr>
        <p:spPr bwMode="auto">
          <a:xfrm>
            <a:off x="4724726" y="3081089"/>
            <a:ext cx="4109348" cy="1874236"/>
          </a:xfrm>
          <a:prstGeom prst="roundRect">
            <a:avLst/>
          </a:prstGeom>
          <a:solidFill>
            <a:srgbClr val="F3C98D"/>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a:xfrm>
            <a:off x="538247" y="188175"/>
            <a:ext cx="4239255" cy="481457"/>
          </a:xfrm>
        </p:spPr>
        <p:txBody>
          <a:bodyPr/>
          <a:lstStyle/>
          <a:p>
            <a:r>
              <a:rPr lang="en-US" sz="2400">
                <a:solidFill>
                  <a:schemeClr val="tx1">
                    <a:lumMod val="75000"/>
                    <a:lumOff val="25000"/>
                  </a:schemeClr>
                </a:solidFill>
              </a:rPr>
              <a:t>Ethics and Independence</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753590" y="3119914"/>
            <a:ext cx="1653037" cy="481458"/>
          </a:xfrm>
        </p:spPr>
        <p:txBody>
          <a:bodyPr/>
          <a:lstStyle/>
          <a:p>
            <a:pPr marL="0" indent="0">
              <a:buNone/>
            </a:pPr>
            <a:r>
              <a:rPr lang="en-GB" sz="2000" b="1">
                <a:solidFill>
                  <a:srgbClr val="3D3F37"/>
                </a:solidFill>
              </a:rPr>
              <a:t>Prohibitions:</a:t>
            </a:r>
            <a:endParaRPr lang="en-GB" sz="1800">
              <a:solidFill>
                <a:srgbClr val="3D3F37"/>
              </a:solidFill>
            </a:endParaRPr>
          </a:p>
        </p:txBody>
      </p:sp>
      <p:pic>
        <p:nvPicPr>
          <p:cNvPr id="5" name="Picture 4" descr="Icon&#10;&#10;Description automatically generated">
            <a:extLst>
              <a:ext uri="{FF2B5EF4-FFF2-40B4-BE49-F238E27FC236}">
                <a16:creationId xmlns:a16="http://schemas.microsoft.com/office/drawing/2014/main" id="{9043858D-0D05-444B-BCA4-D8DDD34BCC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4487" y="3172696"/>
            <a:ext cx="533154" cy="533154"/>
          </a:xfrm>
          <a:prstGeom prst="rect">
            <a:avLst/>
          </a:prstGeom>
        </p:spPr>
      </p:pic>
      <p:pic>
        <p:nvPicPr>
          <p:cNvPr id="6" name="Picture 5" descr="Icon&#10;&#10;Description automatically generated">
            <a:extLst>
              <a:ext uri="{FF2B5EF4-FFF2-40B4-BE49-F238E27FC236}">
                <a16:creationId xmlns:a16="http://schemas.microsoft.com/office/drawing/2014/main" id="{AA080DD9-2FB7-4094-AA86-1FC626318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6611" y="3466163"/>
            <a:ext cx="532757" cy="532757"/>
          </a:xfrm>
          <a:prstGeom prst="rect">
            <a:avLst/>
          </a:prstGeom>
        </p:spPr>
      </p:pic>
      <p:sp>
        <p:nvSpPr>
          <p:cNvPr id="7" name="Content Placeholder 3">
            <a:extLst>
              <a:ext uri="{FF2B5EF4-FFF2-40B4-BE49-F238E27FC236}">
                <a16:creationId xmlns:a16="http://schemas.microsoft.com/office/drawing/2014/main" id="{76CDB287-722C-4707-B4F0-5A183697484E}"/>
              </a:ext>
            </a:extLst>
          </p:cNvPr>
          <p:cNvSpPr txBox="1">
            <a:spLocks/>
          </p:cNvSpPr>
          <p:nvPr/>
        </p:nvSpPr>
        <p:spPr>
          <a:xfrm>
            <a:off x="4769777" y="3199964"/>
            <a:ext cx="3651763" cy="515169"/>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lvl="5" indent="0" algn="ctr" defTabSz="270000" fontAlgn="auto">
              <a:lnSpc>
                <a:spcPct val="110000"/>
              </a:lnSpc>
              <a:spcBef>
                <a:spcPts val="150"/>
              </a:spcBef>
              <a:spcAft>
                <a:spcPts val="300"/>
              </a:spcAft>
              <a:buClr>
                <a:srgbClr val="8CB252"/>
              </a:buClr>
              <a:buNone/>
            </a:pPr>
            <a:r>
              <a:rPr lang="en-GB" sz="2000" b="1" kern="0">
                <a:solidFill>
                  <a:srgbClr val="3D3F37"/>
                </a:solidFill>
                <a:ea typeface="Open Sans" panose="020B0606030504020204" pitchFamily="34" charset="0"/>
                <a:cs typeface="Open Sans" panose="020B0606030504020204" pitchFamily="34" charset="0"/>
              </a:rPr>
              <a:t>Other important considerations</a:t>
            </a:r>
          </a:p>
        </p:txBody>
      </p:sp>
      <p:sp>
        <p:nvSpPr>
          <p:cNvPr id="8" name="Content Placeholder 3">
            <a:extLst>
              <a:ext uri="{FF2B5EF4-FFF2-40B4-BE49-F238E27FC236}">
                <a16:creationId xmlns:a16="http://schemas.microsoft.com/office/drawing/2014/main" id="{C6D79A41-C336-DC50-4388-C750BB2F57DC}"/>
              </a:ext>
            </a:extLst>
          </p:cNvPr>
          <p:cNvSpPr txBox="1">
            <a:spLocks/>
          </p:cNvSpPr>
          <p:nvPr/>
        </p:nvSpPr>
        <p:spPr>
          <a:xfrm>
            <a:off x="310026" y="3501450"/>
            <a:ext cx="3566778" cy="1548622"/>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lvl="1">
              <a:buClr>
                <a:srgbClr val="E29B29"/>
              </a:buClr>
              <a:buFont typeface="Arial" panose="020B0604020202020204" pitchFamily="34" charset="0"/>
              <a:buChar char="•"/>
            </a:pPr>
            <a:r>
              <a:rPr lang="en-GB" sz="1800">
                <a:solidFill>
                  <a:srgbClr val="3D3F37"/>
                </a:solidFill>
              </a:rPr>
              <a:t>Assure own work</a:t>
            </a:r>
          </a:p>
          <a:p>
            <a:pPr lvl="1">
              <a:buClr>
                <a:srgbClr val="E29B29"/>
              </a:buClr>
              <a:buFont typeface="Arial" panose="020B0604020202020204" pitchFamily="34" charset="0"/>
              <a:buChar char="•"/>
            </a:pPr>
            <a:r>
              <a:rPr lang="en-GB" sz="1800">
                <a:solidFill>
                  <a:srgbClr val="3D3F37"/>
                </a:solidFill>
              </a:rPr>
              <a:t>Prohibition on Assuming Management Responsibility</a:t>
            </a:r>
          </a:p>
          <a:p>
            <a:pPr lvl="1">
              <a:buClr>
                <a:srgbClr val="E29B29"/>
              </a:buClr>
              <a:buFont typeface="Arial" panose="020B0604020202020204" pitchFamily="34" charset="0"/>
              <a:buChar char="•"/>
            </a:pPr>
            <a:r>
              <a:rPr lang="en-GB" sz="1800">
                <a:solidFill>
                  <a:srgbClr val="3D3F37"/>
                </a:solidFill>
              </a:rPr>
              <a:t>Financial Interest Prohibition</a:t>
            </a:r>
          </a:p>
        </p:txBody>
      </p:sp>
      <p:sp>
        <p:nvSpPr>
          <p:cNvPr id="9" name="Content Placeholder 3">
            <a:extLst>
              <a:ext uri="{FF2B5EF4-FFF2-40B4-BE49-F238E27FC236}">
                <a16:creationId xmlns:a16="http://schemas.microsoft.com/office/drawing/2014/main" id="{08E92573-231E-8418-885E-49080DB0B02E}"/>
              </a:ext>
            </a:extLst>
          </p:cNvPr>
          <p:cNvSpPr txBox="1">
            <a:spLocks/>
          </p:cNvSpPr>
          <p:nvPr/>
        </p:nvSpPr>
        <p:spPr>
          <a:xfrm>
            <a:off x="4617306" y="3609067"/>
            <a:ext cx="3566779" cy="1109190"/>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lvl="1">
              <a:buClr>
                <a:srgbClr val="E29B29"/>
              </a:buClr>
              <a:buFont typeface="Arial" panose="020B0604020202020204" pitchFamily="34" charset="0"/>
              <a:buChar char="•"/>
            </a:pPr>
            <a:r>
              <a:rPr lang="en-GB" sz="1800">
                <a:solidFill>
                  <a:srgbClr val="3D3F37"/>
                </a:solidFill>
              </a:rPr>
              <a:t>Conditions and Relationships</a:t>
            </a:r>
          </a:p>
          <a:p>
            <a:pPr lvl="1">
              <a:buClr>
                <a:srgbClr val="E29B29"/>
              </a:buClr>
              <a:buFont typeface="Arial" panose="020B0604020202020204" pitchFamily="34" charset="0"/>
              <a:buChar char="•"/>
            </a:pPr>
            <a:r>
              <a:rPr lang="en-GB" sz="1800">
                <a:solidFill>
                  <a:srgbClr val="3D3F37"/>
                </a:solidFill>
              </a:rPr>
              <a:t>Addressing Familiarity Threat due to Long Association</a:t>
            </a:r>
          </a:p>
        </p:txBody>
      </p:sp>
      <p:sp>
        <p:nvSpPr>
          <p:cNvPr id="12" name="Rectangle: Rounded Corners 11">
            <a:extLst>
              <a:ext uri="{FF2B5EF4-FFF2-40B4-BE49-F238E27FC236}">
                <a16:creationId xmlns:a16="http://schemas.microsoft.com/office/drawing/2014/main" id="{DF30EA63-E358-4740-9825-002ABC208210}"/>
              </a:ext>
            </a:extLst>
          </p:cNvPr>
          <p:cNvSpPr/>
          <p:nvPr/>
        </p:nvSpPr>
        <p:spPr bwMode="auto">
          <a:xfrm>
            <a:off x="383579" y="1048354"/>
            <a:ext cx="8450495" cy="1830477"/>
          </a:xfrm>
          <a:prstGeom prst="roundRect">
            <a:avLst/>
          </a:prstGeom>
          <a:solidFill>
            <a:schemeClr val="bg1">
              <a:lumMod val="95000"/>
            </a:schemeClr>
          </a:solidFill>
          <a:ln>
            <a:noFill/>
            <a:headEnd type="none" w="sm" len="sm"/>
            <a:tailEnd type="none" w="sm" len="sm"/>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3" name="Content Placeholder 3">
            <a:extLst>
              <a:ext uri="{FF2B5EF4-FFF2-40B4-BE49-F238E27FC236}">
                <a16:creationId xmlns:a16="http://schemas.microsoft.com/office/drawing/2014/main" id="{C591ED8A-1824-4A1F-80CD-91A77562003F}"/>
              </a:ext>
            </a:extLst>
          </p:cNvPr>
          <p:cNvSpPr txBox="1">
            <a:spLocks/>
          </p:cNvSpPr>
          <p:nvPr/>
        </p:nvSpPr>
        <p:spPr>
          <a:xfrm>
            <a:off x="479107" y="1076663"/>
            <a:ext cx="8260262" cy="1683294"/>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Font typeface="Arial" pitchFamily="34" charset="0"/>
              <a:buNone/>
            </a:pPr>
            <a:r>
              <a:rPr lang="en-GB" sz="2000" b="1" kern="0">
                <a:solidFill>
                  <a:srgbClr val="3D3F37"/>
                </a:solidFill>
              </a:rPr>
              <a:t>Comply with fundamental principles:</a:t>
            </a:r>
          </a:p>
          <a:p>
            <a:pPr marL="0" indent="0">
              <a:buFont typeface="Arial" pitchFamily="34" charset="0"/>
              <a:buNone/>
            </a:pPr>
            <a:r>
              <a:rPr lang="en-GB" sz="1600" kern="0">
                <a:solidFill>
                  <a:srgbClr val="3D3F37"/>
                </a:solidFill>
              </a:rPr>
              <a:t>Independence, Integrity, Objectivity, Professional Competence and Due Care, Confidentiality, Professional Behaviours.</a:t>
            </a:r>
          </a:p>
        </p:txBody>
      </p:sp>
      <p:sp>
        <p:nvSpPr>
          <p:cNvPr id="15" name="Content Placeholder 3">
            <a:extLst>
              <a:ext uri="{FF2B5EF4-FFF2-40B4-BE49-F238E27FC236}">
                <a16:creationId xmlns:a16="http://schemas.microsoft.com/office/drawing/2014/main" id="{E10A46CC-22AE-4155-BD0F-25D19753D10A}"/>
              </a:ext>
            </a:extLst>
          </p:cNvPr>
          <p:cNvSpPr txBox="1">
            <a:spLocks/>
          </p:cNvSpPr>
          <p:nvPr/>
        </p:nvSpPr>
        <p:spPr>
          <a:xfrm>
            <a:off x="490276" y="2041614"/>
            <a:ext cx="7134084" cy="455750"/>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spcBef>
                <a:spcPts val="1200"/>
              </a:spcBef>
              <a:buNone/>
            </a:pPr>
            <a:r>
              <a:rPr lang="en-GB" sz="2000" b="1" kern="0">
                <a:solidFill>
                  <a:srgbClr val="3D3F37"/>
                </a:solidFill>
              </a:rPr>
              <a:t>Identify, evaluate and address threats to fundamental principles</a:t>
            </a:r>
          </a:p>
        </p:txBody>
      </p:sp>
      <p:sp>
        <p:nvSpPr>
          <p:cNvPr id="16" name="Content Placeholder 3">
            <a:extLst>
              <a:ext uri="{FF2B5EF4-FFF2-40B4-BE49-F238E27FC236}">
                <a16:creationId xmlns:a16="http://schemas.microsoft.com/office/drawing/2014/main" id="{AC98F2B4-1958-4C31-8A95-F0D90B069345}"/>
              </a:ext>
            </a:extLst>
          </p:cNvPr>
          <p:cNvSpPr txBox="1">
            <a:spLocks/>
          </p:cNvSpPr>
          <p:nvPr/>
        </p:nvSpPr>
        <p:spPr>
          <a:xfrm>
            <a:off x="490276" y="2421028"/>
            <a:ext cx="6035798" cy="481457"/>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spcBef>
                <a:spcPts val="1200"/>
              </a:spcBef>
              <a:buNone/>
            </a:pPr>
            <a:r>
              <a:rPr lang="en-GB" sz="2000" b="1" kern="0">
                <a:solidFill>
                  <a:srgbClr val="3D3F37"/>
                </a:solidFill>
              </a:rPr>
              <a:t>Eliminate or reduce the threats to an acceptable level</a:t>
            </a:r>
            <a:endParaRPr lang="en-US" sz="2000" b="1" kern="0">
              <a:solidFill>
                <a:srgbClr val="3D3F37"/>
              </a:solidFill>
            </a:endParaRPr>
          </a:p>
        </p:txBody>
      </p:sp>
    </p:spTree>
    <p:extLst>
      <p:ext uri="{BB962C8B-B14F-4D97-AF65-F5344CB8AC3E}">
        <p14:creationId xmlns:p14="http://schemas.microsoft.com/office/powerpoint/2010/main" val="3915856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18C3D437-7D58-DB69-7F11-A03DFF853C26}"/>
              </a:ext>
            </a:extLst>
          </p:cNvPr>
          <p:cNvSpPr/>
          <p:nvPr/>
        </p:nvSpPr>
        <p:spPr bwMode="auto">
          <a:xfrm>
            <a:off x="252317" y="1868312"/>
            <a:ext cx="2057400" cy="2123506"/>
          </a:xfrm>
          <a:prstGeom prst="ellipse">
            <a:avLst/>
          </a:prstGeom>
          <a:solidFill>
            <a:srgbClr val="FFEECD"/>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a:xfrm>
            <a:off x="515529" y="224033"/>
            <a:ext cx="4239255" cy="481457"/>
          </a:xfrm>
        </p:spPr>
        <p:txBody>
          <a:bodyPr/>
          <a:lstStyle/>
          <a:p>
            <a:r>
              <a:rPr lang="en-US" sz="2800">
                <a:solidFill>
                  <a:schemeClr val="tx1">
                    <a:lumMod val="75000"/>
                    <a:lumOff val="25000"/>
                  </a:schemeClr>
                </a:solidFill>
              </a:rPr>
              <a:t>Quality Management</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400034" y="2432620"/>
            <a:ext cx="2036916" cy="759244"/>
          </a:xfrm>
        </p:spPr>
        <p:txBody>
          <a:bodyPr/>
          <a:lstStyle/>
          <a:p>
            <a:pPr marL="0" indent="0">
              <a:buClr>
                <a:srgbClr val="E29B29"/>
              </a:buClr>
              <a:buNone/>
            </a:pPr>
            <a:r>
              <a:rPr lang="en-GB" sz="2000">
                <a:solidFill>
                  <a:srgbClr val="3D3F37"/>
                </a:solidFill>
              </a:rPr>
              <a:t>The overall system of quality management</a:t>
            </a:r>
          </a:p>
        </p:txBody>
      </p:sp>
      <p:grpSp>
        <p:nvGrpSpPr>
          <p:cNvPr id="19" name="Group 18">
            <a:extLst>
              <a:ext uri="{FF2B5EF4-FFF2-40B4-BE49-F238E27FC236}">
                <a16:creationId xmlns:a16="http://schemas.microsoft.com/office/drawing/2014/main" id="{D211AA85-89BC-662B-026E-C5009D087953}"/>
              </a:ext>
            </a:extLst>
          </p:cNvPr>
          <p:cNvGrpSpPr/>
          <p:nvPr/>
        </p:nvGrpSpPr>
        <p:grpSpPr>
          <a:xfrm>
            <a:off x="2492356" y="1914673"/>
            <a:ext cx="1968086" cy="1982552"/>
            <a:chOff x="2326288" y="2993854"/>
            <a:chExt cx="1872231" cy="1872231"/>
          </a:xfrm>
          <a:solidFill>
            <a:srgbClr val="FFEECD"/>
          </a:solidFill>
        </p:grpSpPr>
        <p:sp>
          <p:nvSpPr>
            <p:cNvPr id="10" name="Oval 9">
              <a:extLst>
                <a:ext uri="{FF2B5EF4-FFF2-40B4-BE49-F238E27FC236}">
                  <a16:creationId xmlns:a16="http://schemas.microsoft.com/office/drawing/2014/main" id="{19B92EF0-2DE3-3F46-0339-27517ACDBF90}"/>
                </a:ext>
              </a:extLst>
            </p:cNvPr>
            <p:cNvSpPr/>
            <p:nvPr/>
          </p:nvSpPr>
          <p:spPr bwMode="auto">
            <a:xfrm>
              <a:off x="2326288" y="2993854"/>
              <a:ext cx="1872231" cy="1872231"/>
            </a:xfrm>
            <a:prstGeom prst="ellipse">
              <a:avLst/>
            </a:prstGeom>
            <a:solidFill>
              <a:srgbClr val="EFF0E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2" name="Content Placeholder 3">
              <a:extLst>
                <a:ext uri="{FF2B5EF4-FFF2-40B4-BE49-F238E27FC236}">
                  <a16:creationId xmlns:a16="http://schemas.microsoft.com/office/drawing/2014/main" id="{230ABAB8-6C45-278C-B350-BD6225029B5E}"/>
                </a:ext>
              </a:extLst>
            </p:cNvPr>
            <p:cNvSpPr txBox="1">
              <a:spLocks/>
            </p:cNvSpPr>
            <p:nvPr/>
          </p:nvSpPr>
          <p:spPr>
            <a:xfrm>
              <a:off x="2491989" y="3550347"/>
              <a:ext cx="1660606" cy="759244"/>
            </a:xfrm>
            <a:prstGeom prst="rect">
              <a:avLst/>
            </a:prstGeom>
            <a:noFill/>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Clr>
                  <a:srgbClr val="E29B29"/>
                </a:buClr>
                <a:buNone/>
              </a:pPr>
              <a:r>
                <a:rPr lang="en-GB" sz="2000" kern="0">
                  <a:solidFill>
                    <a:srgbClr val="3D3F37"/>
                  </a:solidFill>
                </a:rPr>
                <a:t>Engagement Performance</a:t>
              </a:r>
            </a:p>
          </p:txBody>
        </p:sp>
      </p:grpSp>
      <p:grpSp>
        <p:nvGrpSpPr>
          <p:cNvPr id="18" name="Group 17">
            <a:extLst>
              <a:ext uri="{FF2B5EF4-FFF2-40B4-BE49-F238E27FC236}">
                <a16:creationId xmlns:a16="http://schemas.microsoft.com/office/drawing/2014/main" id="{EDAEEB93-5409-E576-5A0E-BD03323F05CB}"/>
              </a:ext>
            </a:extLst>
          </p:cNvPr>
          <p:cNvGrpSpPr/>
          <p:nvPr/>
        </p:nvGrpSpPr>
        <p:grpSpPr>
          <a:xfrm>
            <a:off x="4643081" y="1868312"/>
            <a:ext cx="1942015" cy="2028913"/>
            <a:chOff x="5767277" y="3147954"/>
            <a:chExt cx="1872231" cy="1872231"/>
          </a:xfrm>
        </p:grpSpPr>
        <p:sp>
          <p:nvSpPr>
            <p:cNvPr id="8" name="Oval 7">
              <a:extLst>
                <a:ext uri="{FF2B5EF4-FFF2-40B4-BE49-F238E27FC236}">
                  <a16:creationId xmlns:a16="http://schemas.microsoft.com/office/drawing/2014/main" id="{770DFF28-1DB6-F5E9-C9EE-E800AA09AAF1}"/>
                </a:ext>
              </a:extLst>
            </p:cNvPr>
            <p:cNvSpPr/>
            <p:nvPr/>
          </p:nvSpPr>
          <p:spPr bwMode="auto">
            <a:xfrm>
              <a:off x="5767277" y="3147954"/>
              <a:ext cx="1872231" cy="1872231"/>
            </a:xfrm>
            <a:prstGeom prst="ellipse">
              <a:avLst/>
            </a:prstGeom>
            <a:solidFill>
              <a:srgbClr val="E29B29"/>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4" name="Content Placeholder 3">
              <a:extLst>
                <a:ext uri="{FF2B5EF4-FFF2-40B4-BE49-F238E27FC236}">
                  <a16:creationId xmlns:a16="http://schemas.microsoft.com/office/drawing/2014/main" id="{368DDF1F-B304-CE06-30FB-22CCACCCD893}"/>
                </a:ext>
              </a:extLst>
            </p:cNvPr>
            <p:cNvSpPr txBox="1">
              <a:spLocks/>
            </p:cNvSpPr>
            <p:nvPr/>
          </p:nvSpPr>
          <p:spPr>
            <a:xfrm>
              <a:off x="5943351" y="3844194"/>
              <a:ext cx="1520081" cy="481457"/>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Clr>
                  <a:srgbClr val="E29B29"/>
                </a:buClr>
                <a:buNone/>
              </a:pPr>
              <a:r>
                <a:rPr lang="en-GB" sz="2000" kern="0">
                  <a:solidFill>
                    <a:srgbClr val="3D3F37"/>
                  </a:solidFill>
                </a:rPr>
                <a:t>Consultation</a:t>
              </a:r>
            </a:p>
          </p:txBody>
        </p:sp>
      </p:grpSp>
      <p:grpSp>
        <p:nvGrpSpPr>
          <p:cNvPr id="17" name="Group 16">
            <a:extLst>
              <a:ext uri="{FF2B5EF4-FFF2-40B4-BE49-F238E27FC236}">
                <a16:creationId xmlns:a16="http://schemas.microsoft.com/office/drawing/2014/main" id="{C64196B5-A8D8-DC79-310F-0E983B1B80B1}"/>
              </a:ext>
            </a:extLst>
          </p:cNvPr>
          <p:cNvGrpSpPr/>
          <p:nvPr/>
        </p:nvGrpSpPr>
        <p:grpSpPr>
          <a:xfrm>
            <a:off x="6767733" y="1868312"/>
            <a:ext cx="2082800" cy="2028913"/>
            <a:chOff x="6703392" y="976045"/>
            <a:chExt cx="1947797" cy="1872231"/>
          </a:xfrm>
        </p:grpSpPr>
        <p:sp>
          <p:nvSpPr>
            <p:cNvPr id="9" name="Oval 8">
              <a:extLst>
                <a:ext uri="{FF2B5EF4-FFF2-40B4-BE49-F238E27FC236}">
                  <a16:creationId xmlns:a16="http://schemas.microsoft.com/office/drawing/2014/main" id="{D1889FD8-6A60-CDB3-1463-4CE394D10B08}"/>
                </a:ext>
              </a:extLst>
            </p:cNvPr>
            <p:cNvSpPr/>
            <p:nvPr/>
          </p:nvSpPr>
          <p:spPr bwMode="auto">
            <a:xfrm>
              <a:off x="6703392" y="976045"/>
              <a:ext cx="1872231" cy="1872231"/>
            </a:xfrm>
            <a:prstGeom prst="ellipse">
              <a:avLst/>
            </a:prstGeom>
            <a:solidFill>
              <a:srgbClr val="DBD8CC"/>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5" name="Content Placeholder 3">
              <a:extLst>
                <a:ext uri="{FF2B5EF4-FFF2-40B4-BE49-F238E27FC236}">
                  <a16:creationId xmlns:a16="http://schemas.microsoft.com/office/drawing/2014/main" id="{7448D3F9-7E74-C084-2F5A-A79F9CFD7931}"/>
                </a:ext>
              </a:extLst>
            </p:cNvPr>
            <p:cNvSpPr txBox="1">
              <a:spLocks/>
            </p:cNvSpPr>
            <p:nvPr/>
          </p:nvSpPr>
          <p:spPr>
            <a:xfrm>
              <a:off x="6908241" y="1553443"/>
              <a:ext cx="1742948" cy="680181"/>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Clr>
                  <a:srgbClr val="E29B29"/>
                </a:buClr>
                <a:buNone/>
              </a:pPr>
              <a:r>
                <a:rPr lang="en-GB" sz="2000" kern="0">
                  <a:solidFill>
                    <a:srgbClr val="3D3F37"/>
                  </a:solidFill>
                </a:rPr>
                <a:t>Independent review</a:t>
              </a:r>
            </a:p>
            <a:p>
              <a:pPr marL="0" indent="0">
                <a:buNone/>
              </a:pPr>
              <a:endParaRPr lang="en-GB" sz="2000" b="1" kern="0">
                <a:solidFill>
                  <a:schemeClr val="bg2">
                    <a:lumMod val="50000"/>
                  </a:schemeClr>
                </a:solidFill>
              </a:endParaRPr>
            </a:p>
          </p:txBody>
        </p:sp>
      </p:grpSp>
    </p:spTree>
    <p:extLst>
      <p:ext uri="{BB962C8B-B14F-4D97-AF65-F5344CB8AC3E}">
        <p14:creationId xmlns:p14="http://schemas.microsoft.com/office/powerpoint/2010/main" val="208356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7E2817-A05F-62D1-5ECE-5DFE3A31A1E5}"/>
              </a:ext>
            </a:extLst>
          </p:cNvPr>
          <p:cNvSpPr/>
          <p:nvPr/>
        </p:nvSpPr>
        <p:spPr bwMode="auto">
          <a:xfrm>
            <a:off x="178904" y="981919"/>
            <a:ext cx="8786191" cy="4021088"/>
          </a:xfrm>
          <a:prstGeom prst="rect">
            <a:avLst/>
          </a:prstGeom>
          <a:solidFill>
            <a:srgbClr val="EFF0E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a:xfrm>
            <a:off x="538247" y="188175"/>
            <a:ext cx="4266060" cy="805308"/>
          </a:xfrm>
        </p:spPr>
        <p:txBody>
          <a:bodyPr/>
          <a:lstStyle/>
          <a:p>
            <a:r>
              <a:rPr lang="en-US" sz="2400">
                <a:solidFill>
                  <a:schemeClr val="tx1">
                    <a:lumMod val="75000"/>
                    <a:lumOff val="25000"/>
                  </a:schemeClr>
                </a:solidFill>
              </a:rPr>
              <a:t>Other comments</a:t>
            </a:r>
          </a:p>
        </p:txBody>
      </p:sp>
      <p:sp>
        <p:nvSpPr>
          <p:cNvPr id="13" name="Content Placeholder 3">
            <a:extLst>
              <a:ext uri="{FF2B5EF4-FFF2-40B4-BE49-F238E27FC236}">
                <a16:creationId xmlns:a16="http://schemas.microsoft.com/office/drawing/2014/main" id="{C591ED8A-1824-4A1F-80CD-91A77562003F}"/>
              </a:ext>
            </a:extLst>
          </p:cNvPr>
          <p:cNvSpPr txBox="1">
            <a:spLocks/>
          </p:cNvSpPr>
          <p:nvPr/>
        </p:nvSpPr>
        <p:spPr>
          <a:xfrm>
            <a:off x="3532474" y="1659405"/>
            <a:ext cx="5432621" cy="3211928"/>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Font typeface="Arial" pitchFamily="34" charset="0"/>
              <a:buNone/>
            </a:pPr>
            <a:endParaRPr lang="en-GB" sz="1600" kern="0">
              <a:solidFill>
                <a:srgbClr val="3D3F37"/>
              </a:solidFill>
            </a:endParaRPr>
          </a:p>
          <a:p>
            <a:pPr lvl="2">
              <a:buClr>
                <a:srgbClr val="E29B29"/>
              </a:buClr>
              <a:buFont typeface="Wingdings" panose="05000000000000000000" pitchFamily="2" charset="2"/>
              <a:buChar char="Ø"/>
            </a:pPr>
            <a:r>
              <a:rPr lang="en-GB" sz="2000" kern="0">
                <a:solidFill>
                  <a:srgbClr val="3D3F37"/>
                </a:solidFill>
              </a:rPr>
              <a:t>Overall, the standard looks fine to me.</a:t>
            </a:r>
          </a:p>
          <a:p>
            <a:pPr lvl="2">
              <a:buClr>
                <a:srgbClr val="E29B29"/>
              </a:buClr>
              <a:buFont typeface="Wingdings" panose="05000000000000000000" pitchFamily="2" charset="2"/>
              <a:buChar char="Ø"/>
            </a:pPr>
            <a:r>
              <a:rPr lang="en-GB" sz="2000" kern="0">
                <a:solidFill>
                  <a:srgbClr val="3D3F37"/>
                </a:solidFill>
              </a:rPr>
              <a:t>It is missing some important aspects…</a:t>
            </a:r>
          </a:p>
          <a:p>
            <a:pPr marL="810000" lvl="3" indent="0">
              <a:buNone/>
            </a:pPr>
            <a:r>
              <a:rPr lang="en-GB" sz="1400" b="1" kern="0">
                <a:solidFill>
                  <a:schemeClr val="tx1"/>
                </a:solidFill>
              </a:rPr>
              <a:t>…and I will inform you in my submission/email/chat/any other form.</a:t>
            </a:r>
            <a:endParaRPr lang="en-GB" sz="2000" kern="0">
              <a:solidFill>
                <a:schemeClr val="tx1"/>
              </a:solidFill>
            </a:endParaRPr>
          </a:p>
          <a:p>
            <a:pPr lvl="2">
              <a:buClr>
                <a:srgbClr val="E29B29"/>
              </a:buClr>
              <a:buFont typeface="Wingdings" panose="05000000000000000000" pitchFamily="2" charset="2"/>
              <a:buChar char="Ø"/>
            </a:pPr>
            <a:r>
              <a:rPr lang="en-GB" sz="2000" kern="0">
                <a:solidFill>
                  <a:srgbClr val="3D3F37"/>
                </a:solidFill>
              </a:rPr>
              <a:t>Difficult to say. I will need to think about this more and...</a:t>
            </a:r>
          </a:p>
          <a:p>
            <a:pPr marL="540000" lvl="2" indent="0">
              <a:buNone/>
            </a:pPr>
            <a:r>
              <a:rPr lang="en-GB" sz="1400" b="1" kern="0">
                <a:solidFill>
                  <a:schemeClr val="tx1"/>
                </a:solidFill>
              </a:rPr>
              <a:t>	…and will come back in my submission/email/any other 	form.</a:t>
            </a:r>
            <a:endParaRPr lang="en-GB" sz="1400" kern="0">
              <a:solidFill>
                <a:schemeClr val="tx1"/>
              </a:solidFill>
            </a:endParaRPr>
          </a:p>
        </p:txBody>
      </p:sp>
      <p:sp>
        <p:nvSpPr>
          <p:cNvPr id="4" name="Rectangle: Rounded Corners 3">
            <a:extLst>
              <a:ext uri="{FF2B5EF4-FFF2-40B4-BE49-F238E27FC236}">
                <a16:creationId xmlns:a16="http://schemas.microsoft.com/office/drawing/2014/main" id="{7B969740-D5B7-C17E-2485-60D7D463E22A}"/>
              </a:ext>
            </a:extLst>
          </p:cNvPr>
          <p:cNvSpPr/>
          <p:nvPr/>
        </p:nvSpPr>
        <p:spPr bwMode="auto">
          <a:xfrm>
            <a:off x="431635" y="1503623"/>
            <a:ext cx="3398794" cy="3157345"/>
          </a:xfrm>
          <a:prstGeom prst="round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5" name="Content Placeholder 3">
            <a:extLst>
              <a:ext uri="{FF2B5EF4-FFF2-40B4-BE49-F238E27FC236}">
                <a16:creationId xmlns:a16="http://schemas.microsoft.com/office/drawing/2014/main" id="{EABF7F8E-DCE2-3DAA-4D39-70F59B9F9B3A}"/>
              </a:ext>
            </a:extLst>
          </p:cNvPr>
          <p:cNvSpPr txBox="1">
            <a:spLocks/>
          </p:cNvSpPr>
          <p:nvPr/>
        </p:nvSpPr>
        <p:spPr>
          <a:xfrm>
            <a:off x="659266" y="2320638"/>
            <a:ext cx="3089153" cy="1465909"/>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Font typeface="Arial" pitchFamily="34" charset="0"/>
              <a:buNone/>
            </a:pPr>
            <a:r>
              <a:rPr lang="en-GB" sz="2000" b="1" kern="0">
                <a:solidFill>
                  <a:srgbClr val="3D3F37"/>
                </a:solidFill>
              </a:rPr>
              <a:t>Polling question:</a:t>
            </a:r>
          </a:p>
          <a:p>
            <a:pPr marL="0" indent="0">
              <a:buFont typeface="Arial" pitchFamily="34" charset="0"/>
              <a:buNone/>
            </a:pPr>
            <a:r>
              <a:rPr lang="en-GB" sz="2000" kern="0">
                <a:solidFill>
                  <a:srgbClr val="3D3F37"/>
                </a:solidFill>
              </a:rPr>
              <a:t>Is there anything else important that is missing in the proposed standard?</a:t>
            </a:r>
          </a:p>
        </p:txBody>
      </p:sp>
    </p:spTree>
    <p:extLst>
      <p:ext uri="{BB962C8B-B14F-4D97-AF65-F5344CB8AC3E}">
        <p14:creationId xmlns:p14="http://schemas.microsoft.com/office/powerpoint/2010/main" val="492723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730BF9ED-19BF-E065-6E7B-4DC65940D63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162" y="192047"/>
            <a:ext cx="2880360" cy="362712"/>
          </a:xfrm>
        </p:spPr>
      </p:pic>
      <p:sp>
        <p:nvSpPr>
          <p:cNvPr id="38" name="Rectangle: Rounded Corners 37">
            <a:extLst>
              <a:ext uri="{FF2B5EF4-FFF2-40B4-BE49-F238E27FC236}">
                <a16:creationId xmlns:a16="http://schemas.microsoft.com/office/drawing/2014/main" id="{2D67018A-F31D-BE25-3CC0-6626D2131AB6}"/>
              </a:ext>
            </a:extLst>
          </p:cNvPr>
          <p:cNvSpPr/>
          <p:nvPr/>
        </p:nvSpPr>
        <p:spPr bwMode="auto">
          <a:xfrm>
            <a:off x="144027" y="878339"/>
            <a:ext cx="8799811" cy="3014342"/>
          </a:xfrm>
          <a:prstGeom prst="roundRect">
            <a:avLst/>
          </a:prstGeom>
          <a:solidFill>
            <a:srgbClr val="EFF0E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9" name="Speech Bubble: Oval 28">
            <a:extLst>
              <a:ext uri="{FF2B5EF4-FFF2-40B4-BE49-F238E27FC236}">
                <a16:creationId xmlns:a16="http://schemas.microsoft.com/office/drawing/2014/main" id="{0A65C1D2-30DD-B934-C567-0934BAE25D33}"/>
              </a:ext>
            </a:extLst>
          </p:cNvPr>
          <p:cNvSpPr/>
          <p:nvPr/>
        </p:nvSpPr>
        <p:spPr>
          <a:xfrm>
            <a:off x="3390459" y="1626534"/>
            <a:ext cx="1832967" cy="1516568"/>
          </a:xfrm>
          <a:prstGeom prst="wedgeEllipseCallout">
            <a:avLst>
              <a:gd name="adj1" fmla="val 46070"/>
              <a:gd name="adj2" fmla="val 49013"/>
            </a:avLst>
          </a:prstGeom>
          <a:solidFill>
            <a:srgbClr val="8D8A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TextBox 18">
            <a:extLst>
              <a:ext uri="{FF2B5EF4-FFF2-40B4-BE49-F238E27FC236}">
                <a16:creationId xmlns:a16="http://schemas.microsoft.com/office/drawing/2014/main" id="{C2676F06-50AF-282A-C617-105BB2E4E9D6}"/>
              </a:ext>
            </a:extLst>
          </p:cNvPr>
          <p:cNvSpPr txBox="1"/>
          <p:nvPr/>
        </p:nvSpPr>
        <p:spPr>
          <a:xfrm>
            <a:off x="3725313" y="840630"/>
            <a:ext cx="1885444" cy="338554"/>
          </a:xfrm>
          <a:prstGeom prst="rect">
            <a:avLst/>
          </a:prstGeom>
        </p:spPr>
        <p:txBody>
          <a:bodyPr wrap="square" rtlCol="0">
            <a:spAutoFit/>
          </a:bodyPr>
          <a:lstStyle/>
          <a:p>
            <a:pPr algn="l"/>
            <a:r>
              <a:rPr lang="en-NZ" sz="1600" b="1" kern="0">
                <a:solidFill>
                  <a:srgbClr val="D59D43"/>
                </a:solidFill>
              </a:rPr>
              <a:t>How to Comment</a:t>
            </a:r>
          </a:p>
        </p:txBody>
      </p:sp>
      <p:sp>
        <p:nvSpPr>
          <p:cNvPr id="21" name="Rectangle: Rounded Corners 20">
            <a:extLst>
              <a:ext uri="{FF2B5EF4-FFF2-40B4-BE49-F238E27FC236}">
                <a16:creationId xmlns:a16="http://schemas.microsoft.com/office/drawing/2014/main" id="{BC541688-F0C6-760D-1EDD-EDA78269FC08}"/>
              </a:ext>
            </a:extLst>
          </p:cNvPr>
          <p:cNvSpPr/>
          <p:nvPr/>
        </p:nvSpPr>
        <p:spPr bwMode="auto">
          <a:xfrm>
            <a:off x="2121567" y="3381897"/>
            <a:ext cx="5257392" cy="357445"/>
          </a:xfrm>
          <a:prstGeom prst="roundRect">
            <a:avLst/>
          </a:prstGeom>
          <a:solidFill>
            <a:srgbClr val="D59D43"/>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NZ" sz="1600" b="1" i="0" u="none" strike="noStrike" cap="none" normalizeH="0" baseline="0">
                <a:ln>
                  <a:noFill/>
                </a:ln>
                <a:solidFill>
                  <a:schemeClr val="bg1"/>
                </a:solidFill>
                <a:effectLst/>
                <a:latin typeface="Roboto" panose="02000000000000000000" pitchFamily="2" charset="0"/>
                <a:ea typeface="Roboto" panose="02000000000000000000" pitchFamily="2" charset="0"/>
                <a:cs typeface="Roboto" panose="02000000000000000000" pitchFamily="2" charset="0"/>
              </a:rPr>
              <a:t>Comments are due by 24 March 2023</a:t>
            </a:r>
          </a:p>
        </p:txBody>
      </p:sp>
      <p:sp>
        <p:nvSpPr>
          <p:cNvPr id="35" name="Speech Bubble: Oval 34">
            <a:extLst>
              <a:ext uri="{FF2B5EF4-FFF2-40B4-BE49-F238E27FC236}">
                <a16:creationId xmlns:a16="http://schemas.microsoft.com/office/drawing/2014/main" id="{9A6ECE0D-2E0C-7C27-934F-CEEF253707E9}"/>
              </a:ext>
            </a:extLst>
          </p:cNvPr>
          <p:cNvSpPr/>
          <p:nvPr/>
        </p:nvSpPr>
        <p:spPr>
          <a:xfrm>
            <a:off x="5706105" y="1665315"/>
            <a:ext cx="1832967" cy="1513177"/>
          </a:xfrm>
          <a:prstGeom prst="wedgeEllipseCallout">
            <a:avLst>
              <a:gd name="adj1" fmla="val 46070"/>
              <a:gd name="adj2" fmla="val 49013"/>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Speech Bubble: Oval 25">
            <a:hlinkClick r:id="rId4"/>
            <a:extLst>
              <a:ext uri="{FF2B5EF4-FFF2-40B4-BE49-F238E27FC236}">
                <a16:creationId xmlns:a16="http://schemas.microsoft.com/office/drawing/2014/main" id="{F4A0D52A-C08C-1C11-9C3D-7ACC5C5E2E97}"/>
              </a:ext>
            </a:extLst>
          </p:cNvPr>
          <p:cNvSpPr/>
          <p:nvPr/>
        </p:nvSpPr>
        <p:spPr>
          <a:xfrm>
            <a:off x="951434" y="1658209"/>
            <a:ext cx="1832967" cy="1527180"/>
          </a:xfrm>
          <a:prstGeom prst="wedgeEllipseCallout">
            <a:avLst>
              <a:gd name="adj1" fmla="val 46070"/>
              <a:gd name="adj2" fmla="val 49013"/>
            </a:avLst>
          </a:prstGeom>
          <a:solidFill>
            <a:srgbClr val="D59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object 15">
            <a:extLst>
              <a:ext uri="{FF2B5EF4-FFF2-40B4-BE49-F238E27FC236}">
                <a16:creationId xmlns:a16="http://schemas.microsoft.com/office/drawing/2014/main" id="{D0BBDF4F-5908-8CFC-4685-5613235D5298}"/>
              </a:ext>
            </a:extLst>
          </p:cNvPr>
          <p:cNvSpPr txBox="1"/>
          <p:nvPr/>
        </p:nvSpPr>
        <p:spPr>
          <a:xfrm>
            <a:off x="3181544" y="1257643"/>
            <a:ext cx="3433129" cy="228268"/>
          </a:xfrm>
          <a:prstGeom prst="rect">
            <a:avLst/>
          </a:prstGeom>
        </p:spPr>
        <p:txBody>
          <a:bodyPr vert="horz" wrap="square" lIns="0" tIns="12700" rIns="0" bIns="0" rtlCol="0">
            <a:sp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400">
                <a:latin typeface="Roboto" panose="02000000000000000000" pitchFamily="2" charset="0"/>
                <a:ea typeface="Roboto" panose="02000000000000000000" pitchFamily="2" charset="0"/>
                <a:cs typeface="Roboto" panose="02000000000000000000" pitchFamily="2" charset="0"/>
              </a:rPr>
              <a:t>You can provide feedback to us via:</a:t>
            </a:r>
          </a:p>
        </p:txBody>
      </p:sp>
      <p:sp>
        <p:nvSpPr>
          <p:cNvPr id="32" name="TextBox 31">
            <a:extLst>
              <a:ext uri="{FF2B5EF4-FFF2-40B4-BE49-F238E27FC236}">
                <a16:creationId xmlns:a16="http://schemas.microsoft.com/office/drawing/2014/main" id="{91EEB409-16A7-7204-28D9-1A47AE0C11DE}"/>
              </a:ext>
            </a:extLst>
          </p:cNvPr>
          <p:cNvSpPr txBox="1"/>
          <p:nvPr/>
        </p:nvSpPr>
        <p:spPr>
          <a:xfrm>
            <a:off x="995094" y="2070872"/>
            <a:ext cx="1723505" cy="738664"/>
          </a:xfrm>
          <a:prstGeom prst="rect">
            <a:avLst/>
          </a:prstGeom>
        </p:spPr>
        <p:txBody>
          <a:bodyPr wrap="square" lIns="91440" tIns="45720" rIns="91440" bIns="45720" rtlCol="0" anchor="t">
            <a:spAutoFit/>
          </a:bodyPr>
          <a:lstStyle/>
          <a:p>
            <a:pPr algn="ctr"/>
            <a:r>
              <a:rPr lang="en-US" sz="1200">
                <a:solidFill>
                  <a:srgbClr val="000000"/>
                </a:solidFill>
                <a:latin typeface="Roboto" panose="02000000000000000000" pitchFamily="2" charset="0"/>
                <a:ea typeface="Roboto" panose="02000000000000000000" pitchFamily="2" charset="0"/>
                <a:cs typeface="Roboto" panose="02000000000000000000" pitchFamily="2" charset="0"/>
              </a:rPr>
              <a:t>Our website:</a:t>
            </a:r>
          </a:p>
          <a:p>
            <a:pPr algn="ctr"/>
            <a:r>
              <a:rPr lang="en-NZ" sz="1000">
                <a:hlinkClick r:id="rId5"/>
              </a:rPr>
              <a:t>Assurance over GHG Emissions Disclosures » XRB</a:t>
            </a:r>
            <a:endParaRPr lang="en-US" sz="1000" b="1">
              <a:latin typeface="Roboto" panose="02000000000000000000" pitchFamily="2" charset="0"/>
              <a:ea typeface="Roboto" panose="02000000000000000000" pitchFamily="2" charset="0"/>
              <a:cs typeface="Roboto" panose="02000000000000000000" pitchFamily="2" charset="0"/>
            </a:endParaRPr>
          </a:p>
        </p:txBody>
      </p:sp>
      <p:sp>
        <p:nvSpPr>
          <p:cNvPr id="33" name="TextBox 32">
            <a:extLst>
              <a:ext uri="{FF2B5EF4-FFF2-40B4-BE49-F238E27FC236}">
                <a16:creationId xmlns:a16="http://schemas.microsoft.com/office/drawing/2014/main" id="{5A26F185-1F79-2421-BB08-879F4629F595}"/>
              </a:ext>
            </a:extLst>
          </p:cNvPr>
          <p:cNvSpPr txBox="1"/>
          <p:nvPr/>
        </p:nvSpPr>
        <p:spPr>
          <a:xfrm>
            <a:off x="3444406" y="2110085"/>
            <a:ext cx="1739691" cy="461665"/>
          </a:xfrm>
          <a:prstGeom prst="rect">
            <a:avLst/>
          </a:prstGeom>
        </p:spPr>
        <p:txBody>
          <a:bodyPr wrap="square" rtlCol="0">
            <a:spAutoFit/>
          </a:bodyPr>
          <a:lstStyle/>
          <a:p>
            <a:pPr algn="ctr"/>
            <a:r>
              <a:rPr lang="en-US" sz="1200">
                <a:solidFill>
                  <a:srgbClr val="000000"/>
                </a:solidFill>
                <a:latin typeface="Roboto" panose="02000000000000000000" pitchFamily="2" charset="0"/>
                <a:ea typeface="Roboto" panose="02000000000000000000" pitchFamily="2" charset="0"/>
                <a:cs typeface="Roboto" panose="02000000000000000000" pitchFamily="2" charset="0"/>
              </a:rPr>
              <a:t>Email us</a:t>
            </a:r>
            <a:r>
              <a:rPr lang="en-US" sz="1200">
                <a:latin typeface="Roboto" panose="02000000000000000000" pitchFamily="2" charset="0"/>
                <a:ea typeface="Roboto" panose="02000000000000000000" pitchFamily="2" charset="0"/>
                <a:cs typeface="Roboto" panose="02000000000000000000" pitchFamily="2" charset="0"/>
              </a:rPr>
              <a:t> </a:t>
            </a:r>
            <a:r>
              <a:rPr lang="en-GB" sz="1200">
                <a:latin typeface="Calibri" panose="020F0502020204030204"/>
                <a:hlinkClick r:id="rId6">
                  <a:extLst>
                    <a:ext uri="{A12FA001-AC4F-418D-AE19-62706E023703}">
                      <ahyp:hlinkClr xmlns:ahyp="http://schemas.microsoft.com/office/drawing/2018/hyperlinkcolor" val="tx"/>
                    </a:ext>
                  </a:extLst>
                </a:hlinkClick>
              </a:rPr>
              <a:t>assurance@xrb.govt.nz</a:t>
            </a:r>
            <a:endParaRPr lang="en-NZ" sz="1200" kern="0">
              <a:latin typeface="Calibri" panose="020F0502020204030204"/>
            </a:endParaRPr>
          </a:p>
        </p:txBody>
      </p:sp>
      <p:sp>
        <p:nvSpPr>
          <p:cNvPr id="36" name="TextBox 35">
            <a:extLst>
              <a:ext uri="{FF2B5EF4-FFF2-40B4-BE49-F238E27FC236}">
                <a16:creationId xmlns:a16="http://schemas.microsoft.com/office/drawing/2014/main" id="{1D95C525-DE7E-D110-3555-6F87B8C5AF2F}"/>
              </a:ext>
            </a:extLst>
          </p:cNvPr>
          <p:cNvSpPr txBox="1"/>
          <p:nvPr/>
        </p:nvSpPr>
        <p:spPr>
          <a:xfrm>
            <a:off x="5803146" y="2033709"/>
            <a:ext cx="1692267" cy="738664"/>
          </a:xfrm>
          <a:prstGeom prst="rect">
            <a:avLst/>
          </a:prstGeom>
        </p:spPr>
        <p:txBody>
          <a:bodyPr wrap="square" lIns="91440" tIns="45720" rIns="91440" bIns="45720" rtlCol="0" anchor="t">
            <a:spAutoFit/>
          </a:bodyPr>
          <a:lstStyle/>
          <a:p>
            <a:pPr lvl="0">
              <a:defRPr/>
            </a:pPr>
            <a:r>
              <a:rPr lang="en-US" sz="1200">
                <a:latin typeface="Roboto" panose="02000000000000000000" pitchFamily="2" charset="0"/>
                <a:ea typeface="Roboto" panose="02000000000000000000" pitchFamily="2" charset="0"/>
                <a:cs typeface="Roboto" panose="02000000000000000000" pitchFamily="2" charset="0"/>
              </a:rPr>
              <a:t>Comment on LinkedIn</a:t>
            </a:r>
          </a:p>
          <a:p>
            <a:pPr lvl="0" algn="ctr">
              <a:defRPr/>
            </a:pPr>
            <a:r>
              <a:rPr lang="en-NZ" sz="1000">
                <a:latin typeface="Calibri" panose="020F0502020204030204"/>
                <a:hlinkClick r:id="" action="ppaction://noaction">
                  <a:extLst>
                    <a:ext uri="{A12FA001-AC4F-418D-AE19-62706E023703}">
                      <ahyp:hlinkClr xmlns:ahyp="http://schemas.microsoft.com/office/drawing/2018/hyperlinkcolor" val="tx"/>
                    </a:ext>
                  </a:extLst>
                </a:hlinkClick>
              </a:rPr>
              <a:t>linkedin.com/</a:t>
            </a:r>
          </a:p>
          <a:p>
            <a:pPr lvl="0" algn="ctr">
              <a:defRPr/>
            </a:pPr>
            <a:r>
              <a:rPr lang="en-NZ" sz="1000">
                <a:latin typeface="Calibri" panose="020F0502020204030204"/>
                <a:hlinkClick r:id="" action="ppaction://noaction">
                  <a:extLst>
                    <a:ext uri="{A12FA001-AC4F-418D-AE19-62706E023703}">
                      <ahyp:hlinkClr xmlns:ahyp="http://schemas.microsoft.com/office/drawing/2018/hyperlinkcolor" val="tx"/>
                    </a:ext>
                  </a:extLst>
                </a:hlinkClick>
              </a:rPr>
              <a:t>company/</a:t>
            </a:r>
          </a:p>
          <a:p>
            <a:pPr lvl="0" algn="ctr">
              <a:defRPr/>
            </a:pPr>
            <a:r>
              <a:rPr lang="en-NZ" sz="1000">
                <a:latin typeface="Calibri" panose="020F0502020204030204"/>
                <a:hlinkClick r:id="" action="ppaction://noaction">
                  <a:extLst>
                    <a:ext uri="{A12FA001-AC4F-418D-AE19-62706E023703}">
                      <ahyp:hlinkClr xmlns:ahyp="http://schemas.microsoft.com/office/drawing/2018/hyperlinkcolor" val="tx"/>
                    </a:ext>
                  </a:extLst>
                </a:hlinkClick>
              </a:rPr>
              <a:t>external-reporting-board</a:t>
            </a:r>
            <a:endParaRPr lang="en-NZ" sz="1000">
              <a:latin typeface="Calibri" panose="020F0502020204030204"/>
            </a:endParaRPr>
          </a:p>
        </p:txBody>
      </p:sp>
      <p:sp>
        <p:nvSpPr>
          <p:cNvPr id="2" name="Rectangle: Single Corner Snipped 1">
            <a:extLst>
              <a:ext uri="{FF2B5EF4-FFF2-40B4-BE49-F238E27FC236}">
                <a16:creationId xmlns:a16="http://schemas.microsoft.com/office/drawing/2014/main" id="{66AEF394-F308-18DF-5653-6D3ECD07F2DC}"/>
              </a:ext>
            </a:extLst>
          </p:cNvPr>
          <p:cNvSpPr/>
          <p:nvPr/>
        </p:nvSpPr>
        <p:spPr bwMode="auto">
          <a:xfrm flipV="1">
            <a:off x="144027" y="3930595"/>
            <a:ext cx="8799811" cy="1119976"/>
          </a:xfrm>
          <a:prstGeom prst="snip1Rect">
            <a:avLst>
              <a:gd name="adj" fmla="val 17289"/>
            </a:avLst>
          </a:prstGeom>
          <a:solidFill>
            <a:srgbClr val="5A5953"/>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4" name="Oval 3">
            <a:extLst>
              <a:ext uri="{FF2B5EF4-FFF2-40B4-BE49-F238E27FC236}">
                <a16:creationId xmlns:a16="http://schemas.microsoft.com/office/drawing/2014/main" id="{66342326-394E-2474-DC99-41ABC1C286E0}"/>
              </a:ext>
            </a:extLst>
          </p:cNvPr>
          <p:cNvSpPr/>
          <p:nvPr/>
        </p:nvSpPr>
        <p:spPr bwMode="auto">
          <a:xfrm>
            <a:off x="1969909" y="4026583"/>
            <a:ext cx="151658" cy="151658"/>
          </a:xfrm>
          <a:prstGeom prst="ellipse">
            <a:avLst/>
          </a:prstGeom>
          <a:noFill/>
          <a:ln w="28575"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cxnSp>
        <p:nvCxnSpPr>
          <p:cNvPr id="8" name="Straight Arrow Connector 7">
            <a:extLst>
              <a:ext uri="{FF2B5EF4-FFF2-40B4-BE49-F238E27FC236}">
                <a16:creationId xmlns:a16="http://schemas.microsoft.com/office/drawing/2014/main" id="{B4998A21-AB9D-5E42-DEF5-ADFBC5F880D7}"/>
              </a:ext>
            </a:extLst>
          </p:cNvPr>
          <p:cNvCxnSpPr>
            <a:cxnSpLocks/>
          </p:cNvCxnSpPr>
          <p:nvPr/>
        </p:nvCxnSpPr>
        <p:spPr bwMode="auto">
          <a:xfrm>
            <a:off x="2121567" y="4102412"/>
            <a:ext cx="1338450" cy="0"/>
          </a:xfrm>
          <a:prstGeom prst="straightConnector1">
            <a:avLst/>
          </a:prstGeom>
          <a:solidFill>
            <a:schemeClr val="accent1"/>
          </a:solidFill>
          <a:ln w="28575" cap="flat" cmpd="sng" algn="ctr">
            <a:solidFill>
              <a:schemeClr val="bg1"/>
            </a:solidFill>
            <a:prstDash val="solid"/>
            <a:round/>
            <a:headEnd type="none" w="sm" len="sm"/>
            <a:tailEnd type="triangle"/>
          </a:ln>
          <a:effectLst/>
        </p:spPr>
      </p:cxnSp>
      <p:sp>
        <p:nvSpPr>
          <p:cNvPr id="9" name="Oval 8">
            <a:extLst>
              <a:ext uri="{FF2B5EF4-FFF2-40B4-BE49-F238E27FC236}">
                <a16:creationId xmlns:a16="http://schemas.microsoft.com/office/drawing/2014/main" id="{C63B8868-4F7C-F1EE-E8EF-1900A5CABE27}"/>
              </a:ext>
            </a:extLst>
          </p:cNvPr>
          <p:cNvSpPr/>
          <p:nvPr/>
        </p:nvSpPr>
        <p:spPr bwMode="auto">
          <a:xfrm>
            <a:off x="275945" y="4026583"/>
            <a:ext cx="151658" cy="151658"/>
          </a:xfrm>
          <a:prstGeom prst="ellipse">
            <a:avLst/>
          </a:prstGeom>
          <a:noFill/>
          <a:ln w="28575"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cxnSp>
        <p:nvCxnSpPr>
          <p:cNvPr id="10" name="Straight Arrow Connector 9">
            <a:extLst>
              <a:ext uri="{FF2B5EF4-FFF2-40B4-BE49-F238E27FC236}">
                <a16:creationId xmlns:a16="http://schemas.microsoft.com/office/drawing/2014/main" id="{5B86FB9C-F646-75C9-39A7-3ED50B4E2516}"/>
              </a:ext>
            </a:extLst>
          </p:cNvPr>
          <p:cNvCxnSpPr>
            <a:cxnSpLocks/>
          </p:cNvCxnSpPr>
          <p:nvPr/>
        </p:nvCxnSpPr>
        <p:spPr bwMode="auto">
          <a:xfrm flipV="1">
            <a:off x="432429" y="4102412"/>
            <a:ext cx="1409471" cy="1105"/>
          </a:xfrm>
          <a:prstGeom prst="straightConnector1">
            <a:avLst/>
          </a:prstGeom>
          <a:solidFill>
            <a:schemeClr val="accent1"/>
          </a:solidFill>
          <a:ln w="28575" cap="flat" cmpd="sng" algn="ctr">
            <a:solidFill>
              <a:schemeClr val="bg1"/>
            </a:solidFill>
            <a:prstDash val="solid"/>
            <a:round/>
            <a:headEnd type="none" w="sm" len="sm"/>
            <a:tailEnd type="triangle"/>
          </a:ln>
          <a:effectLst/>
        </p:spPr>
      </p:cxnSp>
      <p:sp>
        <p:nvSpPr>
          <p:cNvPr id="11" name="Content Placeholder 9">
            <a:extLst>
              <a:ext uri="{FF2B5EF4-FFF2-40B4-BE49-F238E27FC236}">
                <a16:creationId xmlns:a16="http://schemas.microsoft.com/office/drawing/2014/main" id="{AD462FC6-F5AD-10D9-F42F-A7623E9C6519}"/>
              </a:ext>
            </a:extLst>
          </p:cNvPr>
          <p:cNvSpPr txBox="1">
            <a:spLocks/>
          </p:cNvSpPr>
          <p:nvPr/>
        </p:nvSpPr>
        <p:spPr>
          <a:xfrm>
            <a:off x="200162" y="4193265"/>
            <a:ext cx="1719011" cy="782934"/>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fontAlgn="t">
              <a:spcBef>
                <a:spcPts val="0"/>
              </a:spcBef>
              <a:spcAft>
                <a:spcPts val="0"/>
              </a:spcAft>
              <a:buFont typeface="Arial" pitchFamily="34" charset="0"/>
              <a:buNone/>
            </a:pPr>
            <a:r>
              <a:rPr lang="en-GB" b="1" kern="1200" spc="-20">
                <a:solidFill>
                  <a:srgbClr val="FFFFFF"/>
                </a:solidFill>
                <a:latin typeface="Roboto" panose="02000000000000000000" pitchFamily="2" charset="0"/>
                <a:ea typeface="Roboto" panose="02000000000000000000" pitchFamily="2" charset="0"/>
              </a:rPr>
              <a:t>16 December 2022</a:t>
            </a:r>
          </a:p>
          <a:p>
            <a:pPr marL="0" indent="0" fontAlgn="t">
              <a:spcBef>
                <a:spcPts val="0"/>
              </a:spcBef>
              <a:spcAft>
                <a:spcPts val="0"/>
              </a:spcAft>
              <a:buFont typeface="Arial" pitchFamily="34" charset="0"/>
              <a:buNone/>
            </a:pPr>
            <a:r>
              <a:rPr lang="en-GB" kern="1200" spc="-20">
                <a:solidFill>
                  <a:srgbClr val="FFFFFF"/>
                </a:solidFill>
                <a:latin typeface="Arial" panose="020B0604020202020204" pitchFamily="34" charset="0"/>
                <a:ea typeface="+mn-ea"/>
                <a:cs typeface="Arial" panose="020B0604020202020204" pitchFamily="34" charset="0"/>
              </a:rPr>
              <a:t>ED Published on XRB Website</a:t>
            </a:r>
          </a:p>
        </p:txBody>
      </p:sp>
      <p:sp>
        <p:nvSpPr>
          <p:cNvPr id="12" name="Content Placeholder 9">
            <a:extLst>
              <a:ext uri="{FF2B5EF4-FFF2-40B4-BE49-F238E27FC236}">
                <a16:creationId xmlns:a16="http://schemas.microsoft.com/office/drawing/2014/main" id="{B692E6BA-51DC-D220-D8C2-883B8B4A9DE4}"/>
              </a:ext>
            </a:extLst>
          </p:cNvPr>
          <p:cNvSpPr txBox="1">
            <a:spLocks/>
          </p:cNvSpPr>
          <p:nvPr/>
        </p:nvSpPr>
        <p:spPr>
          <a:xfrm>
            <a:off x="3489109" y="4169522"/>
            <a:ext cx="1842794" cy="489856"/>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fontAlgn="t">
              <a:spcBef>
                <a:spcPts val="0"/>
              </a:spcBef>
              <a:spcAft>
                <a:spcPts val="0"/>
              </a:spcAft>
              <a:buFont typeface="Arial" pitchFamily="34" charset="0"/>
              <a:buNone/>
            </a:pPr>
            <a:r>
              <a:rPr lang="en-NZ" b="1" kern="1200" spc="-20">
                <a:solidFill>
                  <a:srgbClr val="FFFFFF"/>
                </a:solidFill>
                <a:latin typeface="Roboto" panose="02000000000000000000" pitchFamily="2" charset="0"/>
                <a:ea typeface="Roboto" panose="02000000000000000000" pitchFamily="2" charset="0"/>
              </a:rPr>
              <a:t>24 March 2023</a:t>
            </a:r>
          </a:p>
          <a:p>
            <a:pPr marL="0" indent="0" fontAlgn="t">
              <a:spcBef>
                <a:spcPts val="0"/>
              </a:spcBef>
              <a:spcAft>
                <a:spcPts val="0"/>
              </a:spcAft>
              <a:buFont typeface="Arial" pitchFamily="34" charset="0"/>
              <a:buNone/>
            </a:pPr>
            <a:r>
              <a:rPr lang="en-NZ" kern="1200" spc="-20">
                <a:solidFill>
                  <a:srgbClr val="FFFFFF"/>
                </a:solidFill>
                <a:latin typeface="Arial" panose="020B0604020202020204" pitchFamily="34" charset="0"/>
                <a:ea typeface="+mn-ea"/>
                <a:cs typeface="Arial" panose="020B0604020202020204" pitchFamily="34" charset="0"/>
              </a:rPr>
              <a:t>Comment period closes</a:t>
            </a:r>
          </a:p>
        </p:txBody>
      </p:sp>
      <p:sp>
        <p:nvSpPr>
          <p:cNvPr id="13" name="Content Placeholder 9">
            <a:extLst>
              <a:ext uri="{FF2B5EF4-FFF2-40B4-BE49-F238E27FC236}">
                <a16:creationId xmlns:a16="http://schemas.microsoft.com/office/drawing/2014/main" id="{B17D1584-B5CA-C4D3-52C6-BB527819CCD9}"/>
              </a:ext>
            </a:extLst>
          </p:cNvPr>
          <p:cNvSpPr txBox="1">
            <a:spLocks/>
          </p:cNvSpPr>
          <p:nvPr/>
        </p:nvSpPr>
        <p:spPr>
          <a:xfrm>
            <a:off x="1907435" y="4184353"/>
            <a:ext cx="1553696" cy="800757"/>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fontAlgn="t">
              <a:spcBef>
                <a:spcPts val="0"/>
              </a:spcBef>
              <a:spcAft>
                <a:spcPts val="0"/>
              </a:spcAft>
              <a:buFont typeface="Arial" pitchFamily="34" charset="0"/>
              <a:buNone/>
            </a:pPr>
            <a:r>
              <a:rPr lang="en-NZ" b="1" kern="1200" spc="-20">
                <a:solidFill>
                  <a:srgbClr val="FFFFFF"/>
                </a:solidFill>
                <a:latin typeface="Roboto" panose="02000000000000000000" pitchFamily="2" charset="0"/>
                <a:ea typeface="Roboto" panose="02000000000000000000" pitchFamily="2" charset="0"/>
              </a:rPr>
              <a:t>8 February 2023</a:t>
            </a:r>
          </a:p>
          <a:p>
            <a:pPr marL="0" indent="0" fontAlgn="t">
              <a:spcBef>
                <a:spcPts val="0"/>
              </a:spcBef>
              <a:spcAft>
                <a:spcPts val="0"/>
              </a:spcAft>
              <a:buFont typeface="Arial" pitchFamily="34" charset="0"/>
              <a:buNone/>
            </a:pPr>
            <a:r>
              <a:rPr lang="en-NZ" kern="1200" spc="-20">
                <a:solidFill>
                  <a:srgbClr val="FFFFFF"/>
                </a:solidFill>
                <a:latin typeface="Arial" panose="020B0604020202020204" pitchFamily="34" charset="0"/>
                <a:ea typeface="+mn-ea"/>
                <a:cs typeface="Arial" panose="020B0604020202020204" pitchFamily="34" charset="0"/>
              </a:rPr>
              <a:t>Virtual Feedback Forum</a:t>
            </a:r>
          </a:p>
        </p:txBody>
      </p:sp>
      <p:sp>
        <p:nvSpPr>
          <p:cNvPr id="14" name="Oval 13">
            <a:extLst>
              <a:ext uri="{FF2B5EF4-FFF2-40B4-BE49-F238E27FC236}">
                <a16:creationId xmlns:a16="http://schemas.microsoft.com/office/drawing/2014/main" id="{AFBABBDC-7A88-2DF1-6834-B54E3B38CCB9}"/>
              </a:ext>
            </a:extLst>
          </p:cNvPr>
          <p:cNvSpPr/>
          <p:nvPr/>
        </p:nvSpPr>
        <p:spPr bwMode="auto">
          <a:xfrm>
            <a:off x="3580522" y="4034170"/>
            <a:ext cx="151658" cy="151658"/>
          </a:xfrm>
          <a:prstGeom prst="ellipse">
            <a:avLst/>
          </a:prstGeom>
          <a:noFill/>
          <a:ln w="28575"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5" name="Oval 14">
            <a:extLst>
              <a:ext uri="{FF2B5EF4-FFF2-40B4-BE49-F238E27FC236}">
                <a16:creationId xmlns:a16="http://schemas.microsoft.com/office/drawing/2014/main" id="{972A87D2-FA7D-D24E-E754-C53DA965EBD9}"/>
              </a:ext>
            </a:extLst>
          </p:cNvPr>
          <p:cNvSpPr/>
          <p:nvPr/>
        </p:nvSpPr>
        <p:spPr bwMode="auto">
          <a:xfrm>
            <a:off x="5212076" y="4034170"/>
            <a:ext cx="151658" cy="151658"/>
          </a:xfrm>
          <a:prstGeom prst="ellipse">
            <a:avLst/>
          </a:prstGeom>
          <a:noFill/>
          <a:ln w="28575"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6" name="Content Placeholder 9">
            <a:extLst>
              <a:ext uri="{FF2B5EF4-FFF2-40B4-BE49-F238E27FC236}">
                <a16:creationId xmlns:a16="http://schemas.microsoft.com/office/drawing/2014/main" id="{B3E7DBB2-EC42-6443-9EF4-98ECB70D3467}"/>
              </a:ext>
            </a:extLst>
          </p:cNvPr>
          <p:cNvSpPr txBox="1">
            <a:spLocks/>
          </p:cNvSpPr>
          <p:nvPr/>
        </p:nvSpPr>
        <p:spPr>
          <a:xfrm>
            <a:off x="5129653" y="4171756"/>
            <a:ext cx="1733255" cy="412975"/>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fontAlgn="t">
              <a:spcBef>
                <a:spcPts val="0"/>
              </a:spcBef>
              <a:spcAft>
                <a:spcPts val="0"/>
              </a:spcAft>
              <a:buFont typeface="Arial" pitchFamily="34" charset="0"/>
              <a:buNone/>
              <a:defRPr/>
            </a:pPr>
            <a:r>
              <a:rPr lang="en-NZ" b="1" kern="1200" spc="-20">
                <a:solidFill>
                  <a:srgbClr val="FFFFFF"/>
                </a:solidFill>
                <a:latin typeface="Roboto" panose="02000000000000000000" pitchFamily="2" charset="0"/>
                <a:ea typeface="Roboto" panose="02000000000000000000" pitchFamily="2" charset="0"/>
              </a:rPr>
              <a:t>July/Aug 2023</a:t>
            </a:r>
          </a:p>
          <a:p>
            <a:pPr marL="0" indent="0" fontAlgn="t">
              <a:spcBef>
                <a:spcPts val="0"/>
              </a:spcBef>
              <a:spcAft>
                <a:spcPts val="0"/>
              </a:spcAft>
              <a:buFont typeface="Arial" pitchFamily="34" charset="0"/>
              <a:buNone/>
            </a:pPr>
            <a:r>
              <a:rPr lang="en-NZ" kern="1200" spc="-20">
                <a:solidFill>
                  <a:srgbClr val="FFFFFF"/>
                </a:solidFill>
                <a:latin typeface="Arial" panose="020B0604020202020204" pitchFamily="34" charset="0"/>
                <a:ea typeface="+mn-ea"/>
                <a:cs typeface="Arial" panose="020B0604020202020204" pitchFamily="34" charset="0"/>
              </a:rPr>
              <a:t>Issue standard </a:t>
            </a:r>
          </a:p>
        </p:txBody>
      </p:sp>
      <p:cxnSp>
        <p:nvCxnSpPr>
          <p:cNvPr id="17" name="Straight Arrow Connector 16">
            <a:extLst>
              <a:ext uri="{FF2B5EF4-FFF2-40B4-BE49-F238E27FC236}">
                <a16:creationId xmlns:a16="http://schemas.microsoft.com/office/drawing/2014/main" id="{F91D4253-F923-7D89-E08F-7C845586A097}"/>
              </a:ext>
            </a:extLst>
          </p:cNvPr>
          <p:cNvCxnSpPr>
            <a:cxnSpLocks/>
          </p:cNvCxnSpPr>
          <p:nvPr/>
        </p:nvCxnSpPr>
        <p:spPr bwMode="auto">
          <a:xfrm>
            <a:off x="3738937" y="4109999"/>
            <a:ext cx="1347206" cy="0"/>
          </a:xfrm>
          <a:prstGeom prst="straightConnector1">
            <a:avLst/>
          </a:prstGeom>
          <a:solidFill>
            <a:schemeClr val="accent1"/>
          </a:solidFill>
          <a:ln w="28575" cap="flat" cmpd="sng" algn="ctr">
            <a:solidFill>
              <a:schemeClr val="bg1"/>
            </a:solidFill>
            <a:prstDash val="solid"/>
            <a:round/>
            <a:headEnd type="none" w="sm" len="sm"/>
            <a:tailEnd type="triangle"/>
          </a:ln>
          <a:effectLst/>
        </p:spPr>
      </p:cxnSp>
      <p:cxnSp>
        <p:nvCxnSpPr>
          <p:cNvPr id="18" name="Straight Arrow Connector 17">
            <a:extLst>
              <a:ext uri="{FF2B5EF4-FFF2-40B4-BE49-F238E27FC236}">
                <a16:creationId xmlns:a16="http://schemas.microsoft.com/office/drawing/2014/main" id="{6926B22E-C92D-D19E-5FD5-64B627E2B1AE}"/>
              </a:ext>
            </a:extLst>
          </p:cNvPr>
          <p:cNvCxnSpPr>
            <a:cxnSpLocks/>
            <a:stCxn id="15" idx="6"/>
          </p:cNvCxnSpPr>
          <p:nvPr/>
        </p:nvCxnSpPr>
        <p:spPr bwMode="auto">
          <a:xfrm>
            <a:off x="5363734" y="4109999"/>
            <a:ext cx="1403914" cy="0"/>
          </a:xfrm>
          <a:prstGeom prst="straightConnector1">
            <a:avLst/>
          </a:prstGeom>
          <a:solidFill>
            <a:schemeClr val="accent1"/>
          </a:solidFill>
          <a:ln w="28575" cap="flat" cmpd="sng" algn="ctr">
            <a:solidFill>
              <a:schemeClr val="bg1"/>
            </a:solidFill>
            <a:prstDash val="solid"/>
            <a:round/>
            <a:headEnd type="none" w="sm" len="sm"/>
            <a:tailEnd type="triangle"/>
          </a:ln>
          <a:effectLst/>
        </p:spPr>
      </p:cxnSp>
      <p:sp>
        <p:nvSpPr>
          <p:cNvPr id="20" name="Oval 19">
            <a:extLst>
              <a:ext uri="{FF2B5EF4-FFF2-40B4-BE49-F238E27FC236}">
                <a16:creationId xmlns:a16="http://schemas.microsoft.com/office/drawing/2014/main" id="{3096011B-ECEE-341E-F583-CCE5875D4686}"/>
              </a:ext>
            </a:extLst>
          </p:cNvPr>
          <p:cNvSpPr/>
          <p:nvPr/>
        </p:nvSpPr>
        <p:spPr bwMode="auto">
          <a:xfrm>
            <a:off x="6931626" y="4031674"/>
            <a:ext cx="151658" cy="151658"/>
          </a:xfrm>
          <a:prstGeom prst="ellipse">
            <a:avLst/>
          </a:prstGeom>
          <a:noFill/>
          <a:ln w="28575"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2" name="Content Placeholder 9">
            <a:extLst>
              <a:ext uri="{FF2B5EF4-FFF2-40B4-BE49-F238E27FC236}">
                <a16:creationId xmlns:a16="http://schemas.microsoft.com/office/drawing/2014/main" id="{7F56B10D-3457-7ED7-8672-7D4737437623}"/>
              </a:ext>
            </a:extLst>
          </p:cNvPr>
          <p:cNvSpPr txBox="1">
            <a:spLocks/>
          </p:cNvSpPr>
          <p:nvPr/>
        </p:nvSpPr>
        <p:spPr>
          <a:xfrm>
            <a:off x="6843630" y="4171755"/>
            <a:ext cx="2123651" cy="412975"/>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fontAlgn="t">
              <a:spcBef>
                <a:spcPts val="0"/>
              </a:spcBef>
              <a:spcAft>
                <a:spcPts val="0"/>
              </a:spcAft>
              <a:buFont typeface="Arial" pitchFamily="34" charset="0"/>
              <a:buNone/>
              <a:defRPr/>
            </a:pPr>
            <a:r>
              <a:rPr lang="en-NZ" b="1" kern="1200" spc="-20">
                <a:solidFill>
                  <a:srgbClr val="FFFFFF"/>
                </a:solidFill>
                <a:latin typeface="Roboto" panose="02000000000000000000" pitchFamily="2" charset="0"/>
                <a:ea typeface="Roboto" panose="02000000000000000000" pitchFamily="2" charset="0"/>
              </a:rPr>
              <a:t>October 2024</a:t>
            </a:r>
          </a:p>
          <a:p>
            <a:pPr marL="0" indent="0" fontAlgn="t">
              <a:spcBef>
                <a:spcPts val="0"/>
              </a:spcBef>
              <a:spcAft>
                <a:spcPts val="0"/>
              </a:spcAft>
              <a:buFont typeface="Arial" pitchFamily="34" charset="0"/>
              <a:buNone/>
            </a:pPr>
            <a:r>
              <a:rPr lang="en-NZ" kern="1200" spc="-20">
                <a:solidFill>
                  <a:srgbClr val="FFFFFF"/>
                </a:solidFill>
                <a:latin typeface="Arial" panose="020B0604020202020204" pitchFamily="34" charset="0"/>
                <a:ea typeface="+mn-ea"/>
                <a:cs typeface="Arial" panose="020B0604020202020204" pitchFamily="34" charset="0"/>
              </a:rPr>
              <a:t>GHG disclosures subject to mandatory assurance</a:t>
            </a:r>
          </a:p>
        </p:txBody>
      </p:sp>
    </p:spTree>
    <p:extLst>
      <p:ext uri="{BB962C8B-B14F-4D97-AF65-F5344CB8AC3E}">
        <p14:creationId xmlns:p14="http://schemas.microsoft.com/office/powerpoint/2010/main" val="2047778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1A800E-DDCF-914B-BFFB-96A1E9DACF26}"/>
              </a:ext>
            </a:extLst>
          </p:cNvPr>
          <p:cNvSpPr>
            <a:spLocks noGrp="1"/>
          </p:cNvSpPr>
          <p:nvPr>
            <p:ph type="body" sz="quarter" idx="13"/>
          </p:nvPr>
        </p:nvSpPr>
        <p:spPr>
          <a:xfrm>
            <a:off x="326146" y="1615590"/>
            <a:ext cx="5663521" cy="1077951"/>
          </a:xfrm>
        </p:spPr>
        <p:txBody>
          <a:bodyPr/>
          <a:lstStyle/>
          <a:p>
            <a:r>
              <a:rPr lang="en-US"/>
              <a:t>Assurance Engagements over GHG Emissions Disclosures</a:t>
            </a:r>
          </a:p>
        </p:txBody>
      </p:sp>
      <p:sp>
        <p:nvSpPr>
          <p:cNvPr id="4" name="Text Placeholder 3">
            <a:extLst>
              <a:ext uri="{FF2B5EF4-FFF2-40B4-BE49-F238E27FC236}">
                <a16:creationId xmlns:a16="http://schemas.microsoft.com/office/drawing/2014/main" id="{943A3309-6AE7-9642-8C91-E0FDA1EB29AA}"/>
              </a:ext>
            </a:extLst>
          </p:cNvPr>
          <p:cNvSpPr>
            <a:spLocks noGrp="1"/>
          </p:cNvSpPr>
          <p:nvPr>
            <p:ph type="body" sz="quarter" idx="14"/>
          </p:nvPr>
        </p:nvSpPr>
        <p:spPr>
          <a:xfrm>
            <a:off x="326146" y="2693541"/>
            <a:ext cx="4197393" cy="1185935"/>
          </a:xfrm>
        </p:spPr>
        <p:txBody>
          <a:bodyPr/>
          <a:lstStyle/>
          <a:p>
            <a:r>
              <a:rPr lang="en-US"/>
              <a:t>Feedback forum</a:t>
            </a:r>
          </a:p>
          <a:p>
            <a:endParaRPr lang="en-US"/>
          </a:p>
          <a:p>
            <a:endParaRPr lang="en-US"/>
          </a:p>
          <a:p>
            <a:endParaRPr lang="en-US"/>
          </a:p>
          <a:p>
            <a:r>
              <a:rPr lang="en-US" b="1"/>
              <a:t>8 February 2023</a:t>
            </a:r>
          </a:p>
          <a:p>
            <a:endParaRPr lang="en-US"/>
          </a:p>
        </p:txBody>
      </p:sp>
      <p:sp>
        <p:nvSpPr>
          <p:cNvPr id="2" name="Slide Number Placeholder 1">
            <a:extLst>
              <a:ext uri="{FF2B5EF4-FFF2-40B4-BE49-F238E27FC236}">
                <a16:creationId xmlns:a16="http://schemas.microsoft.com/office/drawing/2014/main" id="{2B2CF285-D681-3444-B078-EC8584CDA2CB}"/>
              </a:ext>
            </a:extLst>
          </p:cNvPr>
          <p:cNvSpPr>
            <a:spLocks noGrp="1"/>
          </p:cNvSpPr>
          <p:nvPr>
            <p:ph type="sldNum" sz="quarter" idx="4294967295"/>
          </p:nvPr>
        </p:nvSpPr>
        <p:spPr>
          <a:xfrm>
            <a:off x="7086600" y="4865688"/>
            <a:ext cx="2057400" cy="274637"/>
          </a:xfrm>
        </p:spPr>
        <p:txBody>
          <a:bodyPr/>
          <a:lstStyle/>
          <a:p>
            <a:fld id="{44191CEA-57C7-4D5E-8C31-464E43422066}" type="slidenum">
              <a:rPr lang="en-NZ" altLang="en-US" smtClean="0"/>
              <a:pPr/>
              <a:t>2</a:t>
            </a:fld>
            <a:endParaRPr lang="en-NZ" altLang="en-US"/>
          </a:p>
        </p:txBody>
      </p:sp>
      <p:sp>
        <p:nvSpPr>
          <p:cNvPr id="5" name="Text Placeholder 3">
            <a:extLst>
              <a:ext uri="{FF2B5EF4-FFF2-40B4-BE49-F238E27FC236}">
                <a16:creationId xmlns:a16="http://schemas.microsoft.com/office/drawing/2014/main" id="{31F0CCB8-FC75-4E03-B33D-B4600DFF2ABE}"/>
              </a:ext>
            </a:extLst>
          </p:cNvPr>
          <p:cNvSpPr txBox="1">
            <a:spLocks/>
          </p:cNvSpPr>
          <p:nvPr/>
        </p:nvSpPr>
        <p:spPr>
          <a:xfrm>
            <a:off x="462216" y="3705217"/>
            <a:ext cx="4022177" cy="1020145"/>
          </a:xfrm>
          <a:prstGeom prst="rect">
            <a:avLst/>
          </a:prstGeom>
        </p:spPr>
        <p:txBody>
          <a:bodyPr/>
          <a:lstStyle>
            <a:lvl1pPr marL="0" indent="0" algn="l" defTabSz="269081" rtl="0" eaLnBrk="1" fontAlgn="base" hangingPunct="1">
              <a:lnSpc>
                <a:spcPct val="110000"/>
              </a:lnSpc>
              <a:spcBef>
                <a:spcPts val="150"/>
              </a:spcBef>
              <a:spcAft>
                <a:spcPts val="300"/>
              </a:spcAft>
              <a:buClr>
                <a:srgbClr val="3E403A"/>
              </a:buClr>
              <a:buFont typeface="Arial" panose="020B0604020202020204" pitchFamily="34" charset="0"/>
              <a:buNone/>
              <a:defRPr sz="2000" b="0">
                <a:solidFill>
                  <a:srgbClr val="404040"/>
                </a:solidFill>
                <a:latin typeface="+mn-lt"/>
                <a:ea typeface="Open Sans" panose="020B0606030504020204" pitchFamily="34" charset="0"/>
                <a:cs typeface="Open Sans" panose="020B0606030504020204" pitchFamily="34" charset="0"/>
              </a:defRPr>
            </a:lvl1pPr>
            <a:lvl2pPr marL="539354" indent="-269081" algn="l" defTabSz="269081" rtl="0" eaLnBrk="1" fontAlgn="base" hangingPunct="1">
              <a:lnSpc>
                <a:spcPct val="110000"/>
              </a:lnSpc>
              <a:spcBef>
                <a:spcPts val="150"/>
              </a:spcBef>
              <a:spcAft>
                <a:spcPts val="300"/>
              </a:spcAft>
              <a:buFont typeface="Arial" panose="020B0604020202020204" pitchFamily="34" charset="0"/>
              <a:buChar char="–"/>
              <a:defRPr>
                <a:solidFill>
                  <a:srgbClr val="404040"/>
                </a:solidFill>
                <a:latin typeface="+mn-lt"/>
                <a:ea typeface="Open Sans" panose="020B0606030504020204" pitchFamily="34" charset="0"/>
                <a:cs typeface="Open Sans" panose="020B0606030504020204" pitchFamily="34" charset="0"/>
              </a:defRPr>
            </a:lvl2pPr>
            <a:lvl3pPr marL="809625" indent="-269081" algn="l" defTabSz="269081" rtl="0" eaLnBrk="1" fontAlgn="base" hangingPunct="1">
              <a:lnSpc>
                <a:spcPct val="110000"/>
              </a:lnSpc>
              <a:spcBef>
                <a:spcPct val="0"/>
              </a:spcBef>
              <a:spcAft>
                <a:spcPts val="300"/>
              </a:spcAft>
              <a:buFont typeface="Arial" panose="020B0604020202020204" pitchFamily="34" charset="0"/>
              <a:buChar char="•"/>
              <a:defRPr>
                <a:solidFill>
                  <a:srgbClr val="404040"/>
                </a:solidFill>
                <a:latin typeface="+mn-lt"/>
                <a:ea typeface="Open Sans" panose="020B0606030504020204" pitchFamily="34" charset="0"/>
                <a:cs typeface="Open Sans" panose="020B0606030504020204" pitchFamily="34" charset="0"/>
              </a:defRPr>
            </a:lvl3pPr>
            <a:lvl4pPr marL="1079897" indent="-269081" algn="l" defTabSz="269081" rtl="0" eaLnBrk="1" fontAlgn="base" hangingPunct="1">
              <a:lnSpc>
                <a:spcPct val="110000"/>
              </a:lnSpc>
              <a:spcBef>
                <a:spcPct val="0"/>
              </a:spcBef>
              <a:spcAft>
                <a:spcPts val="300"/>
              </a:spcAft>
              <a:buFont typeface="Arial" panose="020B0604020202020204" pitchFamily="34" charset="0"/>
              <a:buChar char="–"/>
              <a:defRPr sz="1500">
                <a:solidFill>
                  <a:srgbClr val="404040"/>
                </a:solidFill>
                <a:latin typeface="+mn-lt"/>
                <a:ea typeface="Open Sans" panose="020B0606030504020204" pitchFamily="34" charset="0"/>
                <a:cs typeface="Open Sans" panose="020B0606030504020204" pitchFamily="34" charset="0"/>
              </a:defRPr>
            </a:lvl4pPr>
            <a:lvl5pPr marL="1348979" indent="-269081" algn="l" defTabSz="269081" rtl="0" eaLnBrk="1" fontAlgn="base" hangingPunct="1">
              <a:lnSpc>
                <a:spcPct val="110000"/>
              </a:lnSpc>
              <a:spcBef>
                <a:spcPct val="0"/>
              </a:spcBef>
              <a:spcAft>
                <a:spcPts val="300"/>
              </a:spcAft>
              <a:buFont typeface="Arial" panose="020B0604020202020204" pitchFamily="34" charset="0"/>
              <a:buChar char="»"/>
              <a:defRPr sz="1500">
                <a:solidFill>
                  <a:srgbClr val="404040"/>
                </a:solidFill>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endParaRPr lang="en-US" kern="0"/>
          </a:p>
        </p:txBody>
      </p:sp>
    </p:spTree>
    <p:extLst>
      <p:ext uri="{BB962C8B-B14F-4D97-AF65-F5344CB8AC3E}">
        <p14:creationId xmlns:p14="http://schemas.microsoft.com/office/powerpoint/2010/main" val="1321004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DC4C21F7-F042-4104-9FD3-70E6B807BF1F}"/>
              </a:ext>
            </a:extLst>
          </p:cNvPr>
          <p:cNvSpPr/>
          <p:nvPr/>
        </p:nvSpPr>
        <p:spPr bwMode="auto">
          <a:xfrm>
            <a:off x="2658533" y="4021134"/>
            <a:ext cx="4195645" cy="755888"/>
          </a:xfrm>
          <a:prstGeom prst="roundRect">
            <a:avLst/>
          </a:prstGeom>
          <a:solidFill>
            <a:srgbClr val="E29B29"/>
          </a:solidFill>
          <a:ln>
            <a:noFill/>
            <a:headEnd type="none" w="sm" len="sm"/>
            <a:tailEnd type="none" w="sm" len="sm"/>
          </a:ln>
          <a:effectLst>
            <a:softEdge rad="0"/>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5" name="Rectangle: Rounded Corners 4">
            <a:extLst>
              <a:ext uri="{FF2B5EF4-FFF2-40B4-BE49-F238E27FC236}">
                <a16:creationId xmlns:a16="http://schemas.microsoft.com/office/drawing/2014/main" id="{177890B5-2019-3C7F-FE8E-3E5CBAB0080B}"/>
              </a:ext>
            </a:extLst>
          </p:cNvPr>
          <p:cNvSpPr/>
          <p:nvPr/>
        </p:nvSpPr>
        <p:spPr bwMode="auto">
          <a:xfrm>
            <a:off x="376355" y="1282750"/>
            <a:ext cx="8432800" cy="2408295"/>
          </a:xfrm>
          <a:prstGeom prst="roundRect">
            <a:avLst/>
          </a:prstGeom>
          <a:solidFill>
            <a:srgbClr val="EFF0E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a:xfrm>
            <a:off x="299155" y="307186"/>
            <a:ext cx="4718756" cy="481457"/>
          </a:xfrm>
        </p:spPr>
        <p:txBody>
          <a:bodyPr/>
          <a:lstStyle/>
          <a:p>
            <a:r>
              <a:rPr lang="en-US" sz="2400">
                <a:solidFill>
                  <a:schemeClr val="tx1">
                    <a:lumMod val="75000"/>
                    <a:lumOff val="25000"/>
                  </a:schemeClr>
                </a:solidFill>
              </a:rPr>
              <a:t>Where to from here…..</a:t>
            </a:r>
          </a:p>
        </p:txBody>
      </p:sp>
      <p:sp>
        <p:nvSpPr>
          <p:cNvPr id="11" name="Content Placeholder 3">
            <a:extLst>
              <a:ext uri="{FF2B5EF4-FFF2-40B4-BE49-F238E27FC236}">
                <a16:creationId xmlns:a16="http://schemas.microsoft.com/office/drawing/2014/main" id="{90DC93FE-09E1-4E24-8AB4-7CC3FAC12491}"/>
              </a:ext>
            </a:extLst>
          </p:cNvPr>
          <p:cNvSpPr txBox="1">
            <a:spLocks/>
          </p:cNvSpPr>
          <p:nvPr/>
        </p:nvSpPr>
        <p:spPr>
          <a:xfrm>
            <a:off x="2747966" y="4202959"/>
            <a:ext cx="4630099" cy="500255"/>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Font typeface="Arial" pitchFamily="34" charset="0"/>
              <a:buNone/>
            </a:pPr>
            <a:r>
              <a:rPr lang="en-GB" sz="2000" b="1" kern="0">
                <a:solidFill>
                  <a:schemeClr val="bg1"/>
                </a:solidFill>
              </a:rPr>
              <a:t>Submissions close 10 February 2023 </a:t>
            </a:r>
            <a:endParaRPr lang="en-GB" sz="2000">
              <a:solidFill>
                <a:schemeClr val="bg1"/>
              </a:solidFill>
            </a:endParaRPr>
          </a:p>
        </p:txBody>
      </p:sp>
      <p:sp>
        <p:nvSpPr>
          <p:cNvPr id="9" name="TextBox 8">
            <a:extLst>
              <a:ext uri="{FF2B5EF4-FFF2-40B4-BE49-F238E27FC236}">
                <a16:creationId xmlns:a16="http://schemas.microsoft.com/office/drawing/2014/main" id="{34DE672B-B832-4BD1-86B8-EAC7E81761C6}"/>
              </a:ext>
            </a:extLst>
          </p:cNvPr>
          <p:cNvSpPr txBox="1"/>
          <p:nvPr/>
        </p:nvSpPr>
        <p:spPr>
          <a:xfrm>
            <a:off x="495537" y="1648924"/>
            <a:ext cx="8042729" cy="369332"/>
          </a:xfrm>
          <a:prstGeom prst="rect">
            <a:avLst/>
          </a:prstGeom>
          <a:noFill/>
        </p:spPr>
        <p:txBody>
          <a:bodyPr wrap="square">
            <a:spAutoFit/>
          </a:bodyPr>
          <a:lstStyle/>
          <a:p>
            <a:pPr>
              <a:spcAft>
                <a:spcPts val="1200"/>
              </a:spcAft>
            </a:pPr>
            <a:r>
              <a:rPr lang="en-NZ" b="1">
                <a:solidFill>
                  <a:schemeClr val="tx1"/>
                </a:solidFill>
              </a:rPr>
              <a:t>MBIE/</a:t>
            </a:r>
            <a:r>
              <a:rPr lang="en-NZ" b="1" err="1">
                <a:solidFill>
                  <a:schemeClr val="tx1"/>
                </a:solidFill>
              </a:rPr>
              <a:t>MfE</a:t>
            </a:r>
            <a:r>
              <a:rPr lang="en-NZ" b="1">
                <a:solidFill>
                  <a:schemeClr val="tx1"/>
                </a:solidFill>
              </a:rPr>
              <a:t> consultation covers:</a:t>
            </a:r>
          </a:p>
        </p:txBody>
      </p:sp>
      <p:sp>
        <p:nvSpPr>
          <p:cNvPr id="4" name="TextBox 3">
            <a:extLst>
              <a:ext uri="{FF2B5EF4-FFF2-40B4-BE49-F238E27FC236}">
                <a16:creationId xmlns:a16="http://schemas.microsoft.com/office/drawing/2014/main" id="{8E4C1DD6-1715-3D37-3D35-0F69E2C385E1}"/>
              </a:ext>
            </a:extLst>
          </p:cNvPr>
          <p:cNvSpPr txBox="1"/>
          <p:nvPr/>
        </p:nvSpPr>
        <p:spPr>
          <a:xfrm>
            <a:off x="571390" y="2227041"/>
            <a:ext cx="8042729" cy="774571"/>
          </a:xfrm>
          <a:prstGeom prst="rect">
            <a:avLst/>
          </a:prstGeom>
          <a:noFill/>
        </p:spPr>
        <p:txBody>
          <a:bodyPr wrap="square">
            <a:spAutoFit/>
          </a:bodyPr>
          <a:lstStyle/>
          <a:p>
            <a:pPr marL="285750" indent="-285750">
              <a:spcAft>
                <a:spcPts val="1000"/>
              </a:spcAft>
              <a:buClr>
                <a:srgbClr val="E29B29"/>
              </a:buClr>
              <a:buFont typeface="Wingdings" panose="05000000000000000000" pitchFamily="2" charset="2"/>
              <a:buChar char="Ø"/>
            </a:pPr>
            <a:r>
              <a:rPr lang="en-GB"/>
              <a:t>Occupational licensing for assurance practitioners</a:t>
            </a:r>
          </a:p>
          <a:p>
            <a:pPr marL="285750" indent="-285750">
              <a:spcAft>
                <a:spcPts val="1000"/>
              </a:spcAft>
              <a:buClr>
                <a:srgbClr val="E29B29"/>
              </a:buClr>
              <a:buFont typeface="Wingdings" panose="05000000000000000000" pitchFamily="2" charset="2"/>
              <a:buChar char="Ø"/>
            </a:pPr>
            <a:endParaRPr lang="en-NZ">
              <a:solidFill>
                <a:schemeClr val="tx1"/>
              </a:solidFill>
            </a:endParaRPr>
          </a:p>
        </p:txBody>
      </p:sp>
      <p:sp>
        <p:nvSpPr>
          <p:cNvPr id="10" name="TextBox 9">
            <a:extLst>
              <a:ext uri="{FF2B5EF4-FFF2-40B4-BE49-F238E27FC236}">
                <a16:creationId xmlns:a16="http://schemas.microsoft.com/office/drawing/2014/main" id="{C1C38D4C-9D45-4F30-9041-DAE2C29267AD}"/>
              </a:ext>
            </a:extLst>
          </p:cNvPr>
          <p:cNvSpPr txBox="1"/>
          <p:nvPr/>
        </p:nvSpPr>
        <p:spPr>
          <a:xfrm>
            <a:off x="571390" y="2746176"/>
            <a:ext cx="8042729" cy="369332"/>
          </a:xfrm>
          <a:prstGeom prst="rect">
            <a:avLst/>
          </a:prstGeom>
          <a:noFill/>
        </p:spPr>
        <p:txBody>
          <a:bodyPr wrap="square">
            <a:spAutoFit/>
          </a:bodyPr>
          <a:lstStyle/>
          <a:p>
            <a:pPr marL="285750" indent="-285750">
              <a:spcAft>
                <a:spcPts val="1800"/>
              </a:spcAft>
              <a:buClr>
                <a:srgbClr val="E29B29"/>
              </a:buClr>
              <a:buFont typeface="Wingdings" panose="05000000000000000000" pitchFamily="2" charset="2"/>
              <a:buChar char="Ø"/>
            </a:pPr>
            <a:r>
              <a:rPr lang="en-GB"/>
              <a:t>Expanding assurance to cover the whole climate statement. </a:t>
            </a:r>
          </a:p>
        </p:txBody>
      </p:sp>
    </p:spTree>
    <p:extLst>
      <p:ext uri="{BB962C8B-B14F-4D97-AF65-F5344CB8AC3E}">
        <p14:creationId xmlns:p14="http://schemas.microsoft.com/office/powerpoint/2010/main" val="3362582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EE9D87B-BB98-8496-6C9C-5F7D1D9120B8}"/>
              </a:ext>
            </a:extLst>
          </p:cNvPr>
          <p:cNvSpPr/>
          <p:nvPr/>
        </p:nvSpPr>
        <p:spPr bwMode="auto">
          <a:xfrm>
            <a:off x="403345" y="1823134"/>
            <a:ext cx="4424384" cy="2656796"/>
          </a:xfrm>
          <a:prstGeom prst="roundRect">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0" name="Rectangle: Rounded Corners 19">
            <a:extLst>
              <a:ext uri="{FF2B5EF4-FFF2-40B4-BE49-F238E27FC236}">
                <a16:creationId xmlns:a16="http://schemas.microsoft.com/office/drawing/2014/main" id="{DA0B640E-1B24-467E-900F-BE8E6DD706FE}"/>
              </a:ext>
            </a:extLst>
          </p:cNvPr>
          <p:cNvSpPr/>
          <p:nvPr/>
        </p:nvSpPr>
        <p:spPr bwMode="auto">
          <a:xfrm>
            <a:off x="671513" y="2010894"/>
            <a:ext cx="4235826" cy="2381273"/>
          </a:xfrm>
          <a:prstGeom prst="roundRect">
            <a:avLst/>
          </a:prstGeom>
          <a:noFill/>
          <a:ln>
            <a:noFill/>
            <a:headEnd type="none" w="sm" len="sm"/>
            <a:tailEnd type="none" w="sm" len="sm"/>
          </a:ln>
          <a:effec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69875" indent="-269875" defTabSz="270000" eaLnBrk="1" fontAlgn="auto" hangingPunct="1">
              <a:lnSpc>
                <a:spcPct val="110000"/>
              </a:lnSpc>
              <a:spcBef>
                <a:spcPts val="150"/>
              </a:spcBef>
              <a:spcAft>
                <a:spcPts val="1000"/>
              </a:spcAft>
              <a:buClr>
                <a:srgbClr val="D59D43"/>
              </a:buClr>
              <a:buFont typeface="Arial" pitchFamily="34" charset="0"/>
              <a:buChar char="•"/>
              <a:defRPr/>
            </a:pPr>
            <a:r>
              <a:rPr lang="en-US" sz="2000" kern="0">
                <a:solidFill>
                  <a:srgbClr val="404040"/>
                </a:solidFill>
                <a:latin typeface="Roboto" panose="02000000000000000000" pitchFamily="2" charset="0"/>
                <a:ea typeface="Roboto" panose="02000000000000000000" pitchFamily="2" charset="0"/>
                <a:cs typeface="Arial" panose="020B0604020202020204" pitchFamily="34" charset="0"/>
              </a:rPr>
              <a:t>C</a:t>
            </a:r>
            <a:r>
              <a:rPr kumimoji="0" lang="en-US" sz="2000" b="0" i="0" u="none" strike="noStrike" kern="0" cap="none" spc="0" normalizeH="0" baseline="0" noProof="0" err="1">
                <a:ln>
                  <a:noFill/>
                </a:ln>
                <a:solidFill>
                  <a:srgbClr val="404040"/>
                </a:solidFill>
                <a:effectLst/>
                <a:uLnTx/>
                <a:uFillTx/>
                <a:latin typeface="Roboto" panose="02000000000000000000" pitchFamily="2" charset="0"/>
                <a:ea typeface="Roboto" panose="02000000000000000000" pitchFamily="2" charset="0"/>
                <a:cs typeface="Arial" panose="020B0604020202020204" pitchFamily="34" charset="0"/>
              </a:rPr>
              <a:t>ontext</a:t>
            </a:r>
            <a:endParaRPr kumimoji="0" lang="en-US" sz="2000" b="0" i="0" u="none" strike="noStrike" kern="0" cap="none" spc="0" normalizeH="0" baseline="0" noProof="0">
              <a:ln>
                <a:noFill/>
              </a:ln>
              <a:solidFill>
                <a:srgbClr val="404040"/>
              </a:solidFill>
              <a:effectLst/>
              <a:uLnTx/>
              <a:uFillTx/>
              <a:latin typeface="Roboto" panose="02000000000000000000" pitchFamily="2" charset="0"/>
              <a:ea typeface="Roboto" panose="02000000000000000000" pitchFamily="2" charset="0"/>
              <a:cs typeface="Arial" panose="020B0604020202020204" pitchFamily="34" charset="0"/>
            </a:endParaRPr>
          </a:p>
          <a:p>
            <a:pPr marL="269875" indent="-269875" defTabSz="270000" eaLnBrk="1" fontAlgn="auto" hangingPunct="1">
              <a:lnSpc>
                <a:spcPct val="110000"/>
              </a:lnSpc>
              <a:spcBef>
                <a:spcPts val="150"/>
              </a:spcBef>
              <a:spcAft>
                <a:spcPts val="1000"/>
              </a:spcAft>
              <a:buClr>
                <a:srgbClr val="D59D43"/>
              </a:buClr>
              <a:buFont typeface="Arial" pitchFamily="34" charset="0"/>
              <a:buChar char="•"/>
              <a:defRPr/>
            </a:pPr>
            <a:r>
              <a:rPr lang="en-US" sz="2000" kern="0">
                <a:solidFill>
                  <a:srgbClr val="404040"/>
                </a:solidFill>
                <a:latin typeface="Roboto" panose="02000000000000000000" pitchFamily="2" charset="0"/>
                <a:ea typeface="Roboto" panose="02000000000000000000" pitchFamily="2" charset="0"/>
                <a:cs typeface="Arial" panose="020B0604020202020204" pitchFamily="34" charset="0"/>
              </a:rPr>
              <a:t>Objectives in developing proposals</a:t>
            </a:r>
            <a:endParaRPr kumimoji="0" lang="en-US" sz="2000" b="0" i="0" u="none" strike="noStrike" kern="0" cap="none" spc="0" normalizeH="0" baseline="0" noProof="0">
              <a:ln>
                <a:noFill/>
              </a:ln>
              <a:solidFill>
                <a:srgbClr val="404040"/>
              </a:solidFill>
              <a:effectLst/>
              <a:uLnTx/>
              <a:uFillTx/>
              <a:latin typeface="Roboto" panose="02000000000000000000" pitchFamily="2" charset="0"/>
              <a:ea typeface="Roboto" panose="02000000000000000000" pitchFamily="2" charset="0"/>
              <a:cs typeface="Arial" panose="020B0604020202020204" pitchFamily="34" charset="0"/>
            </a:endParaRPr>
          </a:p>
          <a:p>
            <a:pPr marL="269875" marR="0" lvl="0" indent="-269875" algn="l" defTabSz="270000" rtl="0" eaLnBrk="1" fontAlgn="auto" latinLnBrk="0" hangingPunct="1">
              <a:lnSpc>
                <a:spcPct val="110000"/>
              </a:lnSpc>
              <a:spcBef>
                <a:spcPts val="150"/>
              </a:spcBef>
              <a:spcAft>
                <a:spcPts val="1000"/>
              </a:spcAft>
              <a:buClr>
                <a:srgbClr val="D59D43"/>
              </a:buClr>
              <a:buSzTx/>
              <a:buFont typeface="Arial" pitchFamily="34" charset="0"/>
              <a:buChar char="•"/>
              <a:tabLst/>
              <a:defRPr/>
            </a:pPr>
            <a:r>
              <a:rPr kumimoji="0" lang="en-US" sz="2000" b="0" i="0" u="none" strike="noStrike" kern="0" cap="none" spc="0" normalizeH="0" baseline="0" noProof="0">
                <a:ln>
                  <a:noFill/>
                </a:ln>
                <a:solidFill>
                  <a:srgbClr val="404040"/>
                </a:solidFill>
                <a:effectLst/>
                <a:uLnTx/>
                <a:uFillTx/>
                <a:latin typeface="Roboto" panose="02000000000000000000" pitchFamily="2" charset="0"/>
                <a:ea typeface="Roboto" panose="02000000000000000000" pitchFamily="2" charset="0"/>
                <a:cs typeface="Arial" panose="020B0604020202020204" pitchFamily="34" charset="0"/>
              </a:rPr>
              <a:t>Key features of the proposed standard</a:t>
            </a:r>
          </a:p>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2" name="Content Placeholder 3">
            <a:extLst>
              <a:ext uri="{FF2B5EF4-FFF2-40B4-BE49-F238E27FC236}">
                <a16:creationId xmlns:a16="http://schemas.microsoft.com/office/drawing/2014/main" id="{F59A3D64-BBFE-464A-B941-1DE4B6359F39}"/>
              </a:ext>
            </a:extLst>
          </p:cNvPr>
          <p:cNvSpPr>
            <a:spLocks noGrp="1"/>
          </p:cNvSpPr>
          <p:nvPr>
            <p:ph idx="1"/>
          </p:nvPr>
        </p:nvSpPr>
        <p:spPr>
          <a:xfrm>
            <a:off x="376212" y="20572"/>
            <a:ext cx="4331565" cy="589166"/>
          </a:xfrm>
        </p:spPr>
        <p:txBody>
          <a:bodyPr lIns="91440" tIns="45720" rIns="91440" bIns="45720" anchor="t"/>
          <a:lstStyle/>
          <a:p>
            <a:pPr marL="0" indent="0">
              <a:buNone/>
            </a:pPr>
            <a:r>
              <a:rPr lang="en-US" sz="2400" b="1">
                <a:solidFill>
                  <a:schemeClr val="tx1">
                    <a:lumMod val="75000"/>
                    <a:lumOff val="25000"/>
                  </a:schemeClr>
                </a:solidFill>
                <a:ea typeface="Open Sans"/>
                <a:cs typeface="Open Sans"/>
              </a:rPr>
              <a:t>Assurance Engagements over GHG Emissions Disclosures</a:t>
            </a:r>
          </a:p>
        </p:txBody>
      </p:sp>
      <p:sp>
        <p:nvSpPr>
          <p:cNvPr id="3" name="Content Placeholder 1">
            <a:extLst>
              <a:ext uri="{FF2B5EF4-FFF2-40B4-BE49-F238E27FC236}">
                <a16:creationId xmlns:a16="http://schemas.microsoft.com/office/drawing/2014/main" id="{C4A36CD1-36C0-2AD7-0469-02282BA51DCC}"/>
              </a:ext>
            </a:extLst>
          </p:cNvPr>
          <p:cNvSpPr txBox="1">
            <a:spLocks/>
          </p:cNvSpPr>
          <p:nvPr/>
        </p:nvSpPr>
        <p:spPr>
          <a:xfrm>
            <a:off x="5269411" y="1085172"/>
            <a:ext cx="3251521" cy="360572"/>
          </a:xfrm>
          <a:prstGeom prst="rect">
            <a:avLst/>
          </a:prstGeom>
        </p:spPr>
        <p:txBody>
          <a:bodyPr lIns="91440" tIns="45720" rIns="91440" bIns="45720" anchor="t"/>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lgn="ctr">
              <a:spcAft>
                <a:spcPts val="1000"/>
              </a:spcAft>
              <a:buClr>
                <a:srgbClr val="006796"/>
              </a:buClr>
              <a:buFont typeface="Arial" pitchFamily="34" charset="0"/>
              <a:buNone/>
              <a:defRPr/>
            </a:pPr>
            <a:r>
              <a:rPr lang="en-US" sz="2000" b="1" kern="0">
                <a:latin typeface="Roboto" panose="02000000000000000000" pitchFamily="2" charset="0"/>
                <a:ea typeface="Roboto" panose="02000000000000000000" pitchFamily="2" charset="0"/>
                <a:cs typeface="Arial" panose="020B0604020202020204" pitchFamily="34" charset="0"/>
              </a:rPr>
              <a:t>GHG Assurance team</a:t>
            </a:r>
          </a:p>
        </p:txBody>
      </p:sp>
      <p:grpSp>
        <p:nvGrpSpPr>
          <p:cNvPr id="5" name="Group 4">
            <a:extLst>
              <a:ext uri="{FF2B5EF4-FFF2-40B4-BE49-F238E27FC236}">
                <a16:creationId xmlns:a16="http://schemas.microsoft.com/office/drawing/2014/main" id="{CEF6BCBA-CD7C-9B4D-FEE9-D0872BAB5A2C}"/>
              </a:ext>
            </a:extLst>
          </p:cNvPr>
          <p:cNvGrpSpPr/>
          <p:nvPr/>
        </p:nvGrpSpPr>
        <p:grpSpPr>
          <a:xfrm>
            <a:off x="5464293" y="3741429"/>
            <a:ext cx="2968025" cy="987246"/>
            <a:chOff x="1211158" y="3948649"/>
            <a:chExt cx="2968025" cy="987246"/>
          </a:xfrm>
        </p:grpSpPr>
        <p:sp>
          <p:nvSpPr>
            <p:cNvPr id="6" name="Rectangle: Rounded Corners 5">
              <a:extLst>
                <a:ext uri="{FF2B5EF4-FFF2-40B4-BE49-F238E27FC236}">
                  <a16:creationId xmlns:a16="http://schemas.microsoft.com/office/drawing/2014/main" id="{779B5EBB-1539-65E5-5403-AEB87C16AF17}"/>
                </a:ext>
              </a:extLst>
            </p:cNvPr>
            <p:cNvSpPr/>
            <p:nvPr/>
          </p:nvSpPr>
          <p:spPr bwMode="auto">
            <a:xfrm>
              <a:off x="1211158" y="4208486"/>
              <a:ext cx="2968025" cy="706917"/>
            </a:xfrm>
            <a:prstGeom prst="roundRect">
              <a:avLst/>
            </a:prstGeom>
            <a:solidFill>
              <a:srgbClr val="FFEDCD"/>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defRPr/>
              </a:pPr>
              <a:endParaRPr lang="en-NZ" sz="2400">
                <a:solidFill>
                  <a:srgbClr val="000000"/>
                </a:solidFill>
                <a:latin typeface="Arial" charset="0"/>
              </a:endParaRPr>
            </a:p>
          </p:txBody>
        </p:sp>
        <p:sp>
          <p:nvSpPr>
            <p:cNvPr id="7" name="Rectangle: Rounded Corners 6">
              <a:extLst>
                <a:ext uri="{FF2B5EF4-FFF2-40B4-BE49-F238E27FC236}">
                  <a16:creationId xmlns:a16="http://schemas.microsoft.com/office/drawing/2014/main" id="{55A99065-43B8-BE21-BD79-D7A584895D65}"/>
                </a:ext>
              </a:extLst>
            </p:cNvPr>
            <p:cNvSpPr/>
            <p:nvPr/>
          </p:nvSpPr>
          <p:spPr bwMode="auto">
            <a:xfrm>
              <a:off x="1730722" y="3963957"/>
              <a:ext cx="1949278" cy="360572"/>
            </a:xfrm>
            <a:prstGeom prst="roundRect">
              <a:avLst/>
            </a:prstGeom>
            <a:solidFill>
              <a:srgbClr val="D59D43"/>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defRPr/>
              </a:pPr>
              <a:endParaRPr lang="en-NZ" sz="2400">
                <a:solidFill>
                  <a:srgbClr val="000000"/>
                </a:solidFill>
                <a:latin typeface="Arial" charset="0"/>
              </a:endParaRPr>
            </a:p>
          </p:txBody>
        </p:sp>
        <p:sp>
          <p:nvSpPr>
            <p:cNvPr id="8" name="Content Placeholder 1">
              <a:extLst>
                <a:ext uri="{FF2B5EF4-FFF2-40B4-BE49-F238E27FC236}">
                  <a16:creationId xmlns:a16="http://schemas.microsoft.com/office/drawing/2014/main" id="{BBF28B87-A9CB-936F-9B4A-783BAF830DE8}"/>
                </a:ext>
              </a:extLst>
            </p:cNvPr>
            <p:cNvSpPr txBox="1">
              <a:spLocks/>
            </p:cNvSpPr>
            <p:nvPr/>
          </p:nvSpPr>
          <p:spPr>
            <a:xfrm>
              <a:off x="1797084" y="3948649"/>
              <a:ext cx="1902965" cy="360572"/>
            </a:xfrm>
            <a:prstGeom prst="rect">
              <a:avLst/>
            </a:prstGeom>
          </p:spPr>
          <p:txBody>
            <a:bodyPr lIns="91440" tIns="45720" rIns="91440" bIns="45720" anchor="t"/>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spcBef>
                  <a:spcPts val="300"/>
                </a:spcBef>
                <a:spcAft>
                  <a:spcPts val="1000"/>
                </a:spcAft>
                <a:buClr>
                  <a:srgbClr val="006796"/>
                </a:buClr>
                <a:buFont typeface="Arial" pitchFamily="34" charset="0"/>
                <a:buNone/>
                <a:defRPr/>
              </a:pPr>
              <a:r>
                <a:rPr lang="en-SG" b="1">
                  <a:solidFill>
                    <a:srgbClr val="FFFFFF"/>
                  </a:solidFill>
                  <a:latin typeface="Roboto" panose="02000000000000000000" pitchFamily="2" charset="0"/>
                  <a:ea typeface="Roboto" panose="02000000000000000000" pitchFamily="2" charset="0"/>
                  <a:cs typeface="Arial" panose="020B0604020202020204" pitchFamily="34" charset="0"/>
                </a:rPr>
                <a:t>Anna Herlender</a:t>
              </a:r>
              <a:endParaRPr lang="en-NZ" b="1">
                <a:solidFill>
                  <a:srgbClr val="FFFFFF"/>
                </a:solidFill>
                <a:latin typeface="Roboto" panose="02000000000000000000" pitchFamily="2" charset="0"/>
                <a:ea typeface="Roboto" panose="02000000000000000000" pitchFamily="2" charset="0"/>
                <a:cs typeface="Arial" panose="020B0604020202020204" pitchFamily="34" charset="0"/>
              </a:endParaRPr>
            </a:p>
          </p:txBody>
        </p:sp>
        <p:sp>
          <p:nvSpPr>
            <p:cNvPr id="9" name="TextBox 8">
              <a:extLst>
                <a:ext uri="{FF2B5EF4-FFF2-40B4-BE49-F238E27FC236}">
                  <a16:creationId xmlns:a16="http://schemas.microsoft.com/office/drawing/2014/main" id="{BBB98864-AD5F-99D6-9636-53EF854E003C}"/>
                </a:ext>
              </a:extLst>
            </p:cNvPr>
            <p:cNvSpPr txBox="1"/>
            <p:nvPr/>
          </p:nvSpPr>
          <p:spPr>
            <a:xfrm>
              <a:off x="1388283" y="4351120"/>
              <a:ext cx="2613773" cy="584775"/>
            </a:xfrm>
            <a:prstGeom prst="rect">
              <a:avLst/>
            </a:prstGeom>
            <a:noFill/>
          </p:spPr>
          <p:txBody>
            <a:bodyPr wrap="square">
              <a:spAutoFit/>
            </a:bodyPr>
            <a:lstStyle/>
            <a:p>
              <a:pPr algn="ctr">
                <a:spcBef>
                  <a:spcPts val="300"/>
                </a:spcBef>
                <a:spcAft>
                  <a:spcPts val="1000"/>
                </a:spcAft>
                <a:buClr>
                  <a:srgbClr val="006796"/>
                </a:buClr>
                <a:defRPr/>
              </a:pPr>
              <a:r>
                <a:rPr lang="en-SG" sz="1600">
                  <a:solidFill>
                    <a:srgbClr val="000000"/>
                  </a:solidFill>
                  <a:latin typeface="Roboto" panose="02000000000000000000" pitchFamily="2" charset="0"/>
                  <a:ea typeface="Roboto" panose="02000000000000000000" pitchFamily="2" charset="0"/>
                  <a:cs typeface="Arial" panose="020B0604020202020204" pitchFamily="34" charset="0"/>
                </a:rPr>
                <a:t>Project Manager</a:t>
              </a:r>
              <a:r>
                <a:rPr lang="en-US" sz="1600" kern="0">
                  <a:solidFill>
                    <a:srgbClr val="404040"/>
                  </a:solidFill>
                  <a:latin typeface="Roboto" panose="02000000000000000000" pitchFamily="2" charset="0"/>
                  <a:ea typeface="Roboto" panose="02000000000000000000" pitchFamily="2" charset="0"/>
                  <a:cs typeface="Arial" panose="020B0604020202020204" pitchFamily="34" charset="0"/>
                </a:rPr>
                <a:t> – Auditing and Assurance</a:t>
              </a:r>
              <a:endParaRPr lang="en-NZ" sz="1600">
                <a:solidFill>
                  <a:srgbClr val="000000"/>
                </a:solidFill>
                <a:latin typeface="Roboto" panose="02000000000000000000" pitchFamily="2" charset="0"/>
                <a:ea typeface="Roboto" panose="02000000000000000000" pitchFamily="2" charset="0"/>
                <a:cs typeface="Arial" panose="020B0604020202020204" pitchFamily="34" charset="0"/>
              </a:endParaRPr>
            </a:p>
          </p:txBody>
        </p:sp>
      </p:grpSp>
      <p:grpSp>
        <p:nvGrpSpPr>
          <p:cNvPr id="10" name="Group 9">
            <a:extLst>
              <a:ext uri="{FF2B5EF4-FFF2-40B4-BE49-F238E27FC236}">
                <a16:creationId xmlns:a16="http://schemas.microsoft.com/office/drawing/2014/main" id="{82937F4A-63B6-5382-90AE-7B66F96CCF85}"/>
              </a:ext>
            </a:extLst>
          </p:cNvPr>
          <p:cNvGrpSpPr/>
          <p:nvPr/>
        </p:nvGrpSpPr>
        <p:grpSpPr>
          <a:xfrm>
            <a:off x="5464293" y="1574867"/>
            <a:ext cx="3047635" cy="961138"/>
            <a:chOff x="4604315" y="3954566"/>
            <a:chExt cx="3047635" cy="961138"/>
          </a:xfrm>
        </p:grpSpPr>
        <p:sp>
          <p:nvSpPr>
            <p:cNvPr id="11" name="Rectangle: Rounded Corners 10">
              <a:extLst>
                <a:ext uri="{FF2B5EF4-FFF2-40B4-BE49-F238E27FC236}">
                  <a16:creationId xmlns:a16="http://schemas.microsoft.com/office/drawing/2014/main" id="{71864EAF-8A85-3A07-2E5E-F5B43662D437}"/>
                </a:ext>
              </a:extLst>
            </p:cNvPr>
            <p:cNvSpPr/>
            <p:nvPr/>
          </p:nvSpPr>
          <p:spPr bwMode="auto">
            <a:xfrm>
              <a:off x="4604315" y="4202833"/>
              <a:ext cx="2968025" cy="706918"/>
            </a:xfrm>
            <a:prstGeom prst="roundRect">
              <a:avLst/>
            </a:prstGeom>
            <a:solidFill>
              <a:srgbClr val="FFEDCD"/>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defRPr/>
              </a:pPr>
              <a:endParaRPr lang="en-NZ" sz="2400">
                <a:solidFill>
                  <a:srgbClr val="000000"/>
                </a:solidFill>
                <a:latin typeface="Arial" charset="0"/>
              </a:endParaRPr>
            </a:p>
          </p:txBody>
        </p:sp>
        <p:sp>
          <p:nvSpPr>
            <p:cNvPr id="12" name="Rectangle: Rounded Corners 11">
              <a:extLst>
                <a:ext uri="{FF2B5EF4-FFF2-40B4-BE49-F238E27FC236}">
                  <a16:creationId xmlns:a16="http://schemas.microsoft.com/office/drawing/2014/main" id="{8564948B-32B1-0E3A-7B29-797E4BCF36EB}"/>
                </a:ext>
              </a:extLst>
            </p:cNvPr>
            <p:cNvSpPr/>
            <p:nvPr/>
          </p:nvSpPr>
          <p:spPr bwMode="auto">
            <a:xfrm>
              <a:off x="5123879" y="3963957"/>
              <a:ext cx="1949278" cy="360573"/>
            </a:xfrm>
            <a:prstGeom prst="roundRect">
              <a:avLst/>
            </a:prstGeom>
            <a:solidFill>
              <a:srgbClr val="D59D43"/>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defRPr/>
              </a:pPr>
              <a:endParaRPr lang="en-NZ" sz="2400">
                <a:solidFill>
                  <a:srgbClr val="000000"/>
                </a:solidFill>
                <a:latin typeface="Arial" charset="0"/>
              </a:endParaRPr>
            </a:p>
          </p:txBody>
        </p:sp>
        <p:sp>
          <p:nvSpPr>
            <p:cNvPr id="13" name="Content Placeholder 1">
              <a:extLst>
                <a:ext uri="{FF2B5EF4-FFF2-40B4-BE49-F238E27FC236}">
                  <a16:creationId xmlns:a16="http://schemas.microsoft.com/office/drawing/2014/main" id="{8F99AD44-B0AB-42C2-CCD0-8D5DD9223FB5}"/>
                </a:ext>
              </a:extLst>
            </p:cNvPr>
            <p:cNvSpPr txBox="1">
              <a:spLocks/>
            </p:cNvSpPr>
            <p:nvPr/>
          </p:nvSpPr>
          <p:spPr>
            <a:xfrm>
              <a:off x="5336479" y="3954566"/>
              <a:ext cx="1902965" cy="360572"/>
            </a:xfrm>
            <a:prstGeom prst="rect">
              <a:avLst/>
            </a:prstGeom>
          </p:spPr>
          <p:txBody>
            <a:bodyPr lIns="91440" tIns="45720" rIns="91440" bIns="45720" anchor="t"/>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spcBef>
                  <a:spcPts val="300"/>
                </a:spcBef>
                <a:spcAft>
                  <a:spcPts val="1000"/>
                </a:spcAft>
                <a:buClr>
                  <a:srgbClr val="006796"/>
                </a:buClr>
                <a:buFont typeface="Arial" pitchFamily="34" charset="0"/>
                <a:buNone/>
                <a:defRPr/>
              </a:pPr>
              <a:r>
                <a:rPr lang="en-NZ" b="1">
                  <a:solidFill>
                    <a:srgbClr val="FFFFFF"/>
                  </a:solidFill>
                  <a:latin typeface="Roboto" panose="02000000000000000000" pitchFamily="2" charset="0"/>
                  <a:ea typeface="Roboto" panose="02000000000000000000" pitchFamily="2" charset="0"/>
                  <a:cs typeface="Arial" panose="020B0604020202020204" pitchFamily="34" charset="0"/>
                </a:rPr>
                <a:t>Misha Pieters</a:t>
              </a:r>
            </a:p>
          </p:txBody>
        </p:sp>
        <p:sp>
          <p:nvSpPr>
            <p:cNvPr id="14" name="TextBox 13">
              <a:extLst>
                <a:ext uri="{FF2B5EF4-FFF2-40B4-BE49-F238E27FC236}">
                  <a16:creationId xmlns:a16="http://schemas.microsoft.com/office/drawing/2014/main" id="{8C8399F6-9FA9-B7F3-5583-C5AC538DD314}"/>
                </a:ext>
              </a:extLst>
            </p:cNvPr>
            <p:cNvSpPr txBox="1"/>
            <p:nvPr/>
          </p:nvSpPr>
          <p:spPr>
            <a:xfrm>
              <a:off x="4683925" y="4330929"/>
              <a:ext cx="2968025" cy="584775"/>
            </a:xfrm>
            <a:prstGeom prst="rect">
              <a:avLst/>
            </a:prstGeom>
            <a:noFill/>
          </p:spPr>
          <p:txBody>
            <a:bodyPr wrap="square">
              <a:spAutoFit/>
            </a:bodyPr>
            <a:lstStyle/>
            <a:p>
              <a:pPr algn="ctr">
                <a:spcBef>
                  <a:spcPts val="300"/>
                </a:spcBef>
                <a:spcAft>
                  <a:spcPts val="1000"/>
                </a:spcAft>
                <a:buClr>
                  <a:srgbClr val="006796"/>
                </a:buClr>
                <a:defRPr/>
              </a:pPr>
              <a:r>
                <a:rPr lang="en-NZ" sz="1600">
                  <a:solidFill>
                    <a:srgbClr val="000000"/>
                  </a:solidFill>
                  <a:latin typeface="Roboto" panose="02000000000000000000" pitchFamily="2" charset="0"/>
                  <a:ea typeface="Roboto" panose="02000000000000000000" pitchFamily="2" charset="0"/>
                  <a:cs typeface="Arial" panose="020B0604020202020204" pitchFamily="34" charset="0"/>
                </a:rPr>
                <a:t>Director – Auditing and Assurance </a:t>
              </a:r>
            </a:p>
          </p:txBody>
        </p:sp>
      </p:grpSp>
      <p:grpSp>
        <p:nvGrpSpPr>
          <p:cNvPr id="2" name="Group 1">
            <a:extLst>
              <a:ext uri="{FF2B5EF4-FFF2-40B4-BE49-F238E27FC236}">
                <a16:creationId xmlns:a16="http://schemas.microsoft.com/office/drawing/2014/main" id="{5D6A6953-49A3-DDA0-D4F5-6C68E3E98D9D}"/>
              </a:ext>
            </a:extLst>
          </p:cNvPr>
          <p:cNvGrpSpPr/>
          <p:nvPr/>
        </p:nvGrpSpPr>
        <p:grpSpPr>
          <a:xfrm>
            <a:off x="5473297" y="2658148"/>
            <a:ext cx="3047635" cy="961138"/>
            <a:chOff x="4604315" y="3954566"/>
            <a:chExt cx="3047635" cy="961138"/>
          </a:xfrm>
        </p:grpSpPr>
        <p:sp>
          <p:nvSpPr>
            <p:cNvPr id="15" name="Rectangle: Rounded Corners 14">
              <a:extLst>
                <a:ext uri="{FF2B5EF4-FFF2-40B4-BE49-F238E27FC236}">
                  <a16:creationId xmlns:a16="http://schemas.microsoft.com/office/drawing/2014/main" id="{7530C16F-52A5-102D-6811-5DAE7033B70D}"/>
                </a:ext>
              </a:extLst>
            </p:cNvPr>
            <p:cNvSpPr/>
            <p:nvPr/>
          </p:nvSpPr>
          <p:spPr bwMode="auto">
            <a:xfrm>
              <a:off x="4604315" y="4202833"/>
              <a:ext cx="2968025" cy="706918"/>
            </a:xfrm>
            <a:prstGeom prst="roundRect">
              <a:avLst/>
            </a:prstGeom>
            <a:solidFill>
              <a:srgbClr val="FFEDCD"/>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defRPr/>
              </a:pPr>
              <a:endParaRPr lang="en-NZ" sz="2400">
                <a:solidFill>
                  <a:srgbClr val="000000"/>
                </a:solidFill>
                <a:latin typeface="Arial" charset="0"/>
              </a:endParaRPr>
            </a:p>
          </p:txBody>
        </p:sp>
        <p:sp>
          <p:nvSpPr>
            <p:cNvPr id="16" name="Rectangle: Rounded Corners 15">
              <a:extLst>
                <a:ext uri="{FF2B5EF4-FFF2-40B4-BE49-F238E27FC236}">
                  <a16:creationId xmlns:a16="http://schemas.microsoft.com/office/drawing/2014/main" id="{8CFDF6F6-576E-4850-617A-DF1E2492D469}"/>
                </a:ext>
              </a:extLst>
            </p:cNvPr>
            <p:cNvSpPr/>
            <p:nvPr/>
          </p:nvSpPr>
          <p:spPr bwMode="auto">
            <a:xfrm>
              <a:off x="5123879" y="3963957"/>
              <a:ext cx="1949278" cy="360573"/>
            </a:xfrm>
            <a:prstGeom prst="roundRect">
              <a:avLst/>
            </a:prstGeom>
            <a:solidFill>
              <a:srgbClr val="D59D43"/>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defRPr/>
              </a:pPr>
              <a:endParaRPr lang="en-NZ" sz="2400">
                <a:solidFill>
                  <a:srgbClr val="000000"/>
                </a:solidFill>
                <a:latin typeface="Arial" charset="0"/>
              </a:endParaRPr>
            </a:p>
          </p:txBody>
        </p:sp>
        <p:sp>
          <p:nvSpPr>
            <p:cNvPr id="17" name="Content Placeholder 1">
              <a:extLst>
                <a:ext uri="{FF2B5EF4-FFF2-40B4-BE49-F238E27FC236}">
                  <a16:creationId xmlns:a16="http://schemas.microsoft.com/office/drawing/2014/main" id="{AFF2C5D2-826E-D7BD-C730-68CA2F9F6740}"/>
                </a:ext>
              </a:extLst>
            </p:cNvPr>
            <p:cNvSpPr txBox="1">
              <a:spLocks/>
            </p:cNvSpPr>
            <p:nvPr/>
          </p:nvSpPr>
          <p:spPr>
            <a:xfrm>
              <a:off x="5336479" y="3954566"/>
              <a:ext cx="1902965" cy="360572"/>
            </a:xfrm>
            <a:prstGeom prst="rect">
              <a:avLst/>
            </a:prstGeom>
          </p:spPr>
          <p:txBody>
            <a:bodyPr lIns="91440" tIns="45720" rIns="91440" bIns="45720" anchor="t"/>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spcBef>
                  <a:spcPts val="300"/>
                </a:spcBef>
                <a:spcAft>
                  <a:spcPts val="1000"/>
                </a:spcAft>
                <a:buClr>
                  <a:srgbClr val="006796"/>
                </a:buClr>
                <a:buFont typeface="Arial" pitchFamily="34" charset="0"/>
                <a:buNone/>
                <a:defRPr/>
              </a:pPr>
              <a:r>
                <a:rPr lang="en-NZ" b="1">
                  <a:solidFill>
                    <a:srgbClr val="FFFFFF"/>
                  </a:solidFill>
                  <a:latin typeface="Roboto" panose="02000000000000000000" pitchFamily="2" charset="0"/>
                  <a:ea typeface="Roboto" panose="02000000000000000000" pitchFamily="2" charset="0"/>
                  <a:cs typeface="Arial" panose="020B0604020202020204" pitchFamily="34" charset="0"/>
                </a:rPr>
                <a:t>Karen Tipper</a:t>
              </a:r>
            </a:p>
          </p:txBody>
        </p:sp>
        <p:sp>
          <p:nvSpPr>
            <p:cNvPr id="18" name="TextBox 17">
              <a:extLst>
                <a:ext uri="{FF2B5EF4-FFF2-40B4-BE49-F238E27FC236}">
                  <a16:creationId xmlns:a16="http://schemas.microsoft.com/office/drawing/2014/main" id="{2507D6FE-01BB-467F-BA4E-433B142B0F53}"/>
                </a:ext>
              </a:extLst>
            </p:cNvPr>
            <p:cNvSpPr txBox="1"/>
            <p:nvPr/>
          </p:nvSpPr>
          <p:spPr>
            <a:xfrm>
              <a:off x="4683925" y="4330929"/>
              <a:ext cx="2968025" cy="584775"/>
            </a:xfrm>
            <a:prstGeom prst="rect">
              <a:avLst/>
            </a:prstGeom>
            <a:noFill/>
          </p:spPr>
          <p:txBody>
            <a:bodyPr wrap="square">
              <a:spAutoFit/>
            </a:bodyPr>
            <a:lstStyle/>
            <a:p>
              <a:pPr algn="ctr">
                <a:spcBef>
                  <a:spcPts val="300"/>
                </a:spcBef>
                <a:spcAft>
                  <a:spcPts val="1000"/>
                </a:spcAft>
                <a:buClr>
                  <a:srgbClr val="006796"/>
                </a:buClr>
                <a:defRPr/>
              </a:pPr>
              <a:r>
                <a:rPr lang="en-NZ" sz="1600">
                  <a:solidFill>
                    <a:srgbClr val="000000"/>
                  </a:solidFill>
                  <a:latin typeface="Roboto" panose="02000000000000000000" pitchFamily="2" charset="0"/>
                  <a:ea typeface="Roboto" panose="02000000000000000000" pitchFamily="2" charset="0"/>
                  <a:cs typeface="Arial" panose="020B0604020202020204" pitchFamily="34" charset="0"/>
                </a:rPr>
                <a:t>Technical Director – Auditing and Assurance </a:t>
              </a:r>
            </a:p>
          </p:txBody>
        </p:sp>
      </p:grpSp>
      <p:sp>
        <p:nvSpPr>
          <p:cNvPr id="19" name="Content Placeholder 1">
            <a:extLst>
              <a:ext uri="{FF2B5EF4-FFF2-40B4-BE49-F238E27FC236}">
                <a16:creationId xmlns:a16="http://schemas.microsoft.com/office/drawing/2014/main" id="{2C34BA8E-E1DA-94E7-064A-F753FBE4ECDE}"/>
              </a:ext>
            </a:extLst>
          </p:cNvPr>
          <p:cNvSpPr txBox="1">
            <a:spLocks/>
          </p:cNvSpPr>
          <p:nvPr/>
        </p:nvSpPr>
        <p:spPr>
          <a:xfrm>
            <a:off x="998187" y="1085172"/>
            <a:ext cx="3251521" cy="360572"/>
          </a:xfrm>
          <a:prstGeom prst="rect">
            <a:avLst/>
          </a:prstGeom>
        </p:spPr>
        <p:txBody>
          <a:bodyPr lIns="91440" tIns="45720" rIns="91440" bIns="45720" anchor="t"/>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lgn="ctr">
              <a:spcAft>
                <a:spcPts val="1000"/>
              </a:spcAft>
              <a:buClr>
                <a:srgbClr val="006796"/>
              </a:buClr>
              <a:buFont typeface="Arial" pitchFamily="34" charset="0"/>
              <a:buNone/>
              <a:defRPr/>
            </a:pPr>
            <a:r>
              <a:rPr lang="en-US" sz="2000" b="1" kern="0">
                <a:latin typeface="Roboto" panose="02000000000000000000" pitchFamily="2" charset="0"/>
                <a:ea typeface="Roboto" panose="02000000000000000000" pitchFamily="2" charset="0"/>
                <a:cs typeface="Arial" panose="020B0604020202020204" pitchFamily="34" charset="0"/>
              </a:rPr>
              <a:t>Agenda </a:t>
            </a:r>
          </a:p>
        </p:txBody>
      </p:sp>
    </p:spTree>
    <p:extLst>
      <p:ext uri="{BB962C8B-B14F-4D97-AF65-F5344CB8AC3E}">
        <p14:creationId xmlns:p14="http://schemas.microsoft.com/office/powerpoint/2010/main" val="3335924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a:xfrm>
            <a:off x="6881377" y="4874715"/>
            <a:ext cx="2057400" cy="273844"/>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02A16F9-4D44-47C7-BF06-FFE7750A8ED4}" type="slidenum">
              <a:rPr kumimoji="0" lang="en-NZ" altLang="en-US" sz="900" b="0" i="0" u="none" strike="noStrike" kern="1200" cap="none" spc="0" normalizeH="0" baseline="0" noProof="0" smtClean="0">
                <a:ln>
                  <a:noFill/>
                </a:ln>
                <a:solidFill>
                  <a:srgbClr val="40404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NZ" altLang="en-US" sz="900" b="0" i="0" u="none" strike="noStrike" kern="1200" cap="none" spc="0" normalizeH="0" baseline="0" noProof="0">
              <a:ln>
                <a:noFill/>
              </a:ln>
              <a:solidFill>
                <a:srgbClr val="404040"/>
              </a:solidFill>
              <a:effectLst/>
              <a:uLnTx/>
              <a:uFillTx/>
              <a:latin typeface="Calibri" panose="020F0502020204030204" pitchFamily="34" charset="0"/>
              <a:ea typeface="+mn-ea"/>
              <a:cs typeface="+mn-cs"/>
            </a:endParaRPr>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a:xfrm>
            <a:off x="484189" y="177172"/>
            <a:ext cx="3702329" cy="481457"/>
          </a:xfrm>
        </p:spPr>
        <p:txBody>
          <a:bodyPr>
            <a:noAutofit/>
          </a:bodyPr>
          <a:lstStyle/>
          <a:p>
            <a:r>
              <a:rPr lang="en-US" sz="1600">
                <a:solidFill>
                  <a:schemeClr val="tx1">
                    <a:lumMod val="75000"/>
                    <a:lumOff val="25000"/>
                  </a:schemeClr>
                </a:solidFill>
                <a:latin typeface="Roboto" panose="02000000000000000000" pitchFamily="2" charset="0"/>
                <a:ea typeface="Roboto" panose="02000000000000000000" pitchFamily="2" charset="0"/>
              </a:rPr>
              <a:t>Climate disclosures in New Zealand </a:t>
            </a:r>
          </a:p>
        </p:txBody>
      </p:sp>
      <p:sp>
        <p:nvSpPr>
          <p:cNvPr id="16" name="object 39">
            <a:extLst>
              <a:ext uri="{FF2B5EF4-FFF2-40B4-BE49-F238E27FC236}">
                <a16:creationId xmlns:a16="http://schemas.microsoft.com/office/drawing/2014/main" id="{22AC7A61-B5BB-4211-81B6-01B073C4EF05}"/>
              </a:ext>
            </a:extLst>
          </p:cNvPr>
          <p:cNvSpPr txBox="1">
            <a:spLocks/>
          </p:cNvSpPr>
          <p:nvPr/>
        </p:nvSpPr>
        <p:spPr>
          <a:xfrm>
            <a:off x="10087664" y="7149520"/>
            <a:ext cx="154940" cy="294953"/>
          </a:xfrm>
          <a:prstGeom prst="rect">
            <a:avLst/>
          </a:prstGeom>
        </p:spPr>
        <p:txBody>
          <a:bodyPr vert="horz" wrap="square" lIns="0" tIns="17780" rIns="0" bIns="0"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38099" marR="0" lvl="0" indent="0" algn="l" defTabSz="914400" rtl="0" eaLnBrk="0" fontAlgn="base" latinLnBrk="0" hangingPunct="0">
              <a:lnSpc>
                <a:spcPct val="100000"/>
              </a:lnSpc>
              <a:spcBef>
                <a:spcPts val="140"/>
              </a:spcBef>
              <a:spcAft>
                <a:spcPct val="0"/>
              </a:spcAft>
              <a:buClrTx/>
              <a:buSzTx/>
              <a:buFontTx/>
              <a:buNone/>
              <a:tabLst/>
              <a:defRPr/>
            </a:pPr>
            <a:fld id="{81D60167-4931-47E6-BA6A-407CBD079E47}" type="slidenum">
              <a:rPr kumimoji="0" lang="en-NZ"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38099" marR="0" lvl="0" indent="0" algn="l" defTabSz="914400" rtl="0" eaLnBrk="0" fontAlgn="base" latinLnBrk="0" hangingPunct="0">
                <a:lnSpc>
                  <a:spcPct val="100000"/>
                </a:lnSpc>
                <a:spcBef>
                  <a:spcPts val="140"/>
                </a:spcBef>
                <a:spcAft>
                  <a:spcPct val="0"/>
                </a:spcAft>
                <a:buClrTx/>
                <a:buSzTx/>
                <a:buFontTx/>
                <a:buNone/>
                <a:tabLst/>
                <a:defRPr/>
              </a:pPr>
              <a:t>4</a:t>
            </a:fld>
            <a:endParaRPr kumimoji="0" lang="en-N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8" name="Rectangle: Rounded Corners 27">
            <a:extLst>
              <a:ext uri="{FF2B5EF4-FFF2-40B4-BE49-F238E27FC236}">
                <a16:creationId xmlns:a16="http://schemas.microsoft.com/office/drawing/2014/main" id="{EA8DA72F-8DF1-488C-99E4-9154FBF46E33}"/>
              </a:ext>
            </a:extLst>
          </p:cNvPr>
          <p:cNvSpPr/>
          <p:nvPr/>
        </p:nvSpPr>
        <p:spPr>
          <a:xfrm>
            <a:off x="1226017" y="1265038"/>
            <a:ext cx="6479589" cy="1107271"/>
          </a:xfrm>
          <a:prstGeom prst="roundRect">
            <a:avLst/>
          </a:prstGeom>
          <a:solidFill>
            <a:srgbClr val="7C9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10E989A7-C4E1-4954-BFB3-BC3DFCE19B18}"/>
              </a:ext>
            </a:extLst>
          </p:cNvPr>
          <p:cNvSpPr txBox="1"/>
          <p:nvPr/>
        </p:nvSpPr>
        <p:spPr>
          <a:xfrm>
            <a:off x="2139836" y="1495507"/>
            <a:ext cx="4514965"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NZ" sz="18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Climate-related disclosure framework: Aotearoa New Zealand Climate Standards</a:t>
            </a:r>
          </a:p>
        </p:txBody>
      </p:sp>
      <p:sp>
        <p:nvSpPr>
          <p:cNvPr id="30" name="Rectangle: Rounded Corners 29">
            <a:extLst>
              <a:ext uri="{FF2B5EF4-FFF2-40B4-BE49-F238E27FC236}">
                <a16:creationId xmlns:a16="http://schemas.microsoft.com/office/drawing/2014/main" id="{1BEC7B3F-4E64-411D-9CED-1D0F43BD7A56}"/>
              </a:ext>
            </a:extLst>
          </p:cNvPr>
          <p:cNvSpPr/>
          <p:nvPr/>
        </p:nvSpPr>
        <p:spPr>
          <a:xfrm>
            <a:off x="1226017" y="2680993"/>
            <a:ext cx="1968351" cy="15510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C4EBF7D9-DA01-41F1-896D-2AEEC750BC52}"/>
              </a:ext>
            </a:extLst>
          </p:cNvPr>
          <p:cNvSpPr/>
          <p:nvPr/>
        </p:nvSpPr>
        <p:spPr>
          <a:xfrm>
            <a:off x="3481635" y="2680992"/>
            <a:ext cx="1968352" cy="157868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66E76AAF-CB45-4AE6-A11C-2FF23B0E0E4C}"/>
              </a:ext>
            </a:extLst>
          </p:cNvPr>
          <p:cNvSpPr/>
          <p:nvPr/>
        </p:nvSpPr>
        <p:spPr>
          <a:xfrm>
            <a:off x="5737254" y="2680993"/>
            <a:ext cx="1968352" cy="15510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D0F6A3FC-CC24-41B6-8BD9-CB676BDC2621}"/>
              </a:ext>
            </a:extLst>
          </p:cNvPr>
          <p:cNvSpPr txBox="1"/>
          <p:nvPr/>
        </p:nvSpPr>
        <p:spPr>
          <a:xfrm>
            <a:off x="1385375" y="2978718"/>
            <a:ext cx="1701583"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12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Aotearoa New Zealand Climate Standard 1: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NZ" sz="12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12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Climate-related Disclosures (NZ CS 1)</a:t>
            </a:r>
          </a:p>
        </p:txBody>
      </p:sp>
      <p:sp>
        <p:nvSpPr>
          <p:cNvPr id="34" name="TextBox 33">
            <a:extLst>
              <a:ext uri="{FF2B5EF4-FFF2-40B4-BE49-F238E27FC236}">
                <a16:creationId xmlns:a16="http://schemas.microsoft.com/office/drawing/2014/main" id="{A95C41CF-7F18-4534-B51A-8EF0060D2A0E}"/>
              </a:ext>
            </a:extLst>
          </p:cNvPr>
          <p:cNvSpPr txBox="1"/>
          <p:nvPr/>
        </p:nvSpPr>
        <p:spPr>
          <a:xfrm>
            <a:off x="3615019" y="2777836"/>
            <a:ext cx="1701583" cy="138499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12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Aotearoa New Zealand Climate Standard 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12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12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First-time Adoption of Aotearoa New Zealand Climate Standards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12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(NZ CS 2)</a:t>
            </a:r>
          </a:p>
        </p:txBody>
      </p:sp>
      <p:sp>
        <p:nvSpPr>
          <p:cNvPr id="35" name="TextBox 34">
            <a:extLst>
              <a:ext uri="{FF2B5EF4-FFF2-40B4-BE49-F238E27FC236}">
                <a16:creationId xmlns:a16="http://schemas.microsoft.com/office/drawing/2014/main" id="{1DAC1C7C-B222-4E39-BF60-8037F9F526D4}"/>
              </a:ext>
            </a:extLst>
          </p:cNvPr>
          <p:cNvSpPr txBox="1"/>
          <p:nvPr/>
        </p:nvSpPr>
        <p:spPr>
          <a:xfrm>
            <a:off x="5802573" y="2886384"/>
            <a:ext cx="1968352"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12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Aotearoa New Zealand Climate Standard 3:</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NZ" sz="12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12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General Requirements for Climate-related Disclosures (NZ CS 3)</a:t>
            </a:r>
          </a:p>
        </p:txBody>
      </p:sp>
    </p:spTree>
    <p:extLst>
      <p:ext uri="{BB962C8B-B14F-4D97-AF65-F5344CB8AC3E}">
        <p14:creationId xmlns:p14="http://schemas.microsoft.com/office/powerpoint/2010/main" val="4014293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DC4C21F7-F042-4104-9FD3-70E6B807BF1F}"/>
              </a:ext>
            </a:extLst>
          </p:cNvPr>
          <p:cNvSpPr/>
          <p:nvPr/>
        </p:nvSpPr>
        <p:spPr bwMode="auto">
          <a:xfrm>
            <a:off x="3105700" y="3647008"/>
            <a:ext cx="3214654" cy="1306815"/>
          </a:xfrm>
          <a:prstGeom prst="roundRect">
            <a:avLst/>
          </a:prstGeom>
          <a:solidFill>
            <a:srgbClr val="E29B29"/>
          </a:solidFill>
          <a:ln>
            <a:noFill/>
            <a:headEnd type="none" w="sm" len="sm"/>
            <a:tailEnd type="none" w="sm" len="sm"/>
          </a:ln>
          <a:effectLst>
            <a:softEdge rad="0"/>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5" name="Rectangle: Rounded Corners 4">
            <a:extLst>
              <a:ext uri="{FF2B5EF4-FFF2-40B4-BE49-F238E27FC236}">
                <a16:creationId xmlns:a16="http://schemas.microsoft.com/office/drawing/2014/main" id="{177890B5-2019-3C7F-FE8E-3E5CBAB0080B}"/>
              </a:ext>
            </a:extLst>
          </p:cNvPr>
          <p:cNvSpPr/>
          <p:nvPr/>
        </p:nvSpPr>
        <p:spPr bwMode="auto">
          <a:xfrm>
            <a:off x="351051" y="1094819"/>
            <a:ext cx="8432800" cy="2351047"/>
          </a:xfrm>
          <a:prstGeom prst="roundRect">
            <a:avLst/>
          </a:prstGeom>
          <a:solidFill>
            <a:srgbClr val="EFF0E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a:xfrm>
            <a:off x="299155" y="307186"/>
            <a:ext cx="4718756" cy="481457"/>
          </a:xfrm>
        </p:spPr>
        <p:txBody>
          <a:bodyPr/>
          <a:lstStyle/>
          <a:p>
            <a:r>
              <a:rPr lang="en-US" sz="2400">
                <a:solidFill>
                  <a:schemeClr val="tx1">
                    <a:lumMod val="75000"/>
                    <a:lumOff val="25000"/>
                  </a:schemeClr>
                </a:solidFill>
              </a:rPr>
              <a:t>What has to be assured and by who</a:t>
            </a:r>
          </a:p>
        </p:txBody>
      </p:sp>
      <p:sp>
        <p:nvSpPr>
          <p:cNvPr id="11" name="Content Placeholder 3">
            <a:extLst>
              <a:ext uri="{FF2B5EF4-FFF2-40B4-BE49-F238E27FC236}">
                <a16:creationId xmlns:a16="http://schemas.microsoft.com/office/drawing/2014/main" id="{90DC93FE-09E1-4E24-8AB4-7CC3FAC12491}"/>
              </a:ext>
            </a:extLst>
          </p:cNvPr>
          <p:cNvSpPr txBox="1">
            <a:spLocks/>
          </p:cNvSpPr>
          <p:nvPr/>
        </p:nvSpPr>
        <p:spPr>
          <a:xfrm>
            <a:off x="3193618" y="3718256"/>
            <a:ext cx="3126736" cy="1159001"/>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Font typeface="Arial" pitchFamily="34" charset="0"/>
              <a:buNone/>
            </a:pPr>
            <a:r>
              <a:rPr lang="en-GB" sz="2000" b="1" kern="0">
                <a:solidFill>
                  <a:schemeClr val="bg1"/>
                </a:solidFill>
              </a:rPr>
              <a:t>	Assurance practitioner:</a:t>
            </a:r>
          </a:p>
          <a:p>
            <a:pPr lvl="2">
              <a:buFont typeface="Wingdings" panose="05000000000000000000" pitchFamily="2" charset="2"/>
              <a:buChar char="ü"/>
            </a:pPr>
            <a:r>
              <a:rPr lang="en-GB" sz="2000">
                <a:solidFill>
                  <a:schemeClr val="bg1"/>
                </a:solidFill>
              </a:rPr>
              <a:t>Independent</a:t>
            </a:r>
          </a:p>
          <a:p>
            <a:pPr lvl="2">
              <a:buFont typeface="Wingdings" panose="05000000000000000000" pitchFamily="2" charset="2"/>
              <a:buChar char="ü"/>
            </a:pPr>
            <a:r>
              <a:rPr lang="en-GB" sz="2000">
                <a:solidFill>
                  <a:schemeClr val="bg1"/>
                </a:solidFill>
              </a:rPr>
              <a:t>Competent</a:t>
            </a:r>
          </a:p>
        </p:txBody>
      </p:sp>
      <p:sp>
        <p:nvSpPr>
          <p:cNvPr id="9" name="TextBox 8">
            <a:extLst>
              <a:ext uri="{FF2B5EF4-FFF2-40B4-BE49-F238E27FC236}">
                <a16:creationId xmlns:a16="http://schemas.microsoft.com/office/drawing/2014/main" id="{34DE672B-B832-4BD1-86B8-EAC7E81761C6}"/>
              </a:ext>
            </a:extLst>
          </p:cNvPr>
          <p:cNvSpPr txBox="1"/>
          <p:nvPr/>
        </p:nvSpPr>
        <p:spPr>
          <a:xfrm>
            <a:off x="625611" y="1155949"/>
            <a:ext cx="8042729" cy="369332"/>
          </a:xfrm>
          <a:prstGeom prst="rect">
            <a:avLst/>
          </a:prstGeom>
          <a:noFill/>
        </p:spPr>
        <p:txBody>
          <a:bodyPr wrap="square">
            <a:spAutoFit/>
          </a:bodyPr>
          <a:lstStyle/>
          <a:p>
            <a:pPr>
              <a:spcAft>
                <a:spcPts val="1200"/>
              </a:spcAft>
            </a:pPr>
            <a:r>
              <a:rPr lang="en-NZ" b="1">
                <a:solidFill>
                  <a:schemeClr val="tx1"/>
                </a:solidFill>
              </a:rPr>
              <a:t>The assurance engagement covers:</a:t>
            </a:r>
          </a:p>
        </p:txBody>
      </p:sp>
      <p:sp>
        <p:nvSpPr>
          <p:cNvPr id="4" name="TextBox 3">
            <a:extLst>
              <a:ext uri="{FF2B5EF4-FFF2-40B4-BE49-F238E27FC236}">
                <a16:creationId xmlns:a16="http://schemas.microsoft.com/office/drawing/2014/main" id="{8E4C1DD6-1715-3D37-3D35-0F69E2C385E1}"/>
              </a:ext>
            </a:extLst>
          </p:cNvPr>
          <p:cNvSpPr txBox="1"/>
          <p:nvPr/>
        </p:nvSpPr>
        <p:spPr>
          <a:xfrm>
            <a:off x="625611" y="1596529"/>
            <a:ext cx="8042729" cy="646331"/>
          </a:xfrm>
          <a:prstGeom prst="rect">
            <a:avLst/>
          </a:prstGeom>
          <a:noFill/>
        </p:spPr>
        <p:txBody>
          <a:bodyPr wrap="square">
            <a:spAutoFit/>
          </a:bodyPr>
          <a:lstStyle/>
          <a:p>
            <a:pPr marL="285750" indent="-285750">
              <a:spcAft>
                <a:spcPts val="1000"/>
              </a:spcAft>
              <a:buClr>
                <a:srgbClr val="E29B29"/>
              </a:buClr>
              <a:buFont typeface="Wingdings" panose="05000000000000000000" pitchFamily="2" charset="2"/>
              <a:buChar char="Ø"/>
            </a:pPr>
            <a:r>
              <a:rPr lang="en-NZ">
                <a:solidFill>
                  <a:schemeClr val="tx1"/>
                </a:solidFill>
              </a:rPr>
              <a:t>GHG emissions: gross emissions in metric tonnes of CO2e classified as: scope 1, scope 2, scope 3</a:t>
            </a:r>
          </a:p>
        </p:txBody>
      </p:sp>
      <p:sp>
        <p:nvSpPr>
          <p:cNvPr id="6" name="TextBox 5">
            <a:extLst>
              <a:ext uri="{FF2B5EF4-FFF2-40B4-BE49-F238E27FC236}">
                <a16:creationId xmlns:a16="http://schemas.microsoft.com/office/drawing/2014/main" id="{9CF16B51-CE89-9105-BFDF-7B1F8C3CF760}"/>
              </a:ext>
            </a:extLst>
          </p:cNvPr>
          <p:cNvSpPr txBox="1"/>
          <p:nvPr/>
        </p:nvSpPr>
        <p:spPr>
          <a:xfrm>
            <a:off x="625611" y="2254389"/>
            <a:ext cx="8042729" cy="646331"/>
          </a:xfrm>
          <a:prstGeom prst="rect">
            <a:avLst/>
          </a:prstGeom>
          <a:noFill/>
        </p:spPr>
        <p:txBody>
          <a:bodyPr wrap="square">
            <a:spAutoFit/>
          </a:bodyPr>
          <a:lstStyle/>
          <a:p>
            <a:pPr marL="285750" indent="-285750">
              <a:spcAft>
                <a:spcPts val="1000"/>
              </a:spcAft>
              <a:buClr>
                <a:srgbClr val="E29B29"/>
              </a:buClr>
              <a:buFont typeface="Wingdings" panose="05000000000000000000" pitchFamily="2" charset="2"/>
              <a:buChar char="Ø"/>
            </a:pPr>
            <a:r>
              <a:rPr lang="en-NZ">
                <a:solidFill>
                  <a:schemeClr val="tx1"/>
                </a:solidFill>
              </a:rPr>
              <a:t>Additional requirements – statement of standards, consolidation approach, exclusions</a:t>
            </a:r>
          </a:p>
        </p:txBody>
      </p:sp>
      <p:sp>
        <p:nvSpPr>
          <p:cNvPr id="7" name="TextBox 6">
            <a:extLst>
              <a:ext uri="{FF2B5EF4-FFF2-40B4-BE49-F238E27FC236}">
                <a16:creationId xmlns:a16="http://schemas.microsoft.com/office/drawing/2014/main" id="{DC4CB7AA-07F4-BD25-D120-7C942A61FDDA}"/>
              </a:ext>
            </a:extLst>
          </p:cNvPr>
          <p:cNvSpPr txBox="1"/>
          <p:nvPr/>
        </p:nvSpPr>
        <p:spPr>
          <a:xfrm>
            <a:off x="625610" y="2917195"/>
            <a:ext cx="8042729" cy="369332"/>
          </a:xfrm>
          <a:prstGeom prst="rect">
            <a:avLst/>
          </a:prstGeom>
          <a:noFill/>
        </p:spPr>
        <p:txBody>
          <a:bodyPr wrap="square">
            <a:spAutoFit/>
          </a:bodyPr>
          <a:lstStyle/>
          <a:p>
            <a:pPr marL="285750" indent="-285750">
              <a:buClr>
                <a:srgbClr val="E29B29"/>
              </a:buClr>
              <a:buFont typeface="Wingdings" panose="05000000000000000000" pitchFamily="2" charset="2"/>
              <a:buChar char="Ø"/>
            </a:pPr>
            <a:r>
              <a:rPr lang="en-NZ">
                <a:solidFill>
                  <a:schemeClr val="tx1"/>
                </a:solidFill>
              </a:rPr>
              <a:t>GHG emissions methodologies, assumptions and estimation uncertainty</a:t>
            </a:r>
          </a:p>
        </p:txBody>
      </p:sp>
    </p:spTree>
    <p:extLst>
      <p:ext uri="{BB962C8B-B14F-4D97-AF65-F5344CB8AC3E}">
        <p14:creationId xmlns:p14="http://schemas.microsoft.com/office/powerpoint/2010/main" val="1317226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CB127F-7AFE-CA1D-A02C-988DE7A2E8D2}"/>
              </a:ext>
            </a:extLst>
          </p:cNvPr>
          <p:cNvSpPr/>
          <p:nvPr/>
        </p:nvSpPr>
        <p:spPr bwMode="auto">
          <a:xfrm>
            <a:off x="178904" y="981919"/>
            <a:ext cx="8786191" cy="4021088"/>
          </a:xfrm>
          <a:prstGeom prst="rect">
            <a:avLst/>
          </a:prstGeom>
          <a:solidFill>
            <a:srgbClr val="EFF0E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a:xfrm>
            <a:off x="521209" y="111159"/>
            <a:ext cx="4239255" cy="481457"/>
          </a:xfrm>
        </p:spPr>
        <p:txBody>
          <a:bodyPr/>
          <a:lstStyle/>
          <a:p>
            <a:r>
              <a:rPr lang="en-US" sz="2400">
                <a:solidFill>
                  <a:schemeClr val="tx1">
                    <a:lumMod val="75000"/>
                    <a:lumOff val="25000"/>
                  </a:schemeClr>
                </a:solidFill>
              </a:rPr>
              <a:t>Our consultation</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930133" y="1025744"/>
            <a:ext cx="7923035" cy="589166"/>
          </a:xfrm>
        </p:spPr>
        <p:txBody>
          <a:bodyPr/>
          <a:lstStyle/>
          <a:p>
            <a:pPr marL="0" indent="0">
              <a:buNone/>
            </a:pPr>
            <a:r>
              <a:rPr lang="en-US" sz="2400" b="1" i="1">
                <a:solidFill>
                  <a:srgbClr val="E29B29"/>
                </a:solidFill>
              </a:rPr>
              <a:t>Assurance Engagements over GHG Emissions Disclosures</a:t>
            </a:r>
          </a:p>
        </p:txBody>
      </p:sp>
      <p:sp>
        <p:nvSpPr>
          <p:cNvPr id="15" name="Rectangle: Rounded Corners 14">
            <a:extLst>
              <a:ext uri="{FF2B5EF4-FFF2-40B4-BE49-F238E27FC236}">
                <a16:creationId xmlns:a16="http://schemas.microsoft.com/office/drawing/2014/main" id="{D4C72D36-6021-2854-BDCD-49EF5E19DD65}"/>
              </a:ext>
            </a:extLst>
          </p:cNvPr>
          <p:cNvSpPr/>
          <p:nvPr/>
        </p:nvSpPr>
        <p:spPr bwMode="auto">
          <a:xfrm>
            <a:off x="4838937" y="1730513"/>
            <a:ext cx="3720073" cy="2288996"/>
          </a:xfrm>
          <a:prstGeom prst="round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4" name="Rectangle: Rounded Corners 13">
            <a:extLst>
              <a:ext uri="{FF2B5EF4-FFF2-40B4-BE49-F238E27FC236}">
                <a16:creationId xmlns:a16="http://schemas.microsoft.com/office/drawing/2014/main" id="{256AEE96-71E9-3BAD-E265-B0E28B8EE567}"/>
              </a:ext>
            </a:extLst>
          </p:cNvPr>
          <p:cNvSpPr/>
          <p:nvPr/>
        </p:nvSpPr>
        <p:spPr bwMode="auto">
          <a:xfrm>
            <a:off x="693194" y="1736859"/>
            <a:ext cx="3720073" cy="2288996"/>
          </a:xfrm>
          <a:prstGeom prst="round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pic>
        <p:nvPicPr>
          <p:cNvPr id="7" name="Picture 6">
            <a:extLst>
              <a:ext uri="{FF2B5EF4-FFF2-40B4-BE49-F238E27FC236}">
                <a16:creationId xmlns:a16="http://schemas.microsoft.com/office/drawing/2014/main" id="{A0AA24EC-9B8B-407A-8661-5963B4811DC5}"/>
              </a:ext>
            </a:extLst>
          </p:cNvPr>
          <p:cNvPicPr>
            <a:picLocks noChangeAspect="1"/>
          </p:cNvPicPr>
          <p:nvPr/>
        </p:nvPicPr>
        <p:blipFill>
          <a:blip r:embed="rId3"/>
          <a:stretch>
            <a:fillRect/>
          </a:stretch>
        </p:blipFill>
        <p:spPr>
          <a:xfrm>
            <a:off x="7284057" y="2186587"/>
            <a:ext cx="1133350" cy="1590124"/>
          </a:xfrm>
          <a:prstGeom prst="rect">
            <a:avLst/>
          </a:prstGeom>
        </p:spPr>
      </p:pic>
      <p:pic>
        <p:nvPicPr>
          <p:cNvPr id="9" name="Picture 8">
            <a:extLst>
              <a:ext uri="{FF2B5EF4-FFF2-40B4-BE49-F238E27FC236}">
                <a16:creationId xmlns:a16="http://schemas.microsoft.com/office/drawing/2014/main" id="{4FC062CB-E09C-44C5-9861-123C106349A7}"/>
              </a:ext>
            </a:extLst>
          </p:cNvPr>
          <p:cNvPicPr>
            <a:picLocks noChangeAspect="1"/>
          </p:cNvPicPr>
          <p:nvPr/>
        </p:nvPicPr>
        <p:blipFill>
          <a:blip r:embed="rId4"/>
          <a:stretch>
            <a:fillRect/>
          </a:stretch>
        </p:blipFill>
        <p:spPr>
          <a:xfrm>
            <a:off x="3049701" y="2204417"/>
            <a:ext cx="1133352" cy="1590124"/>
          </a:xfrm>
          <a:prstGeom prst="rect">
            <a:avLst/>
          </a:prstGeom>
        </p:spPr>
      </p:pic>
      <p:sp>
        <p:nvSpPr>
          <p:cNvPr id="10" name="Content Placeholder 3">
            <a:extLst>
              <a:ext uri="{FF2B5EF4-FFF2-40B4-BE49-F238E27FC236}">
                <a16:creationId xmlns:a16="http://schemas.microsoft.com/office/drawing/2014/main" id="{34F8ECAE-7EC9-4327-AA78-9F1CC748E0B4}"/>
              </a:ext>
            </a:extLst>
          </p:cNvPr>
          <p:cNvSpPr txBox="1">
            <a:spLocks/>
          </p:cNvSpPr>
          <p:nvPr/>
        </p:nvSpPr>
        <p:spPr>
          <a:xfrm>
            <a:off x="1338275" y="1745394"/>
            <a:ext cx="2042907" cy="376834"/>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270000" lvl="1" indent="0">
              <a:buNone/>
            </a:pPr>
            <a:r>
              <a:rPr lang="en-GB" sz="2000" b="1">
                <a:solidFill>
                  <a:srgbClr val="3D3F37"/>
                </a:solidFill>
              </a:rPr>
              <a:t>Exposure Draft</a:t>
            </a:r>
            <a:endParaRPr lang="en-GB" sz="2000">
              <a:solidFill>
                <a:srgbClr val="3D3F37"/>
              </a:solidFill>
            </a:endParaRPr>
          </a:p>
        </p:txBody>
      </p:sp>
      <p:sp>
        <p:nvSpPr>
          <p:cNvPr id="11" name="Content Placeholder 3">
            <a:extLst>
              <a:ext uri="{FF2B5EF4-FFF2-40B4-BE49-F238E27FC236}">
                <a16:creationId xmlns:a16="http://schemas.microsoft.com/office/drawing/2014/main" id="{BD3F3567-DE04-4382-8C8F-6FEFBF121D5B}"/>
              </a:ext>
            </a:extLst>
          </p:cNvPr>
          <p:cNvSpPr txBox="1">
            <a:spLocks/>
          </p:cNvSpPr>
          <p:nvPr/>
        </p:nvSpPr>
        <p:spPr>
          <a:xfrm>
            <a:off x="4984273" y="1757632"/>
            <a:ext cx="3290259" cy="376834"/>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270000" lvl="1" indent="0">
              <a:buNone/>
            </a:pPr>
            <a:r>
              <a:rPr lang="en-US" sz="2000" b="1">
                <a:solidFill>
                  <a:srgbClr val="3D3F37"/>
                </a:solidFill>
              </a:rPr>
              <a:t>Consultation Document</a:t>
            </a:r>
            <a:endParaRPr lang="en-US" sz="2000">
              <a:solidFill>
                <a:srgbClr val="3D3F37"/>
              </a:solidFill>
            </a:endParaRPr>
          </a:p>
        </p:txBody>
      </p:sp>
      <p:grpSp>
        <p:nvGrpSpPr>
          <p:cNvPr id="13" name="Group 12">
            <a:extLst>
              <a:ext uri="{FF2B5EF4-FFF2-40B4-BE49-F238E27FC236}">
                <a16:creationId xmlns:a16="http://schemas.microsoft.com/office/drawing/2014/main" id="{4F3E6ECC-AC15-19E2-F3F9-62ED552CFA22}"/>
              </a:ext>
            </a:extLst>
          </p:cNvPr>
          <p:cNvGrpSpPr/>
          <p:nvPr/>
        </p:nvGrpSpPr>
        <p:grpSpPr>
          <a:xfrm>
            <a:off x="908079" y="4281786"/>
            <a:ext cx="7509328" cy="630837"/>
            <a:chOff x="641504" y="4253795"/>
            <a:chExt cx="5370225" cy="630837"/>
          </a:xfrm>
        </p:grpSpPr>
        <p:sp>
          <p:nvSpPr>
            <p:cNvPr id="5" name="Rectangle: Rounded Corners 4">
              <a:extLst>
                <a:ext uri="{FF2B5EF4-FFF2-40B4-BE49-F238E27FC236}">
                  <a16:creationId xmlns:a16="http://schemas.microsoft.com/office/drawing/2014/main" id="{DBCE97D7-52AE-0A0D-D1F4-3E75790C23BD}"/>
                </a:ext>
              </a:extLst>
            </p:cNvPr>
            <p:cNvSpPr/>
            <p:nvPr/>
          </p:nvSpPr>
          <p:spPr bwMode="auto">
            <a:xfrm>
              <a:off x="641504" y="4253795"/>
              <a:ext cx="5344692" cy="538895"/>
            </a:xfrm>
            <a:prstGeom prst="roundRect">
              <a:avLst/>
            </a:prstGeom>
            <a:solidFill>
              <a:srgbClr val="E29B29"/>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2" name="Content Placeholder 3">
              <a:extLst>
                <a:ext uri="{FF2B5EF4-FFF2-40B4-BE49-F238E27FC236}">
                  <a16:creationId xmlns:a16="http://schemas.microsoft.com/office/drawing/2014/main" id="{8BAE111E-9E30-405C-9179-0C22F4ACCE66}"/>
                </a:ext>
              </a:extLst>
            </p:cNvPr>
            <p:cNvSpPr txBox="1">
              <a:spLocks/>
            </p:cNvSpPr>
            <p:nvPr/>
          </p:nvSpPr>
          <p:spPr>
            <a:xfrm>
              <a:off x="847785" y="4295466"/>
              <a:ext cx="5163944" cy="589166"/>
            </a:xfrm>
            <a:prstGeom prst="rect">
              <a:avLst/>
            </a:prstGeom>
          </p:spPr>
          <p:txBody>
            <a:bodyPr lIns="91440" tIns="45720" rIns="91440" bIns="45720" anchor="t"/>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None/>
              </a:pPr>
              <a:r>
                <a:rPr lang="en-US" sz="2000">
                  <a:solidFill>
                    <a:schemeClr val="bg1"/>
                  </a:solidFill>
                  <a:ea typeface="Open Sans"/>
                  <a:cs typeface="Open Sans"/>
                </a:rPr>
                <a:t>FAQs: </a:t>
              </a:r>
              <a:r>
                <a:rPr lang="en-NZ" sz="2000">
                  <a:solidFill>
                    <a:schemeClr val="bg1"/>
                  </a:solidFill>
                  <a:ea typeface="Open Sans"/>
                  <a:cs typeface="Open Sans"/>
                  <a:hlinkClick r:id="rId5">
                    <a:extLst>
                      <a:ext uri="{A12FA001-AC4F-418D-AE19-62706E023703}">
                        <ahyp:hlinkClr xmlns:ahyp="http://schemas.microsoft.com/office/drawing/2018/hyperlinkcolor" val="tx"/>
                      </a:ext>
                    </a:extLst>
                  </a:hlinkClick>
                </a:rPr>
                <a:t>Assurance Engagements over GHG Emissions Disclosures</a:t>
              </a:r>
              <a:r>
                <a:rPr lang="en-US" sz="2000">
                  <a:solidFill>
                    <a:schemeClr val="bg1"/>
                  </a:solidFill>
                  <a:ea typeface="Open Sans"/>
                  <a:cs typeface="Open Sans"/>
                </a:rPr>
                <a:t> </a:t>
              </a:r>
            </a:p>
          </p:txBody>
        </p:sp>
      </p:grpSp>
      <p:sp>
        <p:nvSpPr>
          <p:cNvPr id="16" name="Content Placeholder 3">
            <a:extLst>
              <a:ext uri="{FF2B5EF4-FFF2-40B4-BE49-F238E27FC236}">
                <a16:creationId xmlns:a16="http://schemas.microsoft.com/office/drawing/2014/main" id="{73CEAD25-B61C-E190-D0F9-15D6F4195BE3}"/>
              </a:ext>
            </a:extLst>
          </p:cNvPr>
          <p:cNvSpPr txBox="1">
            <a:spLocks/>
          </p:cNvSpPr>
          <p:nvPr/>
        </p:nvSpPr>
        <p:spPr>
          <a:xfrm>
            <a:off x="4699239" y="2344306"/>
            <a:ext cx="2703980" cy="995069"/>
          </a:xfrm>
          <a:prstGeom prst="rect">
            <a:avLst/>
          </a:prstGeom>
        </p:spPr>
        <p:txBody>
          <a:bodyPr lIns="91440" tIns="45720" rIns="91440" bIns="45720" anchor="t"/>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269875" lvl="1" indent="0">
              <a:buNone/>
            </a:pPr>
            <a:r>
              <a:rPr lang="en-US" sz="2000">
                <a:solidFill>
                  <a:srgbClr val="3D3F37"/>
                </a:solidFill>
                <a:ea typeface="Open Sans"/>
                <a:cs typeface="Open Sans"/>
              </a:rPr>
              <a:t>Explains the approach and key questions</a:t>
            </a:r>
            <a:endParaRPr lang="en-US">
              <a:ea typeface="Open Sans"/>
              <a:cs typeface="Open Sans"/>
            </a:endParaRPr>
          </a:p>
        </p:txBody>
      </p:sp>
      <p:sp>
        <p:nvSpPr>
          <p:cNvPr id="17" name="Content Placeholder 3">
            <a:extLst>
              <a:ext uri="{FF2B5EF4-FFF2-40B4-BE49-F238E27FC236}">
                <a16:creationId xmlns:a16="http://schemas.microsoft.com/office/drawing/2014/main" id="{8FB9FB8F-0431-293C-CD12-6C52964AF33B}"/>
              </a:ext>
            </a:extLst>
          </p:cNvPr>
          <p:cNvSpPr txBox="1">
            <a:spLocks/>
          </p:cNvSpPr>
          <p:nvPr/>
        </p:nvSpPr>
        <p:spPr>
          <a:xfrm>
            <a:off x="463546" y="2623627"/>
            <a:ext cx="2943788" cy="828300"/>
          </a:xfrm>
          <a:prstGeom prst="rect">
            <a:avLst/>
          </a:prstGeom>
        </p:spPr>
        <p:txBody>
          <a:bodyPr lIns="91440" tIns="45720" rIns="91440" bIns="45720" anchor="t"/>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269875" lvl="1" indent="0">
              <a:buNone/>
            </a:pPr>
            <a:r>
              <a:rPr lang="en-GB" sz="2000">
                <a:solidFill>
                  <a:srgbClr val="3D3F37"/>
                </a:solidFill>
                <a:ea typeface="Open Sans"/>
                <a:cs typeface="Open Sans"/>
              </a:rPr>
              <a:t> Proposed standard</a:t>
            </a:r>
            <a:endParaRPr lang="en-US"/>
          </a:p>
        </p:txBody>
      </p:sp>
    </p:spTree>
    <p:extLst>
      <p:ext uri="{BB962C8B-B14F-4D97-AF65-F5344CB8AC3E}">
        <p14:creationId xmlns:p14="http://schemas.microsoft.com/office/powerpoint/2010/main" val="2125696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7</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a:xfrm>
            <a:off x="521209" y="190338"/>
            <a:ext cx="4239255" cy="481457"/>
          </a:xfrm>
        </p:spPr>
        <p:txBody>
          <a:bodyPr/>
          <a:lstStyle/>
          <a:p>
            <a:r>
              <a:rPr lang="en-US" sz="2400">
                <a:solidFill>
                  <a:schemeClr val="tx1">
                    <a:lumMod val="75000"/>
                    <a:lumOff val="25000"/>
                  </a:schemeClr>
                </a:solidFill>
              </a:rPr>
              <a:t>Objectives</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867234" y="1128143"/>
            <a:ext cx="7476384" cy="835843"/>
          </a:xfrm>
        </p:spPr>
        <p:txBody>
          <a:bodyPr/>
          <a:lstStyle/>
          <a:p>
            <a:pPr marL="0" indent="0">
              <a:buNone/>
            </a:pPr>
            <a:r>
              <a:rPr lang="en-NZ" sz="2000">
                <a:ea typeface="Times New Roman" panose="02020603050405020304" pitchFamily="18" charset="0"/>
                <a:cs typeface="Arial"/>
              </a:rPr>
              <a:t>Standard that </a:t>
            </a:r>
            <a:r>
              <a:rPr lang="en-NZ" sz="2000" kern="0">
                <a:effectLst/>
                <a:latin typeface="+mn-lt"/>
                <a:ea typeface="Times New Roman" panose="02020603050405020304" pitchFamily="18" charset="0"/>
                <a:cs typeface="Arial"/>
              </a:rPr>
              <a:t>enables users to place trust and confidence in the</a:t>
            </a:r>
            <a:r>
              <a:rPr lang="en-NZ" sz="2000" kern="0">
                <a:latin typeface="+mn-lt"/>
                <a:ea typeface="Times New Roman" panose="02020603050405020304" pitchFamily="18" charset="0"/>
                <a:cs typeface="Arial"/>
              </a:rPr>
              <a:t> mandatory </a:t>
            </a:r>
            <a:r>
              <a:rPr lang="en-NZ" sz="2000" kern="0">
                <a:effectLst/>
                <a:latin typeface="+mn-lt"/>
                <a:ea typeface="Times New Roman" panose="02020603050405020304" pitchFamily="18" charset="0"/>
                <a:cs typeface="Arial"/>
              </a:rPr>
              <a:t>GHG disclosures:</a:t>
            </a:r>
            <a:endParaRPr lang="en-US" sz="2000">
              <a:solidFill>
                <a:srgbClr val="3D3F37"/>
              </a:solidFill>
            </a:endParaRPr>
          </a:p>
          <a:p>
            <a:pPr lvl="1">
              <a:buFont typeface="Wingdings" panose="05000000000000000000" pitchFamily="2" charset="2"/>
              <a:buChar char="Ø"/>
            </a:pPr>
            <a:endParaRPr lang="en-US" sz="1800" b="1">
              <a:solidFill>
                <a:srgbClr val="3D3F37"/>
              </a:solidFill>
            </a:endParaRPr>
          </a:p>
        </p:txBody>
      </p:sp>
      <p:grpSp>
        <p:nvGrpSpPr>
          <p:cNvPr id="7" name="Group 6">
            <a:extLst>
              <a:ext uri="{FF2B5EF4-FFF2-40B4-BE49-F238E27FC236}">
                <a16:creationId xmlns:a16="http://schemas.microsoft.com/office/drawing/2014/main" id="{DF6DA0CE-435C-48BE-B86F-57AB11AD9610}"/>
              </a:ext>
            </a:extLst>
          </p:cNvPr>
          <p:cNvGrpSpPr/>
          <p:nvPr/>
        </p:nvGrpSpPr>
        <p:grpSpPr>
          <a:xfrm>
            <a:off x="435927" y="2216925"/>
            <a:ext cx="2585029" cy="2502049"/>
            <a:chOff x="634009" y="2050126"/>
            <a:chExt cx="2365830" cy="2289886"/>
          </a:xfrm>
        </p:grpSpPr>
        <p:sp>
          <p:nvSpPr>
            <p:cNvPr id="8" name="Rectangle: Rounded Corners 7">
              <a:extLst>
                <a:ext uri="{FF2B5EF4-FFF2-40B4-BE49-F238E27FC236}">
                  <a16:creationId xmlns:a16="http://schemas.microsoft.com/office/drawing/2014/main" id="{4EF1FA39-BBA3-443B-A515-783F5D22F4D5}"/>
                </a:ext>
              </a:extLst>
            </p:cNvPr>
            <p:cNvSpPr/>
            <p:nvPr/>
          </p:nvSpPr>
          <p:spPr bwMode="auto">
            <a:xfrm>
              <a:off x="634009" y="2050126"/>
              <a:ext cx="2365830" cy="2289886"/>
            </a:xfrm>
            <a:prstGeom prst="ellipse">
              <a:avLst/>
            </a:prstGeom>
            <a:solidFill>
              <a:srgbClr val="FFEECD"/>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9" name="object 9">
              <a:extLst>
                <a:ext uri="{FF2B5EF4-FFF2-40B4-BE49-F238E27FC236}">
                  <a16:creationId xmlns:a16="http://schemas.microsoft.com/office/drawing/2014/main" id="{7EFE52E7-B57E-4E6B-A6F1-C7E93CDD95D3}"/>
                </a:ext>
              </a:extLst>
            </p:cNvPr>
            <p:cNvSpPr txBox="1"/>
            <p:nvPr/>
          </p:nvSpPr>
          <p:spPr>
            <a:xfrm>
              <a:off x="839361" y="2967418"/>
              <a:ext cx="2133337" cy="518756"/>
            </a:xfrm>
            <a:prstGeom prst="rect">
              <a:avLst/>
            </a:prstGeom>
          </p:spPr>
          <p:txBody>
            <a:bodyPr vert="horz" wrap="square" lIns="0" tIns="12698" rIns="0" bIns="0" rtlCol="0">
              <a:spAutoFit/>
            </a:bodyPr>
            <a:lstStyle/>
            <a:p>
              <a:pPr lvl="0">
                <a:spcBef>
                  <a:spcPts val="600"/>
                </a:spcBef>
                <a:spcAft>
                  <a:spcPts val="600"/>
                </a:spcAft>
                <a:buSzPts val="1000"/>
                <a:tabLst>
                  <a:tab pos="457200" algn="l"/>
                </a:tabLst>
              </a:pPr>
              <a:r>
                <a:rPr lang="en-NZ">
                  <a:effectLst/>
                  <a:latin typeface="+mn-lt"/>
                  <a:ea typeface="Times New Roman" panose="02020603050405020304" pitchFamily="18" charset="0"/>
                  <a:cs typeface="Arial" panose="020B0604020202020204" pitchFamily="34" charset="0"/>
                </a:rPr>
                <a:t>Drives high-quality assurance engagements</a:t>
              </a:r>
            </a:p>
          </p:txBody>
        </p:sp>
      </p:grpSp>
      <p:grpSp>
        <p:nvGrpSpPr>
          <p:cNvPr id="10" name="Group 9">
            <a:extLst>
              <a:ext uri="{FF2B5EF4-FFF2-40B4-BE49-F238E27FC236}">
                <a16:creationId xmlns:a16="http://schemas.microsoft.com/office/drawing/2014/main" id="{C53B7AE5-F5CC-4FDD-9D26-D07E912EA198}"/>
              </a:ext>
            </a:extLst>
          </p:cNvPr>
          <p:cNvGrpSpPr/>
          <p:nvPr/>
        </p:nvGrpSpPr>
        <p:grpSpPr>
          <a:xfrm>
            <a:off x="3312912" y="2216929"/>
            <a:ext cx="2585029" cy="2502045"/>
            <a:chOff x="2801427" y="2170505"/>
            <a:chExt cx="1939726" cy="1310542"/>
          </a:xfrm>
        </p:grpSpPr>
        <p:sp>
          <p:nvSpPr>
            <p:cNvPr id="11" name="Rectangle: Rounded Corners 10">
              <a:extLst>
                <a:ext uri="{FF2B5EF4-FFF2-40B4-BE49-F238E27FC236}">
                  <a16:creationId xmlns:a16="http://schemas.microsoft.com/office/drawing/2014/main" id="{BCB0CB5E-7666-4712-97F2-C9211B143889}"/>
                </a:ext>
              </a:extLst>
            </p:cNvPr>
            <p:cNvSpPr/>
            <p:nvPr/>
          </p:nvSpPr>
          <p:spPr bwMode="auto">
            <a:xfrm>
              <a:off x="2801427" y="2170505"/>
              <a:ext cx="1939726" cy="1310542"/>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2" name="object 9">
              <a:extLst>
                <a:ext uri="{FF2B5EF4-FFF2-40B4-BE49-F238E27FC236}">
                  <a16:creationId xmlns:a16="http://schemas.microsoft.com/office/drawing/2014/main" id="{43219533-9953-4E96-9E0B-81088320B10F}"/>
                </a:ext>
              </a:extLst>
            </p:cNvPr>
            <p:cNvSpPr txBox="1"/>
            <p:nvPr/>
          </p:nvSpPr>
          <p:spPr>
            <a:xfrm>
              <a:off x="3011804" y="2695486"/>
              <a:ext cx="1652754" cy="296894"/>
            </a:xfrm>
            <a:prstGeom prst="rect">
              <a:avLst/>
            </a:prstGeom>
          </p:spPr>
          <p:txBody>
            <a:bodyPr vert="horz" wrap="square" lIns="0" tIns="12698" rIns="0" bIns="0" rtlCol="0" anchor="t">
              <a:spAutoFit/>
            </a:bodyPr>
            <a:lstStyle/>
            <a:p>
              <a:pPr lvl="0" fontAlgn="base">
                <a:spcBef>
                  <a:spcPts val="600"/>
                </a:spcBef>
                <a:spcAft>
                  <a:spcPts val="600"/>
                </a:spcAft>
                <a:buSzPts val="1000"/>
                <a:tabLst>
                  <a:tab pos="457200" algn="l"/>
                </a:tabLst>
              </a:pPr>
              <a:r>
                <a:rPr lang="en-NZ">
                  <a:effectLst/>
                  <a:latin typeface="+mn-lt"/>
                  <a:ea typeface="Times New Roman" panose="02020603050405020304" pitchFamily="18" charset="0"/>
                  <a:cs typeface="Arial"/>
                </a:rPr>
                <a:t>Appropriate for current regulatory regime</a:t>
              </a:r>
            </a:p>
          </p:txBody>
        </p:sp>
      </p:grpSp>
      <p:grpSp>
        <p:nvGrpSpPr>
          <p:cNvPr id="13" name="Group 12">
            <a:extLst>
              <a:ext uri="{FF2B5EF4-FFF2-40B4-BE49-F238E27FC236}">
                <a16:creationId xmlns:a16="http://schemas.microsoft.com/office/drawing/2014/main" id="{11C08C41-635C-4DAB-8DC4-DCEDF609BED1}"/>
              </a:ext>
            </a:extLst>
          </p:cNvPr>
          <p:cNvGrpSpPr/>
          <p:nvPr/>
        </p:nvGrpSpPr>
        <p:grpSpPr>
          <a:xfrm>
            <a:off x="6248490" y="2216929"/>
            <a:ext cx="2607249" cy="2502045"/>
            <a:chOff x="4968844" y="2168094"/>
            <a:chExt cx="1762011" cy="1310542"/>
          </a:xfrm>
          <a:solidFill>
            <a:srgbClr val="F3C98D"/>
          </a:solidFill>
        </p:grpSpPr>
        <p:sp>
          <p:nvSpPr>
            <p:cNvPr id="14" name="Rectangle: Rounded Corners 13">
              <a:extLst>
                <a:ext uri="{FF2B5EF4-FFF2-40B4-BE49-F238E27FC236}">
                  <a16:creationId xmlns:a16="http://schemas.microsoft.com/office/drawing/2014/main" id="{2ED11C82-FC35-4B0F-8385-80C4AA21D482}"/>
                </a:ext>
              </a:extLst>
            </p:cNvPr>
            <p:cNvSpPr/>
            <p:nvPr/>
          </p:nvSpPr>
          <p:spPr bwMode="auto">
            <a:xfrm>
              <a:off x="4968844" y="2168094"/>
              <a:ext cx="1746995" cy="1310542"/>
            </a:xfrm>
            <a:prstGeom prst="ellipse">
              <a:avLst/>
            </a:prstGeom>
            <a:gr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5" name="object 9">
              <a:extLst>
                <a:ext uri="{FF2B5EF4-FFF2-40B4-BE49-F238E27FC236}">
                  <a16:creationId xmlns:a16="http://schemas.microsoft.com/office/drawing/2014/main" id="{58EE0F03-1033-4949-96E6-360B4D625B11}"/>
                </a:ext>
              </a:extLst>
            </p:cNvPr>
            <p:cNvSpPr txBox="1"/>
            <p:nvPr/>
          </p:nvSpPr>
          <p:spPr>
            <a:xfrm>
              <a:off x="5195301" y="2493625"/>
              <a:ext cx="1535554" cy="732160"/>
            </a:xfrm>
            <a:prstGeom prst="rect">
              <a:avLst/>
            </a:prstGeom>
            <a:noFill/>
          </p:spPr>
          <p:txBody>
            <a:bodyPr vert="horz" wrap="square" lIns="0" tIns="12698" rIns="0" bIns="0" rtlCol="0">
              <a:spAutoFit/>
            </a:bodyPr>
            <a:lstStyle/>
            <a:p>
              <a:pPr lvl="0" fontAlgn="base">
                <a:buSzPts val="1000"/>
                <a:tabLst>
                  <a:tab pos="457200" algn="l"/>
                </a:tabLst>
              </a:pPr>
              <a:r>
                <a:rPr lang="en-NZ">
                  <a:effectLst/>
                  <a:latin typeface="+mn-lt"/>
                  <a:ea typeface="Times New Roman" panose="02020603050405020304" pitchFamily="18" charset="0"/>
                  <a:cs typeface="Arial" panose="020B0604020202020204" pitchFamily="34" charset="0"/>
                </a:rPr>
                <a:t>All competent and independent assurance practitioners to undertake such engagements</a:t>
              </a:r>
            </a:p>
          </p:txBody>
        </p:sp>
      </p:grpSp>
    </p:spTree>
    <p:extLst>
      <p:ext uri="{BB962C8B-B14F-4D97-AF65-F5344CB8AC3E}">
        <p14:creationId xmlns:p14="http://schemas.microsoft.com/office/powerpoint/2010/main" val="2562511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B2D7200-D8AD-8983-6253-836C19CFD8B3}"/>
              </a:ext>
            </a:extLst>
          </p:cNvPr>
          <p:cNvSpPr/>
          <p:nvPr/>
        </p:nvSpPr>
        <p:spPr bwMode="auto">
          <a:xfrm>
            <a:off x="521209" y="1582471"/>
            <a:ext cx="8121736" cy="1361650"/>
          </a:xfrm>
          <a:prstGeom prst="roundRect">
            <a:avLst/>
          </a:prstGeom>
          <a:solidFill>
            <a:srgbClr val="DBD8CC"/>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9" name="Rectangle: Rounded Corners 8">
            <a:extLst>
              <a:ext uri="{FF2B5EF4-FFF2-40B4-BE49-F238E27FC236}">
                <a16:creationId xmlns:a16="http://schemas.microsoft.com/office/drawing/2014/main" id="{4533CD3C-32C8-66AB-E61B-715FD5B4707C}"/>
              </a:ext>
            </a:extLst>
          </p:cNvPr>
          <p:cNvSpPr/>
          <p:nvPr/>
        </p:nvSpPr>
        <p:spPr bwMode="auto">
          <a:xfrm>
            <a:off x="521209" y="3123843"/>
            <a:ext cx="8121736" cy="1361650"/>
          </a:xfrm>
          <a:prstGeom prst="roundRect">
            <a:avLst/>
          </a:prstGeom>
          <a:solidFill>
            <a:srgbClr val="EFF0E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8</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sz="2800">
                <a:solidFill>
                  <a:srgbClr val="3D3F37"/>
                </a:solidFill>
              </a:rPr>
              <a:t>Approach</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574967" y="1642230"/>
            <a:ext cx="7413159" cy="1238637"/>
          </a:xfrm>
        </p:spPr>
        <p:txBody>
          <a:bodyPr/>
          <a:lstStyle/>
          <a:p>
            <a:pPr marL="0" lvl="1" indent="0">
              <a:spcBef>
                <a:spcPts val="1800"/>
              </a:spcBef>
              <a:buClr>
                <a:srgbClr val="E29B29"/>
              </a:buClr>
              <a:buNone/>
            </a:pPr>
            <a:r>
              <a:rPr lang="en-US" sz="2000" b="1">
                <a:solidFill>
                  <a:srgbClr val="3D3F37"/>
                </a:solidFill>
              </a:rPr>
              <a:t>This is a temporary standard.</a:t>
            </a:r>
          </a:p>
          <a:p>
            <a:pPr lvl="1">
              <a:buClr>
                <a:srgbClr val="E29B29"/>
              </a:buClr>
              <a:buFont typeface="Wingdings" panose="05000000000000000000" pitchFamily="2" charset="2"/>
              <a:buChar char="Ø"/>
            </a:pPr>
            <a:r>
              <a:rPr lang="en-US" sz="1800">
                <a:solidFill>
                  <a:srgbClr val="3D3F37"/>
                </a:solidFill>
              </a:rPr>
              <a:t>Application date: reporting periods ending on or after 27 October 2024.</a:t>
            </a:r>
          </a:p>
          <a:p>
            <a:pPr lvl="1">
              <a:buClr>
                <a:srgbClr val="E29B29"/>
              </a:buClr>
              <a:buFont typeface="Wingdings" panose="05000000000000000000" pitchFamily="2" charset="2"/>
              <a:buChar char="Ø"/>
            </a:pPr>
            <a:r>
              <a:rPr lang="en-US" sz="1800">
                <a:solidFill>
                  <a:srgbClr val="3D3F37"/>
                </a:solidFill>
              </a:rPr>
              <a:t>End-date: no later than periods ending on 27 October 2028.</a:t>
            </a:r>
            <a:endParaRPr lang="en-US" sz="2000">
              <a:solidFill>
                <a:srgbClr val="3D3F37"/>
              </a:solidFill>
            </a:endParaRPr>
          </a:p>
          <a:p>
            <a:pPr marL="270000" lvl="1">
              <a:buClr>
                <a:srgbClr val="8CB252"/>
              </a:buClr>
              <a:buFont typeface="Arial" pitchFamily="34" charset="0"/>
              <a:buChar char="•"/>
            </a:pPr>
            <a:endParaRPr lang="en-US" sz="2000" b="1">
              <a:solidFill>
                <a:srgbClr val="3D3F37"/>
              </a:solidFill>
            </a:endParaRPr>
          </a:p>
          <a:p>
            <a:pPr lvl="1">
              <a:buFont typeface="Wingdings" panose="05000000000000000000" pitchFamily="2" charset="2"/>
              <a:buChar char="Ø"/>
            </a:pPr>
            <a:endParaRPr lang="en-US" sz="1800" b="1">
              <a:solidFill>
                <a:srgbClr val="3D3F37"/>
              </a:solidFill>
            </a:endParaRPr>
          </a:p>
        </p:txBody>
      </p:sp>
      <p:pic>
        <p:nvPicPr>
          <p:cNvPr id="7" name="Picture 6" descr="Icon&#10;&#10;Description automatically generated">
            <a:extLst>
              <a:ext uri="{FF2B5EF4-FFF2-40B4-BE49-F238E27FC236}">
                <a16:creationId xmlns:a16="http://schemas.microsoft.com/office/drawing/2014/main" id="{92F7FA55-DEC3-0922-A607-BB607208F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9027" y="1916865"/>
            <a:ext cx="455254" cy="689366"/>
          </a:xfrm>
          <a:prstGeom prst="rect">
            <a:avLst/>
          </a:prstGeom>
        </p:spPr>
      </p:pic>
      <p:sp>
        <p:nvSpPr>
          <p:cNvPr id="10" name="Content Placeholder 3">
            <a:extLst>
              <a:ext uri="{FF2B5EF4-FFF2-40B4-BE49-F238E27FC236}">
                <a16:creationId xmlns:a16="http://schemas.microsoft.com/office/drawing/2014/main" id="{C7D27180-9C98-428A-9F72-48AA7F959AF5}"/>
              </a:ext>
            </a:extLst>
          </p:cNvPr>
          <p:cNvSpPr txBox="1">
            <a:spLocks/>
          </p:cNvSpPr>
          <p:nvPr/>
        </p:nvSpPr>
        <p:spPr>
          <a:xfrm>
            <a:off x="588754" y="3246856"/>
            <a:ext cx="7495843" cy="1238637"/>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rgbClr val="8CB252"/>
              </a:buClr>
              <a:buSzTx/>
              <a:buFont typeface="Arial" pitchFamily="34" charset="0"/>
              <a:buChar char="•"/>
              <a:tabLst/>
              <a:defRPr sz="14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20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Clr>
                <a:srgbClr val="E29B29"/>
              </a:buClr>
              <a:buFont typeface="Arial" pitchFamily="34" charset="0"/>
              <a:buNone/>
            </a:pPr>
            <a:r>
              <a:rPr lang="en-NZ" sz="2000" b="1" kern="0">
                <a:solidFill>
                  <a:srgbClr val="3D3F37"/>
                </a:solidFill>
              </a:rPr>
              <a:t>This is a narrow scope standard.</a:t>
            </a:r>
          </a:p>
          <a:p>
            <a:pPr lvl="1">
              <a:buClr>
                <a:srgbClr val="E29B29"/>
              </a:buClr>
              <a:buFont typeface="Wingdings" panose="05000000000000000000" pitchFamily="2" charset="2"/>
              <a:buChar char="Ø"/>
            </a:pPr>
            <a:r>
              <a:rPr lang="en-NZ" sz="1800">
                <a:solidFill>
                  <a:srgbClr val="3D3F37"/>
                </a:solidFill>
              </a:rPr>
              <a:t>It is applicable to assurance of GHG emissions disclosures included in climate statements required by the Financial Markets Conduct Act 2013.</a:t>
            </a:r>
          </a:p>
          <a:p>
            <a:pPr marL="270000" lvl="1" indent="0">
              <a:buFont typeface="Arial" pitchFamily="34" charset="0"/>
              <a:buNone/>
            </a:pPr>
            <a:endParaRPr lang="en-NZ" sz="2000">
              <a:solidFill>
                <a:srgbClr val="3D3F37"/>
              </a:solidFill>
            </a:endParaRPr>
          </a:p>
          <a:p>
            <a:pPr marL="270000" lvl="1">
              <a:buClr>
                <a:srgbClr val="8CB252"/>
              </a:buClr>
              <a:buFont typeface="Arial" pitchFamily="34" charset="0"/>
              <a:buChar char="•"/>
            </a:pPr>
            <a:endParaRPr lang="en-NZ" sz="2000" b="1">
              <a:solidFill>
                <a:srgbClr val="3D3F37"/>
              </a:solidFill>
            </a:endParaRPr>
          </a:p>
          <a:p>
            <a:pPr lvl="1">
              <a:buFont typeface="Wingdings" panose="05000000000000000000" pitchFamily="2" charset="2"/>
              <a:buChar char="Ø"/>
            </a:pPr>
            <a:endParaRPr lang="en-NZ" sz="1800" b="1">
              <a:solidFill>
                <a:srgbClr val="3D3F37"/>
              </a:solidFill>
            </a:endParaRPr>
          </a:p>
        </p:txBody>
      </p:sp>
    </p:spTree>
    <p:extLst>
      <p:ext uri="{BB962C8B-B14F-4D97-AF65-F5344CB8AC3E}">
        <p14:creationId xmlns:p14="http://schemas.microsoft.com/office/powerpoint/2010/main" val="90008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a:xfrm>
            <a:off x="521209" y="171560"/>
            <a:ext cx="4239255" cy="481457"/>
          </a:xfrm>
        </p:spPr>
        <p:txBody>
          <a:bodyPr>
            <a:normAutofit fontScale="92500" lnSpcReduction="10000"/>
          </a:bodyPr>
          <a:lstStyle/>
          <a:p>
            <a:r>
              <a:rPr lang="en-US" sz="2800">
                <a:solidFill>
                  <a:schemeClr val="tx1">
                    <a:lumMod val="75000"/>
                    <a:lumOff val="25000"/>
                  </a:schemeClr>
                </a:solidFill>
              </a:rPr>
              <a:t>Key features of the proposals</a:t>
            </a:r>
          </a:p>
        </p:txBody>
      </p:sp>
      <p:sp>
        <p:nvSpPr>
          <p:cNvPr id="14" name="Rectangle: Rounded Corners 13">
            <a:extLst>
              <a:ext uri="{FF2B5EF4-FFF2-40B4-BE49-F238E27FC236}">
                <a16:creationId xmlns:a16="http://schemas.microsoft.com/office/drawing/2014/main" id="{819B22CF-19E2-4545-BDED-31AF7D36EDA9}"/>
              </a:ext>
            </a:extLst>
          </p:cNvPr>
          <p:cNvSpPr/>
          <p:nvPr/>
        </p:nvSpPr>
        <p:spPr bwMode="auto">
          <a:xfrm>
            <a:off x="5965470" y="2183671"/>
            <a:ext cx="2101467" cy="2228392"/>
          </a:xfrm>
          <a:prstGeom prst="roundRect">
            <a:avLst/>
          </a:prstGeom>
          <a:solidFill>
            <a:srgbClr val="E29B29"/>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5" name="Arrow: Right 14">
            <a:extLst>
              <a:ext uri="{FF2B5EF4-FFF2-40B4-BE49-F238E27FC236}">
                <a16:creationId xmlns:a16="http://schemas.microsoft.com/office/drawing/2014/main" id="{A127F588-909F-4DDE-82B6-6DE891E5E8F6}"/>
              </a:ext>
            </a:extLst>
          </p:cNvPr>
          <p:cNvSpPr/>
          <p:nvPr/>
        </p:nvSpPr>
        <p:spPr bwMode="auto">
          <a:xfrm>
            <a:off x="5463708" y="2810378"/>
            <a:ext cx="501762" cy="524155"/>
          </a:xfrm>
          <a:prstGeom prst="rightArrow">
            <a:avLst/>
          </a:prstGeom>
          <a:solidFill>
            <a:schemeClr val="tx1">
              <a:lumMod val="75000"/>
              <a:lumOff val="2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6" name="Rectangle: Rounded Corners 15">
            <a:extLst>
              <a:ext uri="{FF2B5EF4-FFF2-40B4-BE49-F238E27FC236}">
                <a16:creationId xmlns:a16="http://schemas.microsoft.com/office/drawing/2014/main" id="{38B95E79-8A0F-4BBE-AE05-47DEFB8F94CF}"/>
              </a:ext>
            </a:extLst>
          </p:cNvPr>
          <p:cNvSpPr/>
          <p:nvPr/>
        </p:nvSpPr>
        <p:spPr bwMode="auto">
          <a:xfrm>
            <a:off x="3483370" y="2183671"/>
            <a:ext cx="2044886" cy="2228392"/>
          </a:xfrm>
          <a:prstGeom prst="roundRect">
            <a:avLst/>
          </a:prstGeom>
          <a:solidFill>
            <a:srgbClr val="E29B29"/>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NZ" sz="1500" kern="0">
                <a:solidFill>
                  <a:schemeClr val="bg1"/>
                </a:solidFill>
                <a:latin typeface="+mn-lt"/>
              </a:rPr>
              <a:t>Include principles-based requirements</a:t>
            </a:r>
            <a:endParaRPr lang="en-US" sz="1500" kern="0">
              <a:solidFill>
                <a:schemeClr val="bg1"/>
              </a:solidFill>
              <a:latin typeface="+mn-lt"/>
            </a:endParaRPr>
          </a:p>
        </p:txBody>
      </p:sp>
      <p:sp>
        <p:nvSpPr>
          <p:cNvPr id="17" name="Arrow: Right 16">
            <a:extLst>
              <a:ext uri="{FF2B5EF4-FFF2-40B4-BE49-F238E27FC236}">
                <a16:creationId xmlns:a16="http://schemas.microsoft.com/office/drawing/2014/main" id="{42A9E02E-CE7E-44DB-A65F-1CC8463E42AB}"/>
              </a:ext>
            </a:extLst>
          </p:cNvPr>
          <p:cNvSpPr/>
          <p:nvPr/>
        </p:nvSpPr>
        <p:spPr bwMode="auto">
          <a:xfrm>
            <a:off x="2954690" y="2856822"/>
            <a:ext cx="520700" cy="524155"/>
          </a:xfrm>
          <a:prstGeom prst="rightArrow">
            <a:avLst/>
          </a:prstGeom>
          <a:solidFill>
            <a:schemeClr val="tx1">
              <a:lumMod val="75000"/>
              <a:lumOff val="2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8" name="Rectangle: Rounded Corners 17">
            <a:extLst>
              <a:ext uri="{FF2B5EF4-FFF2-40B4-BE49-F238E27FC236}">
                <a16:creationId xmlns:a16="http://schemas.microsoft.com/office/drawing/2014/main" id="{0DB77A0B-265C-4EC9-AFD4-3B9E85B8C3BD}"/>
              </a:ext>
            </a:extLst>
          </p:cNvPr>
          <p:cNvSpPr/>
          <p:nvPr/>
        </p:nvSpPr>
        <p:spPr bwMode="auto">
          <a:xfrm>
            <a:off x="939940" y="2200715"/>
            <a:ext cx="2044886" cy="2228392"/>
          </a:xfrm>
          <a:prstGeom prst="roundRect">
            <a:avLst/>
          </a:prstGeom>
          <a:solidFill>
            <a:srgbClr val="E29B29"/>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lvl="0"/>
            <a:r>
              <a:rPr lang="en-NZ" sz="1500" kern="0">
                <a:solidFill>
                  <a:srgbClr val="FFFFFF"/>
                </a:solidFill>
                <a:latin typeface="Calibri" panose="020F0502020204030204"/>
              </a:rPr>
              <a:t>Require compliance with one of two international assurance standards</a:t>
            </a:r>
          </a:p>
        </p:txBody>
      </p:sp>
      <p:sp>
        <p:nvSpPr>
          <p:cNvPr id="19" name="TextBox 18">
            <a:extLst>
              <a:ext uri="{FF2B5EF4-FFF2-40B4-BE49-F238E27FC236}">
                <a16:creationId xmlns:a16="http://schemas.microsoft.com/office/drawing/2014/main" id="{D9BCDB9F-EA85-4816-80D7-0E2CC729BD3C}"/>
              </a:ext>
            </a:extLst>
          </p:cNvPr>
          <p:cNvSpPr txBox="1"/>
          <p:nvPr/>
        </p:nvSpPr>
        <p:spPr>
          <a:xfrm>
            <a:off x="989769" y="2178760"/>
            <a:ext cx="2044886" cy="323165"/>
          </a:xfrm>
          <a:prstGeom prst="rect">
            <a:avLst/>
          </a:prstGeom>
        </p:spPr>
        <p:txBody>
          <a:bodyPr wrap="square" lIns="91440" tIns="45720" rIns="91440" bIns="45720" rtlCol="0" anchor="t">
            <a:spAutoFit/>
          </a:bodyPr>
          <a:lstStyle/>
          <a:p>
            <a:pPr algn="l"/>
            <a:endParaRPr lang="en-NZ" sz="1500" kern="0">
              <a:solidFill>
                <a:schemeClr val="bg1"/>
              </a:solidFill>
              <a:latin typeface="+mn-lt"/>
              <a:cs typeface="Calibri"/>
            </a:endParaRPr>
          </a:p>
        </p:txBody>
      </p:sp>
      <p:sp>
        <p:nvSpPr>
          <p:cNvPr id="20" name="TextBox 19">
            <a:extLst>
              <a:ext uri="{FF2B5EF4-FFF2-40B4-BE49-F238E27FC236}">
                <a16:creationId xmlns:a16="http://schemas.microsoft.com/office/drawing/2014/main" id="{99E830F8-95FE-40C7-B72C-B08FFA6B0DBB}"/>
              </a:ext>
            </a:extLst>
          </p:cNvPr>
          <p:cNvSpPr txBox="1"/>
          <p:nvPr/>
        </p:nvSpPr>
        <p:spPr>
          <a:xfrm>
            <a:off x="3272134" y="2181925"/>
            <a:ext cx="2101466" cy="323165"/>
          </a:xfrm>
          <a:prstGeom prst="rect">
            <a:avLst/>
          </a:prstGeom>
        </p:spPr>
        <p:txBody>
          <a:bodyPr wrap="square" lIns="91440" tIns="45720" rIns="91440" bIns="45720" rtlCol="0" anchor="t">
            <a:spAutoFit/>
          </a:bodyPr>
          <a:lstStyle/>
          <a:p>
            <a:pPr algn="l"/>
            <a:endParaRPr lang="en-NZ" sz="1500" kern="0">
              <a:solidFill>
                <a:schemeClr val="bg1"/>
              </a:solidFill>
              <a:latin typeface="+mn-lt"/>
              <a:cs typeface="Calibri"/>
            </a:endParaRPr>
          </a:p>
        </p:txBody>
      </p:sp>
      <p:sp>
        <p:nvSpPr>
          <p:cNvPr id="21" name="TextBox 20">
            <a:extLst>
              <a:ext uri="{FF2B5EF4-FFF2-40B4-BE49-F238E27FC236}">
                <a16:creationId xmlns:a16="http://schemas.microsoft.com/office/drawing/2014/main" id="{06F63DA4-DA59-430B-8E2C-3510874F6A9E}"/>
              </a:ext>
            </a:extLst>
          </p:cNvPr>
          <p:cNvSpPr txBox="1"/>
          <p:nvPr/>
        </p:nvSpPr>
        <p:spPr>
          <a:xfrm>
            <a:off x="6084842" y="2227208"/>
            <a:ext cx="2101468" cy="553998"/>
          </a:xfrm>
          <a:prstGeom prst="rect">
            <a:avLst/>
          </a:prstGeom>
        </p:spPr>
        <p:txBody>
          <a:bodyPr wrap="square" rtlCol="0">
            <a:spAutoFit/>
          </a:bodyPr>
          <a:lstStyle/>
          <a:p>
            <a:r>
              <a:rPr lang="en-NZ" sz="1500" kern="0">
                <a:solidFill>
                  <a:schemeClr val="bg1"/>
                </a:solidFill>
              </a:rPr>
              <a:t>Include principles-based requirements</a:t>
            </a:r>
            <a:endParaRPr lang="en-US" sz="1500" kern="0">
              <a:solidFill>
                <a:schemeClr val="bg1"/>
              </a:solidFill>
            </a:endParaRPr>
          </a:p>
        </p:txBody>
      </p:sp>
      <p:sp>
        <p:nvSpPr>
          <p:cNvPr id="22" name="TextBox 21">
            <a:extLst>
              <a:ext uri="{FF2B5EF4-FFF2-40B4-BE49-F238E27FC236}">
                <a16:creationId xmlns:a16="http://schemas.microsoft.com/office/drawing/2014/main" id="{9A312067-022E-4474-B1DD-06419537C8E9}"/>
              </a:ext>
            </a:extLst>
          </p:cNvPr>
          <p:cNvSpPr txBox="1"/>
          <p:nvPr/>
        </p:nvSpPr>
        <p:spPr>
          <a:xfrm>
            <a:off x="939940" y="1399233"/>
            <a:ext cx="2308790" cy="646331"/>
          </a:xfrm>
          <a:prstGeom prst="rect">
            <a:avLst/>
          </a:prstGeom>
        </p:spPr>
        <p:txBody>
          <a:bodyPr wrap="square" rtlCol="0">
            <a:spAutoFit/>
          </a:bodyPr>
          <a:lstStyle/>
          <a:p>
            <a:pPr algn="l"/>
            <a:r>
              <a:rPr lang="en-NZ" b="1" kern="0">
                <a:solidFill>
                  <a:schemeClr val="tx1">
                    <a:lumMod val="75000"/>
                    <a:lumOff val="25000"/>
                  </a:schemeClr>
                </a:solidFill>
                <a:latin typeface="+mn-lt"/>
              </a:rPr>
              <a:t>Engagement requirements </a:t>
            </a:r>
          </a:p>
        </p:txBody>
      </p:sp>
      <p:sp>
        <p:nvSpPr>
          <p:cNvPr id="23" name="TextBox 22">
            <a:extLst>
              <a:ext uri="{FF2B5EF4-FFF2-40B4-BE49-F238E27FC236}">
                <a16:creationId xmlns:a16="http://schemas.microsoft.com/office/drawing/2014/main" id="{D29108B4-EF69-4446-A776-9B7875136BDF}"/>
              </a:ext>
            </a:extLst>
          </p:cNvPr>
          <p:cNvSpPr txBox="1"/>
          <p:nvPr/>
        </p:nvSpPr>
        <p:spPr>
          <a:xfrm>
            <a:off x="3602424" y="1425486"/>
            <a:ext cx="1983528" cy="646331"/>
          </a:xfrm>
          <a:prstGeom prst="rect">
            <a:avLst/>
          </a:prstGeom>
        </p:spPr>
        <p:txBody>
          <a:bodyPr wrap="square" rtlCol="0">
            <a:spAutoFit/>
          </a:bodyPr>
          <a:lstStyle/>
          <a:p>
            <a:pPr algn="l"/>
            <a:r>
              <a:rPr lang="en-NZ" b="1" kern="0">
                <a:solidFill>
                  <a:schemeClr val="tx1">
                    <a:lumMod val="75000"/>
                    <a:lumOff val="25000"/>
                  </a:schemeClr>
                </a:solidFill>
                <a:latin typeface="+mn-lt"/>
              </a:rPr>
              <a:t>Ethics and independence</a:t>
            </a:r>
          </a:p>
        </p:txBody>
      </p:sp>
      <p:sp>
        <p:nvSpPr>
          <p:cNvPr id="24" name="TextBox 23">
            <a:extLst>
              <a:ext uri="{FF2B5EF4-FFF2-40B4-BE49-F238E27FC236}">
                <a16:creationId xmlns:a16="http://schemas.microsoft.com/office/drawing/2014/main" id="{35F7C8A3-7AA1-4650-A6C6-88D0FA195942}"/>
              </a:ext>
            </a:extLst>
          </p:cNvPr>
          <p:cNvSpPr txBox="1"/>
          <p:nvPr/>
        </p:nvSpPr>
        <p:spPr>
          <a:xfrm>
            <a:off x="6017906" y="1421617"/>
            <a:ext cx="1714031" cy="646331"/>
          </a:xfrm>
          <a:prstGeom prst="rect">
            <a:avLst/>
          </a:prstGeom>
        </p:spPr>
        <p:txBody>
          <a:bodyPr wrap="square" rtlCol="0">
            <a:spAutoFit/>
          </a:bodyPr>
          <a:lstStyle/>
          <a:p>
            <a:pPr algn="l"/>
            <a:r>
              <a:rPr lang="en-NZ" b="1" kern="0">
                <a:solidFill>
                  <a:schemeClr val="tx1">
                    <a:lumMod val="75000"/>
                    <a:lumOff val="25000"/>
                  </a:schemeClr>
                </a:solidFill>
                <a:latin typeface="+mn-lt"/>
              </a:rPr>
              <a:t>Quality management</a:t>
            </a:r>
          </a:p>
        </p:txBody>
      </p:sp>
      <p:sp>
        <p:nvSpPr>
          <p:cNvPr id="11" name="TextBox 10">
            <a:extLst>
              <a:ext uri="{FF2B5EF4-FFF2-40B4-BE49-F238E27FC236}">
                <a16:creationId xmlns:a16="http://schemas.microsoft.com/office/drawing/2014/main" id="{F2AA2A15-FC84-4400-BF1D-8312849C33FF}"/>
              </a:ext>
            </a:extLst>
          </p:cNvPr>
          <p:cNvSpPr txBox="1"/>
          <p:nvPr/>
        </p:nvSpPr>
        <p:spPr>
          <a:xfrm>
            <a:off x="984857" y="3334533"/>
            <a:ext cx="2044886" cy="784830"/>
          </a:xfrm>
          <a:prstGeom prst="rect">
            <a:avLst/>
          </a:prstGeom>
        </p:spPr>
        <p:txBody>
          <a:bodyPr wrap="square" lIns="91440" tIns="45720" rIns="91440" bIns="45720" rtlCol="0" anchor="t">
            <a:spAutoFit/>
          </a:bodyPr>
          <a:lstStyle/>
          <a:p>
            <a:r>
              <a:rPr lang="en-NZ" sz="1500" kern="0">
                <a:solidFill>
                  <a:schemeClr val="bg1"/>
                </a:solidFill>
                <a:latin typeface="+mn-lt"/>
              </a:rPr>
              <a:t>Include additional requirements as necessary</a:t>
            </a:r>
            <a:endParaRPr lang="en-NZ" sz="1500" kern="0">
              <a:solidFill>
                <a:schemeClr val="bg1"/>
              </a:solidFill>
              <a:latin typeface="+mn-lt"/>
              <a:cs typeface="Calibri"/>
            </a:endParaRPr>
          </a:p>
        </p:txBody>
      </p:sp>
      <p:sp>
        <p:nvSpPr>
          <p:cNvPr id="12" name="TextBox 11">
            <a:extLst>
              <a:ext uri="{FF2B5EF4-FFF2-40B4-BE49-F238E27FC236}">
                <a16:creationId xmlns:a16="http://schemas.microsoft.com/office/drawing/2014/main" id="{C89F09A6-0AC1-4579-BCBB-7BC6CC93F101}"/>
              </a:ext>
            </a:extLst>
          </p:cNvPr>
          <p:cNvSpPr txBox="1"/>
          <p:nvPr/>
        </p:nvSpPr>
        <p:spPr>
          <a:xfrm>
            <a:off x="3528287" y="3291168"/>
            <a:ext cx="2044886" cy="784830"/>
          </a:xfrm>
          <a:prstGeom prst="rect">
            <a:avLst/>
          </a:prstGeom>
        </p:spPr>
        <p:txBody>
          <a:bodyPr wrap="square" lIns="91440" tIns="45720" rIns="91440" bIns="45720" rtlCol="0" anchor="t">
            <a:spAutoFit/>
          </a:bodyPr>
          <a:lstStyle/>
          <a:p>
            <a:r>
              <a:rPr lang="en-NZ" sz="1500" kern="0">
                <a:solidFill>
                  <a:schemeClr val="bg1"/>
                </a:solidFill>
                <a:latin typeface="+mn-lt"/>
                <a:cs typeface="Calibri"/>
              </a:rPr>
              <a:t>Professional and Ethical Standard 1</a:t>
            </a:r>
          </a:p>
          <a:p>
            <a:r>
              <a:rPr lang="en-NZ" sz="1500" kern="0">
                <a:solidFill>
                  <a:schemeClr val="bg1"/>
                </a:solidFill>
                <a:latin typeface="+mn-lt"/>
                <a:cs typeface="Calibri"/>
              </a:rPr>
              <a:t>will not apply</a:t>
            </a:r>
            <a:endParaRPr lang="en-NZ">
              <a:solidFill>
                <a:schemeClr val="bg1"/>
              </a:solidFill>
              <a:cs typeface="Arial"/>
            </a:endParaRPr>
          </a:p>
        </p:txBody>
      </p:sp>
      <p:sp>
        <p:nvSpPr>
          <p:cNvPr id="13" name="TextBox 12">
            <a:extLst>
              <a:ext uri="{FF2B5EF4-FFF2-40B4-BE49-F238E27FC236}">
                <a16:creationId xmlns:a16="http://schemas.microsoft.com/office/drawing/2014/main" id="{354A4E42-F880-42DF-9E94-09BA9AD6369A}"/>
              </a:ext>
            </a:extLst>
          </p:cNvPr>
          <p:cNvSpPr txBox="1"/>
          <p:nvPr/>
        </p:nvSpPr>
        <p:spPr>
          <a:xfrm>
            <a:off x="6084842" y="3291168"/>
            <a:ext cx="2207761" cy="784830"/>
          </a:xfrm>
          <a:prstGeom prst="rect">
            <a:avLst/>
          </a:prstGeom>
        </p:spPr>
        <p:txBody>
          <a:bodyPr wrap="square" lIns="91440" tIns="45720" rIns="91440" bIns="45720" rtlCol="0" anchor="t">
            <a:spAutoFit/>
          </a:bodyPr>
          <a:lstStyle/>
          <a:p>
            <a:r>
              <a:rPr lang="en-GB" sz="1500" kern="0">
                <a:solidFill>
                  <a:schemeClr val="bg1"/>
                </a:solidFill>
                <a:latin typeface="+mn-lt"/>
              </a:rPr>
              <a:t>Professional and Ethical Standards 3 and 4</a:t>
            </a:r>
          </a:p>
          <a:p>
            <a:r>
              <a:rPr lang="en-GB" sz="1500" kern="0">
                <a:solidFill>
                  <a:schemeClr val="bg1"/>
                </a:solidFill>
                <a:latin typeface="+mn-lt"/>
              </a:rPr>
              <a:t>will not apply</a:t>
            </a:r>
          </a:p>
        </p:txBody>
      </p:sp>
    </p:spTree>
    <p:extLst>
      <p:ext uri="{BB962C8B-B14F-4D97-AF65-F5344CB8AC3E}">
        <p14:creationId xmlns:p14="http://schemas.microsoft.com/office/powerpoint/2010/main" val="2576611936"/>
      </p:ext>
    </p:extLst>
  </p:cSld>
  <p:clrMapOvr>
    <a:masterClrMapping/>
  </p:clrMapOvr>
</p:sld>
</file>

<file path=ppt/theme/theme1.xml><?xml version="1.0" encoding="utf-8"?>
<a:theme xmlns:a="http://schemas.openxmlformats.org/drawingml/2006/main" name="NZGIF PPT theme">
  <a:themeElements>
    <a:clrScheme name="XRB Colour">
      <a:dk1>
        <a:srgbClr val="000000"/>
      </a:dk1>
      <a:lt1>
        <a:srgbClr val="FFFFFF"/>
      </a:lt1>
      <a:dk2>
        <a:srgbClr val="3F403A"/>
      </a:dk2>
      <a:lt2>
        <a:srgbClr val="68AA55"/>
      </a:lt2>
      <a:accent1>
        <a:srgbClr val="006796"/>
      </a:accent1>
      <a:accent2>
        <a:srgbClr val="8CB251"/>
      </a:accent2>
      <a:accent3>
        <a:srgbClr val="D59D43"/>
      </a:accent3>
      <a:accent4>
        <a:srgbClr val="DAD8DA"/>
      </a:accent4>
      <a:accent5>
        <a:srgbClr val="FFFFFF"/>
      </a:accent5>
      <a:accent6>
        <a:srgbClr val="FFFFFF"/>
      </a:accent6>
      <a:hlink>
        <a:srgbClr val="0563C1"/>
      </a:hlink>
      <a:folHlink>
        <a:srgbClr val="33A6D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Arial" charset="0"/>
          </a:defRPr>
        </a:defPPr>
      </a:lstStyle>
    </a:lnDef>
    <a:txDef>
      <a:spPr/>
      <a:bodyPr/>
      <a:lstStyle>
        <a:defPPr algn="l">
          <a:defRPr sz="2800" kern="0" dirty="0" smtClean="0"/>
        </a:defPPr>
      </a:lstStyle>
    </a:tx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3366"/>
        </a:dk1>
        <a:lt1>
          <a:srgbClr val="FFFFFF"/>
        </a:lt1>
        <a:dk2>
          <a:srgbClr val="000000"/>
        </a:dk2>
        <a:lt2>
          <a:srgbClr val="969696"/>
        </a:lt2>
        <a:accent1>
          <a:srgbClr val="00CC99"/>
        </a:accent1>
        <a:accent2>
          <a:srgbClr val="3333CC"/>
        </a:accent2>
        <a:accent3>
          <a:srgbClr val="FFFFFF"/>
        </a:accent3>
        <a:accent4>
          <a:srgbClr val="00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XRB Powerpoint template 16x9 Master" id="{4A598149-6A28-4736-8F1B-F725392C6E82}" vid="{99986E15-E671-482F-B90B-72835B9CBC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6291E54D1572D942982BAC49A66C0FC6" ma:contentTypeVersion="48" ma:contentTypeDescription="Create a new document." ma:contentTypeScope="" ma:versionID="9bf6f603eb1fcf6323ad71bb72f9b0f2">
  <xsd:schema xmlns:xsd="http://www.w3.org/2001/XMLSchema" xmlns:xs="http://www.w3.org/2001/XMLSchema" xmlns:p="http://schemas.microsoft.com/office/2006/metadata/properties" xmlns:ns2="9ecf17a4-4d9a-44bd-a6b0-455e66c2a2fd" xmlns:ns3="86ff2545-424e-41e2-b804-9e3bc561fde3" targetNamespace="http://schemas.microsoft.com/office/2006/metadata/properties" ma:root="true" ma:fieldsID="1a952739b1d5f03a0f8dc0a3d0f1d32e" ns2:_="" ns3:_="">
    <xsd:import namespace="9ecf17a4-4d9a-44bd-a6b0-455e66c2a2fd"/>
    <xsd:import namespace="86ff2545-424e-41e2-b804-9e3bc561fde3"/>
    <xsd:element name="properties">
      <xsd:complexType>
        <xsd:sequence>
          <xsd:element name="documentManagement">
            <xsd:complexType>
              <xsd:all>
                <xsd:element ref="ns2:Document_x0020_Type"/>
                <xsd:element ref="ns2:MediaServiceFastMetadata" minOccurs="0"/>
                <xsd:element ref="ns2:MediaServiceAutoTags" minOccurs="0"/>
                <xsd:element ref="ns2:MediaServiceOCR" minOccurs="0"/>
                <xsd:element ref="ns2:MediaServiceMetadata" minOccurs="0"/>
                <xsd:element ref="ns3:_dlc_DocId" minOccurs="0"/>
                <xsd:element ref="ns3:_dlc_DocIdUrl" minOccurs="0"/>
                <xsd:element ref="ns3:_dlc_DocIdPersistId"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cf17a4-4d9a-44bd-a6b0-455e66c2a2fd" elementFormDefault="qualified">
    <xsd:import namespace="http://schemas.microsoft.com/office/2006/documentManagement/types"/>
    <xsd:import namespace="http://schemas.microsoft.com/office/infopath/2007/PartnerControls"/>
    <xsd:element name="Document_x0020_Type" ma:index="8" ma:displayName="Information Type" ma:format="Dropdown" ma:internalName="Document_x0020_Type">
      <xsd:simpleType>
        <xsd:restriction base="dms:Choice">
          <xsd:enumeration value="Agenda - Private"/>
          <xsd:enumeration value="Agenda - Public"/>
          <xsd:enumeration value="Approval Notice"/>
          <xsd:enumeration value="Article"/>
          <xsd:enumeration value="Authoritative Notice"/>
          <xsd:enumeration value="Basis for Conclusion"/>
          <xsd:enumeration value="Blog / News Content"/>
          <xsd:enumeration value="Calendar"/>
          <xsd:enumeration value="Certificate of Determination"/>
          <xsd:enumeration value="Consultation Paper (CP)"/>
          <xsd:enumeration value="Convergence and Harmonisation Policy"/>
          <xsd:enumeration value="Diagram"/>
          <xsd:enumeration value="Correspondence"/>
          <xsd:enumeration value="Enquiries Response"/>
          <xsd:enumeration value="Explanations for Decisions Made"/>
          <xsd:enumeration value="Explanatory Guide"/>
          <xsd:enumeration value="Exposure Draft"/>
          <xsd:enumeration value="Feedback Statement"/>
          <xsd:enumeration value="File Note"/>
          <xsd:enumeration value="Gazette Notice"/>
          <xsd:enumeration value="Glossary"/>
          <xsd:enumeration value="Guide"/>
          <xsd:enumeration value="Image"/>
          <xsd:enumeration value="Invitation to Comment (ITC)"/>
          <xsd:enumeration value="Issues Paper"/>
          <xsd:enumeration value="Letter"/>
          <xsd:enumeration value="Limited Scope Review Draft"/>
          <xsd:enumeration value="Meeting Paper - Private"/>
          <xsd:enumeration value="Meeting Paper - Public"/>
          <xsd:enumeration value="Memo"/>
          <xsd:enumeration value="Minutes"/>
          <xsd:enumeration value="Newsletter"/>
          <xsd:enumeration value="Notes"/>
          <xsd:enumeration value="Plan"/>
          <xsd:enumeration value="Policy / Procedure"/>
          <xsd:enumeration value="Post Implementation Review (PIR)"/>
          <xsd:enumeration value="Practice Statement"/>
          <xsd:enumeration value="Presentation"/>
          <xsd:enumeration value="Qualified Audit Report"/>
          <xsd:enumeration value="Register"/>
          <xsd:enumeration value="Report"/>
          <xsd:enumeration value="Research Paper"/>
          <xsd:enumeration value="Signing Memorandum"/>
          <xsd:enumeration value="Standard"/>
          <xsd:enumeration value="Submission - Incoming"/>
          <xsd:enumeration value="Submission - Outgoing"/>
          <xsd:enumeration value="Submissions Analysis"/>
          <xsd:enumeration value="Summary Paper"/>
          <xsd:enumeration value="Survey"/>
          <xsd:enumeration value="Video / Film"/>
        </xsd:restriction>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ff2545-424e-41e2-b804-9e3bc561fde3"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_x0020_Type xmlns="9ecf17a4-4d9a-44bd-a6b0-455e66c2a2fd">Presentation</Document_x0020_Type>
    <_dlc_DocId xmlns="86ff2545-424e-41e2-b804-9e3bc561fde3">EXRB-2016326412-16656</_dlc_DocId>
    <_dlc_DocIdUrl xmlns="86ff2545-424e-41e2-b804-9e3bc561fde3">
      <Url>https://xrbgovt.sharepoint.com/sites/AssuranceProjects/_layouts/15/DocIdRedir.aspx?ID=EXRB-2016326412-16656</Url>
      <Description>EXRB-2016326412-16656</Description>
    </_dlc_DocIdUrl>
    <SharedWithUsers xmlns="86ff2545-424e-41e2-b804-9e3bc561fde3">
      <UserInfo>
        <DisplayName>Emily Marden</DisplayName>
        <AccountId>89</AccountId>
        <AccountType/>
      </UserInfo>
      <UserInfo>
        <DisplayName>Francesca Glamuzina</DisplayName>
        <AccountId>208</AccountId>
        <AccountType/>
      </UserInfo>
      <UserInfo>
        <DisplayName>Misha Pieters</DisplayName>
        <AccountId>13</AccountId>
        <AccountType/>
      </UserInfo>
      <UserInfo>
        <DisplayName>Judy Ryan</DisplayName>
        <AccountId>101</AccountId>
        <AccountType/>
      </UserInfo>
      <UserInfo>
        <DisplayName>Anna Herlender</DisplayName>
        <AccountId>155</AccountId>
        <AccountType/>
      </UserInfo>
      <UserInfo>
        <DisplayName>External Reporting Board Communications</DisplayName>
        <AccountId>167</AccountId>
        <AccountType/>
      </UserInfo>
      <UserInfo>
        <DisplayName>Lisa Thomas</DisplayName>
        <AccountId>95</AccountId>
        <AccountType/>
      </UserInfo>
    </SharedWithUsers>
  </documentManagement>
</p:properties>
</file>

<file path=customXml/item4.xml><?xml version="1.0" encoding="utf-8"?>
<?mso-contentType ?>
<SharedContentType xmlns="Microsoft.SharePoint.Taxonomy.ContentTypeSync" SourceId="4c02815c-28df-484f-9884-3bf00d466f96" ContentTypeId="0x0101"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A54D6C-5105-4870-928A-9B1527C01403}">
  <ds:schemaRefs>
    <ds:schemaRef ds:uri="http://schemas.microsoft.com/sharepoint/events"/>
  </ds:schemaRefs>
</ds:datastoreItem>
</file>

<file path=customXml/itemProps2.xml><?xml version="1.0" encoding="utf-8"?>
<ds:datastoreItem xmlns:ds="http://schemas.openxmlformats.org/officeDocument/2006/customXml" ds:itemID="{9F519D51-6C6A-4240-A7E4-C92DCE1D861F}">
  <ds:schemaRefs>
    <ds:schemaRef ds:uri="86ff2545-424e-41e2-b804-9e3bc561fde3"/>
    <ds:schemaRef ds:uri="9ecf17a4-4d9a-44bd-a6b0-455e66c2a2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8ADD7A1-B9EC-49D3-8614-3F8E26CA14C0}">
  <ds:schemaRefs>
    <ds:schemaRef ds:uri="86ff2545-424e-41e2-b804-9e3bc561fde3"/>
    <ds:schemaRef ds:uri="9ecf17a4-4d9a-44bd-a6b0-455e66c2a2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D37E3A8F-CE76-4B0A-B31B-05F5E1A1437C}">
  <ds:schemaRefs>
    <ds:schemaRef ds:uri="Microsoft.SharePoint.Taxonomy.ContentTypeSync"/>
  </ds:schemaRefs>
</ds:datastoreItem>
</file>

<file path=customXml/itemProps5.xml><?xml version="1.0" encoding="utf-8"?>
<ds:datastoreItem xmlns:ds="http://schemas.openxmlformats.org/officeDocument/2006/customXml" ds:itemID="{E8C8F91A-B9F8-4DFF-882B-BF7BA9DBD6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XRB Powerpoint template 16x9 Master</Template>
  <Application>Microsoft Office PowerPoint</Application>
  <PresentationFormat>On-screen Show (16:9)</PresentationFormat>
  <Slides>20</Slides>
  <Notes>20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NZGIF PPT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Herlender</dc:creator>
  <cp:revision>3</cp:revision>
  <cp:lastPrinted>2021-12-10T02:26:29Z</cp:lastPrinted>
  <dcterms:created xsi:type="dcterms:W3CDTF">2022-12-05T22:16:59Z</dcterms:created>
  <dcterms:modified xsi:type="dcterms:W3CDTF">2023-02-13T20:56:25Z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0x0101006291E54D1572D942982BAC49A66C0FC6</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TaxCatchAll">
    <vt:lpwstr>1;#Accounting Projects|74114e71-9496-4029-925c-4fa5e0c80691</vt:lpwstr>
  </property>
  <property fmtid="{D5CDD505-2E9C-101B-9397-08002B2CF9AE}" pid="8" name="n7c90e95e34347149b08f2a867a65e3c">
    <vt:lpwstr>Accounting Projects|74114e71-9496-4029-925c-4fa5e0c80691</vt:lpwstr>
  </property>
  <property fmtid="{D5CDD505-2E9C-101B-9397-08002B2CF9AE}" pid="9" name="_dlc_DocIdItemGuid">
    <vt:lpwstr>2c2ac689-aa9f-4df3-ab26-af9cbf191861</vt:lpwstr>
  </property>
  <property fmtid="{D5CDD505-2E9C-101B-9397-08002B2CF9AE}" pid="10" name="a593ffe969474e1ba7b1de384f197d96">
    <vt:lpwstr/>
  </property>
  <property fmtid="{D5CDD505-2E9C-101B-9397-08002B2CF9AE}" pid="11" name="dfbdd776951e4667a1254b6a3d2f37d9">
    <vt:lpwstr/>
  </property>
  <property fmtid="{D5CDD505-2E9C-101B-9397-08002B2CF9AE}" pid="12" name="accountingTags">
    <vt:lpwstr/>
  </property>
  <property fmtid="{D5CDD505-2E9C-101B-9397-08002B2CF9AE}" pid="13" name="accounting">
    <vt:lpwstr>1;#Accounting Projects|74114e71-9496-4029-925c-4fa5e0c80691</vt:lpwstr>
  </property>
  <property fmtid="{D5CDD505-2E9C-101B-9397-08002B2CF9AE}" pid="14" name="BusinessGroupName">
    <vt:lpwstr/>
  </property>
  <property fmtid="{D5CDD505-2E9C-101B-9397-08002B2CF9AE}" pid="15" name="projectType">
    <vt:lpwstr/>
  </property>
  <property fmtid="{D5CDD505-2E9C-101B-9397-08002B2CF9AE}" pid="16" name="c8a3f901464f4db88354c639b8754dd9">
    <vt:lpwstr/>
  </property>
  <property fmtid="{D5CDD505-2E9C-101B-9397-08002B2CF9AE}" pid="17" name="mfd2cedde1974d988babb6b1bceebc99">
    <vt:lpwstr/>
  </property>
  <property fmtid="{D5CDD505-2E9C-101B-9397-08002B2CF9AE}" pid="18" name="projectName">
    <vt:lpwstr/>
  </property>
  <property fmtid="{D5CDD505-2E9C-101B-9397-08002B2CF9AE}" pid="19" name="Order">
    <vt:r8>2303400</vt:r8>
  </property>
  <property fmtid="{D5CDD505-2E9C-101B-9397-08002B2CF9AE}" pid="20" name="_dlc_DocId">
    <vt:lpwstr>EXRB-1510547792-23034</vt:lpwstr>
  </property>
  <property fmtid="{D5CDD505-2E9C-101B-9397-08002B2CF9AE}" pid="21" name="TriggerFlowInfo">
    <vt:lpwstr/>
  </property>
  <property fmtid="{D5CDD505-2E9C-101B-9397-08002B2CF9AE}" pid="22" name="_dlc_DocIdUrl">
    <vt:lpwstr>https://xrbgovt.sharepoint.com/sites/XRBHub/_layouts/15/DocIdRedir.aspx?ID=EXRB-1510547792-23034, EXRB-1510547792-23034</vt:lpwstr>
  </property>
  <property fmtid="{D5CDD505-2E9C-101B-9397-08002B2CF9AE}" pid="23" name="_ExtendedDescription">
    <vt:lpwstr/>
  </property>
</Properties>
</file>