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4" r:id="rId6"/>
  </p:sldMasterIdLst>
  <p:notesMasterIdLst>
    <p:notesMasterId r:id="rId12"/>
  </p:notesMasterIdLst>
  <p:handoutMasterIdLst>
    <p:handoutMasterId r:id="rId13"/>
  </p:handoutMasterIdLst>
  <p:sldIdLst>
    <p:sldId id="396" r:id="rId7"/>
    <p:sldId id="392" r:id="rId8"/>
    <p:sldId id="393" r:id="rId9"/>
    <p:sldId id="391" r:id="rId10"/>
    <p:sldId id="395" r:id="rId11"/>
  </p:sldIdLst>
  <p:sldSz cx="9144000" cy="5143500" type="screen16x9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Marden" initials="EM" lastIdx="9" clrIdx="0">
    <p:extLst>
      <p:ext uri="{19B8F6BF-5375-455C-9EA6-DF929625EA0E}">
        <p15:presenceInfo xmlns:p15="http://schemas.microsoft.com/office/powerpoint/2012/main" userId="S::Emily.Marden@xrb.govt.nz::ba6923b8-c05a-4083-bc83-8c9e21dcb79e" providerId="AD"/>
      </p:ext>
    </p:extLst>
  </p:cmAuthor>
  <p:cmAuthor id="2" name="Francesca Glamuzina" initials="FG" lastIdx="2" clrIdx="1">
    <p:extLst>
      <p:ext uri="{19B8F6BF-5375-455C-9EA6-DF929625EA0E}">
        <p15:presenceInfo xmlns:p15="http://schemas.microsoft.com/office/powerpoint/2012/main" userId="S::francesca.glamuzina@xrb.govt.nz::39d21529-96b8-4ff1-b236-a55f4a0fc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FBFBF"/>
    <a:srgbClr val="E8A951"/>
    <a:srgbClr val="9EB3CC"/>
    <a:srgbClr val="BCC79E"/>
    <a:srgbClr val="7B9A5A"/>
    <a:srgbClr val="F2F2F2"/>
    <a:srgbClr val="557FA3"/>
    <a:srgbClr val="FFFFFF"/>
    <a:srgbClr val="595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D277D-D3FA-404A-AB9F-CD46822C25AD}" v="206" dt="2023-07-05T22:24:24.297"/>
  </p1510:revLst>
</p1510:revInfo>
</file>

<file path=ppt/tableStyles.xml><?xml version="1.0" encoding="utf-8"?>
<a:tblStyleLst xmlns:a="http://schemas.openxmlformats.org/drawingml/2006/main" def="{69C7853C-536D-4A76-A0AE-DD22124D55A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46F220-EF89-4301-8469-DFAD597EBC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C0A5C-CB4F-4CDD-BA19-85BB2A10FB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557CC1-3D54-4850-BAD1-E8B9C48D69D1}" type="datetimeFigureOut">
              <a:rPr lang="en-NZ"/>
              <a:pPr>
                <a:defRPr/>
              </a:pPr>
              <a:t>6/07/2023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0D05E-6D98-4148-AAAB-DAD751968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238D0-C60A-4FB7-B35C-072BAF1F3E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43B446-07D9-450F-903B-E0442ACBA18A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539DF2-62B3-4597-B08F-A4F52FB9A9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2D2B9-06A5-4088-AEFA-444E451BF1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99199A-7120-4594-AF2A-7E31EE9FDCC6}" type="datetimeFigureOut">
              <a:rPr lang="en-NZ"/>
              <a:pPr>
                <a:defRPr/>
              </a:pPr>
              <a:t>6/07/2023</a:t>
            </a:fld>
            <a:endParaRPr lang="en-NZ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3CD7AE-4D3B-401B-AEDD-2E0DCBC74A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8D61C0-C5D0-492B-9B32-0008A76BA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D4895-6D09-4247-8445-D1C36D52A0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3E07E-BB8F-4678-93DB-FD15BFE0E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CB08457-8C20-460C-976C-4F4C87B2EB8D}" type="slidenum">
              <a:rPr lang="en-NZ" altLang="en-US"/>
              <a:pPr/>
              <a:t>‹#›</a:t>
            </a:fld>
            <a:endParaRPr lang="en-N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08457-8C20-460C-976C-4F4C87B2EB8D}" type="slidenum">
              <a:rPr lang="en-NZ" altLang="en-US" smtClean="0"/>
              <a:pPr/>
              <a:t>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07416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53A9212-61E3-4689-8443-956CC04E7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27A878-C9FF-455A-B763-D57A97249083}" type="slidenum">
              <a:rPr lang="en-NZ" altLang="en-US"/>
              <a:pPr/>
              <a:t>‹#›</a:t>
            </a:fld>
            <a:endParaRPr lang="en-NZ" alt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CA5AEB-2282-2B40-A89B-5CD89AFED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5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D2DC3-E203-AF4A-95E1-67E1383C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"/>
            <a:ext cx="9144000" cy="5141610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3487D60D-746C-364E-949F-141F075805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216" y="966439"/>
            <a:ext cx="5403325" cy="1386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9CA492CD-1D9F-C54E-83C7-E83F03B355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216" y="2571750"/>
            <a:ext cx="4236164" cy="1862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11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-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5C960-9A50-7D40-B19A-1CAC7D5B9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4" y="0"/>
            <a:ext cx="6343236" cy="795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761660"/>
            <a:ext cx="6107897" cy="2970000"/>
          </a:xfrm>
          <a:prstGeom prst="rect">
            <a:avLst/>
          </a:prstGeom>
        </p:spPr>
        <p:txBody>
          <a:bodyPr/>
          <a:lstStyle>
            <a:lvl1pPr marL="270000" marR="0" indent="-270000" algn="l" defTabSz="270000" rtl="0" eaLnBrk="1" fontAlgn="auto" latinLnBrk="0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1800" b="0" i="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0000" marR="0" indent="-270000" algn="l" defTabSz="270000" rtl="0" eaLnBrk="1" fontAlgn="auto" latinLnBrk="0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bg2"/>
              </a:buClr>
              <a:buSzTx/>
              <a:buFont typeface="Arial" pitchFamily="34" charset="0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1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5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»"/>
              <a:tabLst/>
              <a:defRPr kumimoji="0" lang="en-NZ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4632" y="1042391"/>
            <a:ext cx="6107897" cy="702078"/>
          </a:xfrm>
          <a:prstGeom prst="rect">
            <a:avLst/>
          </a:prstGeom>
        </p:spPr>
        <p:txBody>
          <a:bodyPr/>
          <a:lstStyle>
            <a:lvl1pPr>
              <a:defRPr sz="21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550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Graphic-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5C960-9A50-7D40-B19A-1CAC7D5B9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4" y="0"/>
            <a:ext cx="6343236" cy="795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761660"/>
            <a:ext cx="8227368" cy="2970000"/>
          </a:xfrm>
          <a:prstGeom prst="rect">
            <a:avLst/>
          </a:prstGeom>
        </p:spPr>
        <p:txBody>
          <a:bodyPr numCol="2"/>
          <a:lstStyle>
            <a:lvl1pPr marL="270000" marR="0" indent="-270000" algn="l" defTabSz="270000" rtl="0" eaLnBrk="1" fontAlgn="auto" latinLnBrk="0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1800" b="0" i="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0000" marR="0" indent="-270000" algn="l" defTabSz="270000" rtl="0" eaLnBrk="1" fontAlgn="auto" latinLnBrk="0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bg2"/>
              </a:buClr>
              <a:buSzTx/>
              <a:buFont typeface="Arial" pitchFamily="34" charset="0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1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5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»"/>
              <a:tabLst/>
              <a:defRPr kumimoji="0" lang="en-NZ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4632" y="1042391"/>
            <a:ext cx="8227368" cy="702078"/>
          </a:xfrm>
          <a:prstGeom prst="rect">
            <a:avLst/>
          </a:prstGeom>
        </p:spPr>
        <p:txBody>
          <a:bodyPr/>
          <a:lstStyle>
            <a:lvl1pPr>
              <a:defRPr sz="21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906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phic-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5C960-9A50-7D40-B19A-1CAC7D5B9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64" y="0"/>
            <a:ext cx="6343236" cy="7954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761660"/>
            <a:ext cx="4706800" cy="2970000"/>
          </a:xfrm>
          <a:prstGeom prst="rect">
            <a:avLst/>
          </a:prstGeom>
        </p:spPr>
        <p:txBody>
          <a:bodyPr/>
          <a:lstStyle>
            <a:lvl1pPr marL="270000" marR="0" indent="-270000" algn="l" defTabSz="270000" rtl="0" eaLnBrk="1" fontAlgn="auto" latinLnBrk="0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1800" b="0" i="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0000" marR="0" indent="-270000" algn="l" defTabSz="270000" rtl="0" eaLnBrk="1" fontAlgn="auto" latinLnBrk="0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bg2"/>
              </a:buClr>
              <a:buSzTx/>
              <a:buFont typeface="Arial" pitchFamily="34" charset="0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1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5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»"/>
              <a:tabLst/>
              <a:defRPr kumimoji="0" lang="en-NZ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4632" y="1042391"/>
            <a:ext cx="4706800" cy="702078"/>
          </a:xfrm>
          <a:prstGeom prst="rect">
            <a:avLst/>
          </a:prstGeom>
        </p:spPr>
        <p:txBody>
          <a:bodyPr/>
          <a:lstStyle>
            <a:lvl1pPr>
              <a:defRPr sz="21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7" name="Picture 6" descr="A green circle with text&#10;&#10;Description automatically generated with low confidence">
            <a:extLst>
              <a:ext uri="{FF2B5EF4-FFF2-40B4-BE49-F238E27FC236}">
                <a16:creationId xmlns:a16="http://schemas.microsoft.com/office/drawing/2014/main" id="{3B52EEC9-BBB7-AC4F-8A9B-16F886EE8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90" y="1042391"/>
            <a:ext cx="34544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1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2CDD65-8CE9-8A4C-929B-324347873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2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A073E-DA97-C143-8F68-A24F8D0C8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A16F9-4D44-47C7-BF06-FFE7750A8ED4}" type="slidenum">
              <a:rPr lang="en-NZ" altLang="en-US" smtClean="0"/>
              <a:pPr/>
              <a:t>‹#›</a:t>
            </a:fld>
            <a:endParaRPr lang="en-NZ" alt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4717D95-265F-FF4E-A0D3-8A10F6ACF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209" y="411093"/>
            <a:ext cx="3128957" cy="482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A228D1-1781-9C42-A1B2-D17D81893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172497"/>
            <a:ext cx="6107897" cy="3559163"/>
          </a:xfrm>
          <a:prstGeom prst="rect">
            <a:avLst/>
          </a:prstGeom>
        </p:spPr>
        <p:txBody>
          <a:bodyPr/>
          <a:lstStyle>
            <a:lvl1pPr marL="270000" marR="0" indent="-270000" algn="l" defTabSz="270000" rtl="0" eaLnBrk="1" fontAlgn="auto" latinLnBrk="0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 sz="1800" b="0" i="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0000" marR="0" indent="-270000" algn="l" defTabSz="270000" rtl="0" eaLnBrk="1" fontAlgn="auto" latinLnBrk="0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chemeClr val="bg2"/>
              </a:buClr>
              <a:buSzTx/>
              <a:buFont typeface="Arial" pitchFamily="34" charset="0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1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8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–"/>
              <a:tabLst/>
              <a:def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50000" marR="0" indent="-270000" algn="l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»"/>
              <a:tabLst/>
              <a:defRPr kumimoji="0" lang="en-NZ" sz="135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</p:spTree>
    <p:extLst>
      <p:ext uri="{BB962C8B-B14F-4D97-AF65-F5344CB8AC3E}">
        <p14:creationId xmlns:p14="http://schemas.microsoft.com/office/powerpoint/2010/main" val="346601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/>
          <p:cNvSpPr>
            <a:spLocks noGrp="1"/>
          </p:cNvSpPr>
          <p:nvPr>
            <p:ph type="tbl" sz="quarter" idx="12"/>
          </p:nvPr>
        </p:nvSpPr>
        <p:spPr>
          <a:xfrm>
            <a:off x="521208" y="1488282"/>
            <a:ext cx="7938581" cy="337780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8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521209" y="1006079"/>
            <a:ext cx="7938580" cy="482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798C334-6FCF-485A-99C8-65FAAB8CC9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D68681B-87EC-4BA2-BD3B-A2A2324EC362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520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A1BEB-07DA-AC42-B266-819A5F7397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A16F9-4D44-47C7-BF06-FFE7750A8ED4}" type="slidenum">
              <a:rPr lang="en-NZ" altLang="en-US" smtClean="0"/>
              <a:pPr/>
              <a:t>‹#›</a:t>
            </a:fld>
            <a:endParaRPr lang="en-NZ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29D86-66ED-5342-B1B3-991CBD3FB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850"/>
            <a:ext cx="9144000" cy="867017"/>
          </a:xfrm>
          <a:prstGeom prst="rect">
            <a:avLst/>
          </a:prstGeom>
        </p:spPr>
      </p:pic>
      <p:sp>
        <p:nvSpPr>
          <p:cNvPr id="5" name="Table Placeholder 15">
            <a:extLst>
              <a:ext uri="{FF2B5EF4-FFF2-40B4-BE49-F238E27FC236}">
                <a16:creationId xmlns:a16="http://schemas.microsoft.com/office/drawing/2014/main" id="{62467C31-7487-3B4E-BE2F-2E5F90836F3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21208" y="1488282"/>
            <a:ext cx="7938581" cy="337780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8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6A3071-0E11-CA47-BFFB-32A7333894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209" y="1006079"/>
            <a:ext cx="7938580" cy="482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00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2C70-3071-754C-B842-A576E3509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A16F9-4D44-47C7-BF06-FFE7750A8ED4}" type="slidenum">
              <a:rPr lang="en-NZ" altLang="en-US" smtClean="0"/>
              <a:pPr/>
              <a:t>‹#›</a:t>
            </a:fld>
            <a:endParaRPr lang="en-NZ" altLang="en-US"/>
          </a:p>
        </p:txBody>
      </p:sp>
      <p:pic>
        <p:nvPicPr>
          <p:cNvPr id="5" name="Picture 4" descr="A picture containing kitchenware, strainer, bathroom, several&#10;&#10;Description automatically generated">
            <a:extLst>
              <a:ext uri="{FF2B5EF4-FFF2-40B4-BE49-F238E27FC236}">
                <a16:creationId xmlns:a16="http://schemas.microsoft.com/office/drawing/2014/main" id="{FF730134-8B5B-2147-B7F8-88EC7FC08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49" y="3108137"/>
            <a:ext cx="3681351" cy="2035363"/>
          </a:xfrm>
          <a:prstGeom prst="rect">
            <a:avLst/>
          </a:prstGeom>
        </p:spPr>
      </p:pic>
      <p:sp>
        <p:nvSpPr>
          <p:cNvPr id="6" name="Table Placeholder 15">
            <a:extLst>
              <a:ext uri="{FF2B5EF4-FFF2-40B4-BE49-F238E27FC236}">
                <a16:creationId xmlns:a16="http://schemas.microsoft.com/office/drawing/2014/main" id="{AA28B5C9-47AB-3640-9136-88012114E65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21208" y="1488282"/>
            <a:ext cx="7938581" cy="337780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1800"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BE89581-2102-3145-A87D-FF0DDB9E4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209" y="1006079"/>
            <a:ext cx="7938580" cy="482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63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68E42-2492-4FD1-BBFA-203A4E5C8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4800" y="4866085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04040"/>
                </a:solidFill>
                <a:latin typeface="Calibri" panose="020F0502020204030204" pitchFamily="34" charset="0"/>
              </a:defRPr>
            </a:lvl1pPr>
          </a:lstStyle>
          <a:p>
            <a:fld id="{802A16F9-4D44-47C7-BF06-FFE7750A8ED4}" type="slidenum">
              <a:rPr lang="en-NZ" altLang="en-US"/>
              <a:pPr/>
              <a:t>‹#›</a:t>
            </a:fld>
            <a:endParaRPr lang="en-NZ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0DE50-45DA-8C45-A7BD-A36E024076C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59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4" r:id="rId2"/>
    <p:sldLayoutId id="2147483947" r:id="rId3"/>
    <p:sldLayoutId id="2147483953" r:id="rId4"/>
    <p:sldLayoutId id="2147483951" r:id="rId5"/>
    <p:sldLayoutId id="2147483948" r:id="rId6"/>
    <p:sldLayoutId id="2147483945" r:id="rId7"/>
    <p:sldLayoutId id="2147483949" r:id="rId8"/>
    <p:sldLayoutId id="2147483950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Calibri" panose="020F050202020403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254F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254F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254F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00254F"/>
          </a:solidFill>
          <a:latin typeface="Arial" charset="0"/>
        </a:defRPr>
      </a:lvl9pPr>
    </p:titleStyle>
    <p:bodyStyle>
      <a:lvl1pPr marL="269081" indent="-269081" algn="l" defTabSz="269081" rtl="0" eaLnBrk="1" fontAlgn="base" hangingPunct="1">
        <a:lnSpc>
          <a:spcPct val="110000"/>
        </a:lnSpc>
        <a:spcBef>
          <a:spcPts val="150"/>
        </a:spcBef>
        <a:spcAft>
          <a:spcPts val="300"/>
        </a:spcAft>
        <a:buClr>
          <a:srgbClr val="3E403A"/>
        </a:buClr>
        <a:buFont typeface="Arial" panose="020B0604020202020204" pitchFamily="34" charset="0"/>
        <a:buChar char="•"/>
        <a:defRPr sz="1800">
          <a:solidFill>
            <a:srgbClr val="40404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39354" indent="-269081" algn="l" defTabSz="269081" rtl="0" eaLnBrk="1" fontAlgn="base" hangingPunct="1">
        <a:lnSpc>
          <a:spcPct val="110000"/>
        </a:lnSpc>
        <a:spcBef>
          <a:spcPts val="150"/>
        </a:spcBef>
        <a:spcAft>
          <a:spcPts val="300"/>
        </a:spcAft>
        <a:buFont typeface="Arial" panose="020B0604020202020204" pitchFamily="34" charset="0"/>
        <a:buChar char="–"/>
        <a:defRPr>
          <a:solidFill>
            <a:srgbClr val="40404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9625" indent="-269081" algn="l" defTabSz="269081" rtl="0" eaLnBrk="1" fontAlgn="base" hangingPunct="1">
        <a:lnSpc>
          <a:spcPct val="11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>
          <a:solidFill>
            <a:srgbClr val="40404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79897" indent="-269081" algn="l" defTabSz="269081" rtl="0" eaLnBrk="1" fontAlgn="base" hangingPunct="1">
        <a:lnSpc>
          <a:spcPct val="11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–"/>
        <a:defRPr sz="1500">
          <a:solidFill>
            <a:srgbClr val="40404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348979" indent="-269081" algn="l" defTabSz="269081" rtl="0" eaLnBrk="1" fontAlgn="base" hangingPunct="1">
        <a:lnSpc>
          <a:spcPct val="11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»"/>
        <a:defRPr sz="1500">
          <a:solidFill>
            <a:srgbClr val="404040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1500">
          <a:solidFill>
            <a:srgbClr val="00254F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1500">
          <a:solidFill>
            <a:srgbClr val="00254F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1500">
          <a:solidFill>
            <a:srgbClr val="00254F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00254F"/>
        </a:buClr>
        <a:buChar char="•"/>
        <a:defRPr sz="1500">
          <a:solidFill>
            <a:srgbClr val="00254F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3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FBAEF95-39F2-0815-732B-700B41A37756}"/>
              </a:ext>
            </a:extLst>
          </p:cNvPr>
          <p:cNvSpPr txBox="1">
            <a:spLocks/>
          </p:cNvSpPr>
          <p:nvPr/>
        </p:nvSpPr>
        <p:spPr>
          <a:xfrm>
            <a:off x="301373" y="2385716"/>
            <a:ext cx="3128957" cy="821408"/>
          </a:xfrm>
          <a:prstGeom prst="rect">
            <a:avLst/>
          </a:prstGeom>
        </p:spPr>
        <p:txBody>
          <a:bodyPr/>
          <a:lstStyle>
            <a:lvl1pPr marL="0" indent="0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  <a:buFont typeface="Arial" panose="020B0604020202020204" pitchFamily="34" charset="0"/>
              <a:buNone/>
              <a:defRPr sz="2100" b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354" indent="-269081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97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8979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9pPr>
          </a:lstStyle>
          <a:p>
            <a:r>
              <a:rPr lang="en-NZ" sz="2800" kern="0" dirty="0"/>
              <a:t>Kia </a:t>
            </a:r>
            <a:r>
              <a:rPr lang="en-NZ" sz="2800" kern="0" dirty="0" err="1"/>
              <a:t>Toipoto</a:t>
            </a:r>
            <a:br>
              <a:rPr lang="en-NZ" sz="2800" kern="0" dirty="0"/>
            </a:br>
            <a:r>
              <a:rPr lang="en-NZ" sz="1400" kern="0" dirty="0"/>
              <a:t>Gender &amp; Pay Gap Action Plan 2023</a:t>
            </a:r>
            <a:endParaRPr lang="en-NZ" sz="2800" kern="0" dirty="0"/>
          </a:p>
        </p:txBody>
      </p:sp>
    </p:spTree>
    <p:extLst>
      <p:ext uri="{BB962C8B-B14F-4D97-AF65-F5344CB8AC3E}">
        <p14:creationId xmlns:p14="http://schemas.microsoft.com/office/powerpoint/2010/main" val="117066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BC9EBE2F-F336-5F7F-0B10-AE264EDB4D5D}"/>
              </a:ext>
            </a:extLst>
          </p:cNvPr>
          <p:cNvSpPr/>
          <p:nvPr/>
        </p:nvSpPr>
        <p:spPr bwMode="auto">
          <a:xfrm>
            <a:off x="151221" y="957943"/>
            <a:ext cx="2753497" cy="2937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57AAF-BF59-00AB-97C0-76E29F05D8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A16F9-4D44-47C7-BF06-FFE7750A8ED4}" type="slidenum">
              <a:rPr lang="en-NZ" altLang="en-US" smtClean="0"/>
              <a:pPr/>
              <a:t>2</a:t>
            </a:fld>
            <a:endParaRPr lang="en-NZ" altLang="en-US"/>
          </a:p>
        </p:txBody>
      </p:sp>
      <p:pic>
        <p:nvPicPr>
          <p:cNvPr id="11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EE85375-1BF2-3B21-DD1A-C12CF5A99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6" y="370146"/>
            <a:ext cx="2880360" cy="362712"/>
          </a:xfr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48D7A42-EA2A-1585-CADB-69343B967DEE}"/>
              </a:ext>
            </a:extLst>
          </p:cNvPr>
          <p:cNvGrpSpPr/>
          <p:nvPr/>
        </p:nvGrpSpPr>
        <p:grpSpPr>
          <a:xfrm>
            <a:off x="401110" y="1605179"/>
            <a:ext cx="8311089" cy="1565077"/>
            <a:chOff x="401110" y="1537940"/>
            <a:chExt cx="8311089" cy="1565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3B8F66-F48F-EB82-4A63-E2F7922369BC}"/>
                </a:ext>
              </a:extLst>
            </p:cNvPr>
            <p:cNvSpPr/>
            <p:nvPr/>
          </p:nvSpPr>
          <p:spPr bwMode="auto">
            <a:xfrm>
              <a:off x="401110" y="1537940"/>
              <a:ext cx="8311089" cy="1565077"/>
            </a:xfrm>
            <a:prstGeom prst="roundRect">
              <a:avLst/>
            </a:prstGeom>
            <a:solidFill>
              <a:srgbClr val="BCC79E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2D3414-94FF-7D56-9B33-86623AD5850C}"/>
                </a:ext>
              </a:extLst>
            </p:cNvPr>
            <p:cNvSpPr txBox="1"/>
            <p:nvPr/>
          </p:nvSpPr>
          <p:spPr>
            <a:xfrm>
              <a:off x="683694" y="2703843"/>
              <a:ext cx="102686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b="1" kern="0">
                  <a:solidFill>
                    <a:srgbClr val="404040"/>
                  </a:solidFill>
                  <a:latin typeface="+mn-lt"/>
                </a:rPr>
                <a:t>Equal Pay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711DE30-494D-E8B1-49FB-D2B46DE2C19E}"/>
                </a:ext>
              </a:extLst>
            </p:cNvPr>
            <p:cNvGrpSpPr/>
            <p:nvPr/>
          </p:nvGrpSpPr>
          <p:grpSpPr>
            <a:xfrm>
              <a:off x="675870" y="1671278"/>
              <a:ext cx="992014" cy="992014"/>
              <a:chOff x="572792" y="1532875"/>
              <a:chExt cx="992014" cy="99201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3ED0112-9D06-4F50-3BBA-08DCB1356DFE}"/>
                  </a:ext>
                </a:extLst>
              </p:cNvPr>
              <p:cNvSpPr/>
              <p:nvPr/>
            </p:nvSpPr>
            <p:spPr bwMode="auto">
              <a:xfrm>
                <a:off x="572792" y="1532875"/>
                <a:ext cx="992014" cy="992014"/>
              </a:xfrm>
              <a:prstGeom prst="ellipse">
                <a:avLst/>
              </a:prstGeom>
              <a:solidFill>
                <a:srgbClr val="7B9A5A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8" name="Picture 17" descr="Icon&#10;&#10;Description automatically generated">
                <a:extLst>
                  <a:ext uri="{FF2B5EF4-FFF2-40B4-BE49-F238E27FC236}">
                    <a16:creationId xmlns:a16="http://schemas.microsoft.com/office/drawing/2014/main" id="{F4211894-EB4F-6CBB-65E7-AF9D77342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441" y="1755619"/>
                <a:ext cx="619547" cy="558035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11D61B-4A2E-34BA-E0EE-2B3C5B094EC8}"/>
                </a:ext>
              </a:extLst>
            </p:cNvPr>
            <p:cNvSpPr txBox="1"/>
            <p:nvPr/>
          </p:nvSpPr>
          <p:spPr>
            <a:xfrm>
              <a:off x="1870025" y="2043241"/>
              <a:ext cx="2548588" cy="93871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NZ" sz="11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There are currently more women than men in our workforce and more women </a:t>
              </a:r>
              <a:r>
                <a:rPr lang="en-NZ" sz="1100" dirty="0">
                  <a:solidFill>
                    <a:srgbClr val="000000"/>
                  </a:solidFill>
                  <a:latin typeface="+mn-lt"/>
                </a:rPr>
                <a:t>in</a:t>
              </a:r>
              <a:r>
                <a:rPr lang="en-NZ" sz="1100" b="0" i="0" u="none" strike="noStrike" dirty="0">
                  <a:solidFill>
                    <a:srgbClr val="000000"/>
                  </a:solidFill>
                  <a:effectLst/>
                  <a:latin typeface="+mn-lt"/>
                </a:rPr>
                <a:t> leadership roles.</a:t>
              </a:r>
              <a:r>
                <a:rPr lang="en-NZ" sz="1100" dirty="0">
                  <a:solidFill>
                    <a:srgbClr val="000000"/>
                  </a:solidFill>
                  <a:latin typeface="+mn-lt"/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NZ" sz="1100" dirty="0">
                  <a:solidFill>
                    <a:srgbClr val="000000"/>
                  </a:solidFill>
                  <a:latin typeface="+mn-lt"/>
                </a:rPr>
                <a:t>The</a:t>
              </a:r>
              <a:r>
                <a:rPr lang="en-NZ" sz="1100" kern="0" dirty="0">
                  <a:solidFill>
                    <a:srgbClr val="000000"/>
                  </a:solidFill>
                  <a:latin typeface="+mn-lt"/>
                </a:rPr>
                <a:t> gender pay gap has declined from the previous year.</a:t>
              </a:r>
              <a:endParaRPr lang="en-NZ" sz="1100" kern="0" dirty="0">
                <a:latin typeface="+mn-lt"/>
              </a:endParaRPr>
            </a:p>
          </p:txBody>
        </p:sp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5AFE3385-7D92-9272-11AF-3DFD0E16525E}"/>
                </a:ext>
              </a:extLst>
            </p:cNvPr>
            <p:cNvSpPr txBox="1">
              <a:spLocks/>
            </p:cNvSpPr>
            <p:nvPr/>
          </p:nvSpPr>
          <p:spPr>
            <a:xfrm>
              <a:off x="1870025" y="1748855"/>
              <a:ext cx="2447077" cy="200055"/>
            </a:xfrm>
            <a:prstGeom prst="rect">
              <a:avLst/>
            </a:prstGeom>
          </p:spPr>
          <p:txBody>
            <a:bodyPr/>
            <a:lstStyle>
              <a:lvl1pPr marL="0" indent="0" algn="l" defTabSz="269081" rtl="0" eaLnBrk="1" fontAlgn="base" hangingPunct="1">
                <a:lnSpc>
                  <a:spcPct val="11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3E403A"/>
                </a:buClr>
                <a:buFont typeface="Arial" panose="020B0604020202020204" pitchFamily="34" charset="0"/>
                <a:buNone/>
                <a:defRPr sz="2100" b="1"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39354" indent="-269081" algn="l" defTabSz="269081" rtl="0" eaLnBrk="1" fontAlgn="base" hangingPunct="1">
                <a:lnSpc>
                  <a:spcPct val="110000"/>
                </a:lnSpc>
                <a:spcBef>
                  <a:spcPts val="15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09625" indent="-269081" algn="l" defTabSz="269081" rtl="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079897" indent="-269081" algn="l" defTabSz="269081" rtl="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500"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348979" indent="-269081" algn="l" defTabSz="269081" rtl="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500"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54F"/>
                </a:buClr>
                <a:buChar char="•"/>
                <a:defRPr sz="1500">
                  <a:solidFill>
                    <a:srgbClr val="00254F"/>
                  </a:solidFill>
                  <a:latin typeface="+mn-lt"/>
                </a:defRPr>
              </a:lvl6pPr>
              <a:lvl7pPr marL="22288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54F"/>
                </a:buClr>
                <a:buChar char="•"/>
                <a:defRPr sz="1500">
                  <a:solidFill>
                    <a:srgbClr val="00254F"/>
                  </a:solidFill>
                  <a:latin typeface="+mn-lt"/>
                </a:defRPr>
              </a:lvl7pPr>
              <a:lvl8pPr marL="25717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54F"/>
                </a:buClr>
                <a:buChar char="•"/>
                <a:defRPr sz="1500">
                  <a:solidFill>
                    <a:srgbClr val="00254F"/>
                  </a:solidFill>
                  <a:latin typeface="+mn-lt"/>
                </a:defRPr>
              </a:lvl8pPr>
              <a:lvl9pPr marL="29146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54F"/>
                </a:buClr>
                <a:buChar char="•"/>
                <a:defRPr sz="1500">
                  <a:solidFill>
                    <a:srgbClr val="00254F"/>
                  </a:solidFill>
                  <a:latin typeface="+mn-lt"/>
                </a:defRPr>
              </a:lvl9pPr>
            </a:lstStyle>
            <a:p>
              <a:r>
                <a:rPr lang="en-US" sz="1400" kern="0" dirty="0"/>
                <a:t>Gender and pay</a:t>
              </a:r>
              <a:endParaRPr lang="en-NZ" sz="1400" kern="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C84102-9AED-B9D6-95B4-C8418938715F}"/>
                </a:ext>
              </a:extLst>
            </p:cNvPr>
            <p:cNvGrpSpPr/>
            <p:nvPr/>
          </p:nvGrpSpPr>
          <p:grpSpPr>
            <a:xfrm>
              <a:off x="4584832" y="1722710"/>
              <a:ext cx="3730082" cy="1054159"/>
              <a:chOff x="5452488" y="1566488"/>
              <a:chExt cx="2886550" cy="81576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BE58724-00B9-A67A-0798-FC805AE048FB}"/>
                  </a:ext>
                </a:extLst>
              </p:cNvPr>
              <p:cNvSpPr/>
              <p:nvPr/>
            </p:nvSpPr>
            <p:spPr bwMode="auto">
              <a:xfrm>
                <a:off x="5509241" y="1802267"/>
                <a:ext cx="2007682" cy="143891"/>
              </a:xfrm>
              <a:prstGeom prst="rect">
                <a:avLst/>
              </a:prstGeom>
              <a:solidFill>
                <a:srgbClr val="7B9A5A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CAB9A1-113B-84DF-3322-EA67C9D3BC8A}"/>
                  </a:ext>
                </a:extLst>
              </p:cNvPr>
              <p:cNvSpPr/>
              <p:nvPr/>
            </p:nvSpPr>
            <p:spPr bwMode="auto">
              <a:xfrm>
                <a:off x="7539602" y="1797827"/>
                <a:ext cx="799436" cy="143891"/>
              </a:xfrm>
              <a:prstGeom prst="rect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7B9A5A"/>
                  </a:highlight>
                  <a:latin typeface="Arial" charset="0"/>
                </a:endParaRPr>
              </a:p>
            </p:txBody>
          </p:sp>
          <p:sp>
            <p:nvSpPr>
              <p:cNvPr id="35" name="Text Placeholder 2">
                <a:extLst>
                  <a:ext uri="{FF2B5EF4-FFF2-40B4-BE49-F238E27FC236}">
                    <a16:creationId xmlns:a16="http://schemas.microsoft.com/office/drawing/2014/main" id="{6FD0B66B-6840-B222-99BD-06714A45A4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4888" y="1776900"/>
                <a:ext cx="752583" cy="18165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269081" rtl="0" eaLnBrk="1" fontAlgn="base" hangingPunct="1">
                  <a:lnSpc>
                    <a:spcPct val="11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3E403A"/>
                  </a:buClr>
                  <a:buFont typeface="Arial" panose="020B0604020202020204" pitchFamily="34" charset="0"/>
                  <a:buNone/>
                  <a:defRPr sz="2100" b="1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539354" indent="-269081" algn="l" defTabSz="269081" rtl="0" eaLnBrk="1" fontAlgn="base" hangingPunct="1">
                  <a:lnSpc>
                    <a:spcPct val="110000"/>
                  </a:lnSpc>
                  <a:spcBef>
                    <a:spcPts val="150"/>
                  </a:spcBef>
                  <a:spcAft>
                    <a:spcPts val="300"/>
                  </a:spcAft>
                  <a:buFont typeface="Arial" panose="020B0604020202020204" pitchFamily="34" charset="0"/>
                  <a:buChar char="–"/>
                  <a:defRPr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809625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079897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–"/>
                  <a:defRPr sz="1500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1348979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»"/>
                  <a:defRPr sz="1500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18859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6pPr>
                <a:lvl7pPr marL="22288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7pPr>
                <a:lvl8pPr marL="25717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8pPr>
                <a:lvl9pPr marL="29146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en-US" sz="900" b="0" kern="0">
                    <a:solidFill>
                      <a:schemeClr val="bg1"/>
                    </a:solidFill>
                  </a:rPr>
                  <a:t>23 Women</a:t>
                </a:r>
                <a:endParaRPr lang="en-NZ" sz="900" b="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 Placeholder 2">
                <a:extLst>
                  <a:ext uri="{FF2B5EF4-FFF2-40B4-BE49-F238E27FC236}">
                    <a16:creationId xmlns:a16="http://schemas.microsoft.com/office/drawing/2014/main" id="{0264DB1F-8EA2-81E2-1D82-E7AB2D93B3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2819" y="1772044"/>
                <a:ext cx="405233" cy="18165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269081" rtl="0" eaLnBrk="1" fontAlgn="base" hangingPunct="1">
                  <a:lnSpc>
                    <a:spcPct val="11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3E403A"/>
                  </a:buClr>
                  <a:buFont typeface="Arial" panose="020B0604020202020204" pitchFamily="34" charset="0"/>
                  <a:buNone/>
                  <a:defRPr sz="2100" b="1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539354" indent="-269081" algn="l" defTabSz="269081" rtl="0" eaLnBrk="1" fontAlgn="base" hangingPunct="1">
                  <a:lnSpc>
                    <a:spcPct val="110000"/>
                  </a:lnSpc>
                  <a:spcBef>
                    <a:spcPts val="150"/>
                  </a:spcBef>
                  <a:spcAft>
                    <a:spcPts val="300"/>
                  </a:spcAft>
                  <a:buFont typeface="Arial" panose="020B0604020202020204" pitchFamily="34" charset="0"/>
                  <a:buChar char="–"/>
                  <a:defRPr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809625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079897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–"/>
                  <a:defRPr sz="1500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1348979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»"/>
                  <a:defRPr sz="1500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18859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6pPr>
                <a:lvl7pPr marL="22288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7pPr>
                <a:lvl8pPr marL="25717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8pPr>
                <a:lvl9pPr marL="29146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en-US" sz="900" b="0" kern="0">
                    <a:solidFill>
                      <a:schemeClr val="bg1"/>
                    </a:solidFill>
                  </a:rPr>
                  <a:t>9 Men</a:t>
                </a:r>
                <a:endParaRPr lang="en-NZ" sz="900" b="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9C5ADEF-8FB7-4403-63FB-5FDB017F0512}"/>
                  </a:ext>
                </a:extLst>
              </p:cNvPr>
              <p:cNvSpPr txBox="1"/>
              <p:nvPr/>
            </p:nvSpPr>
            <p:spPr>
              <a:xfrm>
                <a:off x="5452488" y="1566488"/>
                <a:ext cx="1897213" cy="20244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NZ" sz="1100" b="1" kern="0">
                    <a:solidFill>
                      <a:srgbClr val="404040"/>
                    </a:solidFill>
                    <a:latin typeface="+mn-lt"/>
                  </a:rPr>
                  <a:t>Gender of employees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69ADACA-590C-7AF1-E7B6-C51A6151847B}"/>
                  </a:ext>
                </a:extLst>
              </p:cNvPr>
              <p:cNvSpPr/>
              <p:nvPr/>
            </p:nvSpPr>
            <p:spPr bwMode="auto">
              <a:xfrm>
                <a:off x="5492227" y="2221649"/>
                <a:ext cx="2230530" cy="143891"/>
              </a:xfrm>
              <a:prstGeom prst="rect">
                <a:avLst/>
              </a:prstGeom>
              <a:solidFill>
                <a:srgbClr val="7B9A5A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1CE31D9-45E9-3F83-F447-F5C622F6F9D6}"/>
                  </a:ext>
                </a:extLst>
              </p:cNvPr>
              <p:cNvSpPr/>
              <p:nvPr/>
            </p:nvSpPr>
            <p:spPr bwMode="auto">
              <a:xfrm>
                <a:off x="7741760" y="2229191"/>
                <a:ext cx="576947" cy="143891"/>
              </a:xfrm>
              <a:prstGeom prst="rect">
                <a:avLst/>
              </a:prstGeom>
              <a:solidFill>
                <a:srgbClr val="40404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7B9A5A"/>
                  </a:highlight>
                  <a:latin typeface="Arial" charset="0"/>
                </a:endParaRPr>
              </a:p>
            </p:txBody>
          </p:sp>
          <p:sp>
            <p:nvSpPr>
              <p:cNvPr id="40" name="Text Placeholder 2">
                <a:extLst>
                  <a:ext uri="{FF2B5EF4-FFF2-40B4-BE49-F238E27FC236}">
                    <a16:creationId xmlns:a16="http://schemas.microsoft.com/office/drawing/2014/main" id="{259A4865-0776-3536-399E-AD137CCB2D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7874" y="2196284"/>
                <a:ext cx="752583" cy="18165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269081" rtl="0" eaLnBrk="1" fontAlgn="base" hangingPunct="1">
                  <a:lnSpc>
                    <a:spcPct val="11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3E403A"/>
                  </a:buClr>
                  <a:buFont typeface="Arial" panose="020B0604020202020204" pitchFamily="34" charset="0"/>
                  <a:buNone/>
                  <a:defRPr sz="2100" b="1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539354" indent="-269081" algn="l" defTabSz="269081" rtl="0" eaLnBrk="1" fontAlgn="base" hangingPunct="1">
                  <a:lnSpc>
                    <a:spcPct val="110000"/>
                  </a:lnSpc>
                  <a:spcBef>
                    <a:spcPts val="150"/>
                  </a:spcBef>
                  <a:spcAft>
                    <a:spcPts val="300"/>
                  </a:spcAft>
                  <a:buFont typeface="Arial" panose="020B0604020202020204" pitchFamily="34" charset="0"/>
                  <a:buChar char="–"/>
                  <a:defRPr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809625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079897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–"/>
                  <a:defRPr sz="1500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1348979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»"/>
                  <a:defRPr sz="1500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18859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6pPr>
                <a:lvl7pPr marL="22288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7pPr>
                <a:lvl8pPr marL="25717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8pPr>
                <a:lvl9pPr marL="29146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en-US" sz="1000" b="0" kern="0">
                    <a:solidFill>
                      <a:schemeClr val="bg1"/>
                    </a:solidFill>
                  </a:rPr>
                  <a:t>5 Women</a:t>
                </a:r>
                <a:endParaRPr lang="en-NZ" sz="1000" b="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 Placeholder 2">
                <a:extLst>
                  <a:ext uri="{FF2B5EF4-FFF2-40B4-BE49-F238E27FC236}">
                    <a16:creationId xmlns:a16="http://schemas.microsoft.com/office/drawing/2014/main" id="{94AB758D-DB07-213D-2B52-DD208109D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26727" y="2200601"/>
                <a:ext cx="405233" cy="18165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269081" rtl="0" eaLnBrk="1" fontAlgn="base" hangingPunct="1">
                  <a:lnSpc>
                    <a:spcPct val="110000"/>
                  </a:lnSpc>
                  <a:spcBef>
                    <a:spcPts val="150"/>
                  </a:spcBef>
                  <a:spcAft>
                    <a:spcPts val="300"/>
                  </a:spcAft>
                  <a:buClr>
                    <a:srgbClr val="3E403A"/>
                  </a:buClr>
                  <a:buFont typeface="Arial" panose="020B0604020202020204" pitchFamily="34" charset="0"/>
                  <a:buNone/>
                  <a:defRPr sz="2100" b="1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539354" indent="-269081" algn="l" defTabSz="269081" rtl="0" eaLnBrk="1" fontAlgn="base" hangingPunct="1">
                  <a:lnSpc>
                    <a:spcPct val="110000"/>
                  </a:lnSpc>
                  <a:spcBef>
                    <a:spcPts val="150"/>
                  </a:spcBef>
                  <a:spcAft>
                    <a:spcPts val="300"/>
                  </a:spcAft>
                  <a:buFont typeface="Arial" panose="020B0604020202020204" pitchFamily="34" charset="0"/>
                  <a:buChar char="–"/>
                  <a:defRPr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809625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079897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–"/>
                  <a:defRPr sz="1500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1348979" indent="-269081" algn="l" defTabSz="269081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»"/>
                  <a:defRPr sz="1500">
                    <a:solidFill>
                      <a:srgbClr val="40404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18859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6pPr>
                <a:lvl7pPr marL="22288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7pPr>
                <a:lvl8pPr marL="25717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8pPr>
                <a:lvl9pPr marL="29146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254F"/>
                  </a:buClr>
                  <a:buChar char="•"/>
                  <a:defRPr sz="1500">
                    <a:solidFill>
                      <a:srgbClr val="00254F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en-US" sz="900" b="0" kern="0">
                    <a:solidFill>
                      <a:schemeClr val="bg1"/>
                    </a:solidFill>
                  </a:rPr>
                  <a:t>1 Man</a:t>
                </a:r>
                <a:endParaRPr lang="en-NZ" sz="900" b="0" kern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5A8F694-FFF3-7BA4-567F-B9443535E6D7}"/>
                  </a:ext>
                </a:extLst>
              </p:cNvPr>
              <p:cNvSpPr txBox="1"/>
              <p:nvPr/>
            </p:nvSpPr>
            <p:spPr>
              <a:xfrm>
                <a:off x="5452488" y="2006676"/>
                <a:ext cx="2152925" cy="20244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NZ" sz="1100" b="1" kern="0">
                    <a:solidFill>
                      <a:srgbClr val="404040"/>
                    </a:solidFill>
                    <a:latin typeface="+mn-lt"/>
                  </a:rPr>
                  <a:t>Gender of employees in senior roles</a:t>
                </a:r>
              </a:p>
            </p:txBody>
          </p:sp>
        </p:grpSp>
      </p:grp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A29B8B94-1EAA-B353-0615-CD8FB86F9FB1}"/>
              </a:ext>
            </a:extLst>
          </p:cNvPr>
          <p:cNvSpPr txBox="1">
            <a:spLocks/>
          </p:cNvSpPr>
          <p:nvPr/>
        </p:nvSpPr>
        <p:spPr>
          <a:xfrm>
            <a:off x="435256" y="1076679"/>
            <a:ext cx="3128957" cy="482203"/>
          </a:xfrm>
          <a:prstGeom prst="rect">
            <a:avLst/>
          </a:prstGeom>
        </p:spPr>
        <p:txBody>
          <a:bodyPr/>
          <a:lstStyle>
            <a:lvl1pPr marL="0" indent="0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  <a:buFont typeface="Arial" panose="020B0604020202020204" pitchFamily="34" charset="0"/>
              <a:buNone/>
              <a:defRPr sz="2100" b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354" indent="-269081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97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8979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9pPr>
          </a:lstStyle>
          <a:p>
            <a:r>
              <a:rPr lang="en-NZ" kern="0" dirty="0"/>
              <a:t>Current Status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6892AA9-F060-BDEB-D1B4-1C6868D3CDA4}"/>
              </a:ext>
            </a:extLst>
          </p:cNvPr>
          <p:cNvGrpSpPr/>
          <p:nvPr/>
        </p:nvGrpSpPr>
        <p:grpSpPr>
          <a:xfrm>
            <a:off x="401110" y="3274059"/>
            <a:ext cx="8311088" cy="1537090"/>
            <a:chOff x="401110" y="3206820"/>
            <a:chExt cx="8311088" cy="153709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8BB42CA-C3C5-951A-CE0E-E57528AAB50E}"/>
                </a:ext>
              </a:extLst>
            </p:cNvPr>
            <p:cNvSpPr/>
            <p:nvPr/>
          </p:nvSpPr>
          <p:spPr bwMode="auto">
            <a:xfrm>
              <a:off x="401110" y="3206820"/>
              <a:ext cx="8311088" cy="1537090"/>
            </a:xfrm>
            <a:prstGeom prst="roundRect">
              <a:avLst/>
            </a:prstGeom>
            <a:solidFill>
              <a:srgbClr val="9EB3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6BB4B2-31E7-F278-3C5D-44E4EFEA7620}"/>
                </a:ext>
              </a:extLst>
            </p:cNvPr>
            <p:cNvSpPr txBox="1"/>
            <p:nvPr/>
          </p:nvSpPr>
          <p:spPr>
            <a:xfrm>
              <a:off x="573754" y="4358766"/>
              <a:ext cx="124674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b="1" kern="0">
                  <a:solidFill>
                    <a:srgbClr val="404040"/>
                  </a:solidFill>
                  <a:latin typeface="+mn-lt"/>
                </a:rPr>
                <a:t>Flexible Work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27DE9-0457-A3CF-7F82-6DB106D74295}"/>
                </a:ext>
              </a:extLst>
            </p:cNvPr>
            <p:cNvSpPr/>
            <p:nvPr/>
          </p:nvSpPr>
          <p:spPr bwMode="auto">
            <a:xfrm>
              <a:off x="675870" y="3338903"/>
              <a:ext cx="992014" cy="992014"/>
            </a:xfrm>
            <a:prstGeom prst="ellipse">
              <a:avLst/>
            </a:prstGeom>
            <a:solidFill>
              <a:srgbClr val="557FA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557FA3"/>
                </a:highlight>
                <a:latin typeface="Arial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D0E3A5-370D-558D-62B2-C36B282297C5}"/>
                </a:ext>
              </a:extLst>
            </p:cNvPr>
            <p:cNvGrpSpPr/>
            <p:nvPr/>
          </p:nvGrpSpPr>
          <p:grpSpPr>
            <a:xfrm>
              <a:off x="5417062" y="3639254"/>
              <a:ext cx="2908663" cy="582683"/>
              <a:chOff x="5477434" y="3370390"/>
              <a:chExt cx="2908663" cy="58268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98C0CC5-3062-3C54-CB8E-417E7CA0DAAF}"/>
                  </a:ext>
                </a:extLst>
              </p:cNvPr>
              <p:cNvSpPr/>
              <p:nvPr/>
            </p:nvSpPr>
            <p:spPr>
              <a:xfrm>
                <a:off x="7463587" y="3370390"/>
                <a:ext cx="922510" cy="398595"/>
              </a:xfrm>
              <a:custGeom>
                <a:avLst/>
                <a:gdLst>
                  <a:gd name="connsiteX0" fmla="*/ 476 w 922510"/>
                  <a:gd name="connsiteY0" fmla="*/ 243053 h 398595"/>
                  <a:gd name="connsiteX1" fmla="*/ 34957 w 922510"/>
                  <a:gd name="connsiteY1" fmla="*/ 237433 h 398595"/>
                  <a:gd name="connsiteX2" fmla="*/ 82963 w 922510"/>
                  <a:gd name="connsiteY2" fmla="*/ 253340 h 398595"/>
                  <a:gd name="connsiteX3" fmla="*/ 138208 w 922510"/>
                  <a:gd name="connsiteY3" fmla="*/ 270294 h 398595"/>
                  <a:gd name="connsiteX4" fmla="*/ 144971 w 922510"/>
                  <a:gd name="connsiteY4" fmla="*/ 271056 h 398595"/>
                  <a:gd name="connsiteX5" fmla="*/ 138970 w 922510"/>
                  <a:gd name="connsiteY5" fmla="*/ 225241 h 398595"/>
                  <a:gd name="connsiteX6" fmla="*/ 131064 w 922510"/>
                  <a:gd name="connsiteY6" fmla="*/ 166376 h 398595"/>
                  <a:gd name="connsiteX7" fmla="*/ 136112 w 922510"/>
                  <a:gd name="connsiteY7" fmla="*/ 157804 h 398595"/>
                  <a:gd name="connsiteX8" fmla="*/ 162306 w 922510"/>
                  <a:gd name="connsiteY8" fmla="*/ 147422 h 398595"/>
                  <a:gd name="connsiteX9" fmla="*/ 171355 w 922510"/>
                  <a:gd name="connsiteY9" fmla="*/ 149803 h 398595"/>
                  <a:gd name="connsiteX10" fmla="*/ 230981 w 922510"/>
                  <a:gd name="connsiteY10" fmla="*/ 221812 h 398595"/>
                  <a:gd name="connsiteX11" fmla="*/ 237554 w 922510"/>
                  <a:gd name="connsiteY11" fmla="*/ 229527 h 398595"/>
                  <a:gd name="connsiteX12" fmla="*/ 252984 w 922510"/>
                  <a:gd name="connsiteY12" fmla="*/ 233147 h 398595"/>
                  <a:gd name="connsiteX13" fmla="*/ 364141 w 922510"/>
                  <a:gd name="connsiteY13" fmla="*/ 189903 h 398595"/>
                  <a:gd name="connsiteX14" fmla="*/ 366141 w 922510"/>
                  <a:gd name="connsiteY14" fmla="*/ 189046 h 398595"/>
                  <a:gd name="connsiteX15" fmla="*/ 371189 w 922510"/>
                  <a:gd name="connsiteY15" fmla="*/ 184664 h 398595"/>
                  <a:gd name="connsiteX16" fmla="*/ 364903 w 922510"/>
                  <a:gd name="connsiteY16" fmla="*/ 179711 h 398595"/>
                  <a:gd name="connsiteX17" fmla="*/ 358330 w 922510"/>
                  <a:gd name="connsiteY17" fmla="*/ 174282 h 398595"/>
                  <a:gd name="connsiteX18" fmla="*/ 346138 w 922510"/>
                  <a:gd name="connsiteY18" fmla="*/ 162566 h 398595"/>
                  <a:gd name="connsiteX19" fmla="*/ 308800 w 922510"/>
                  <a:gd name="connsiteY19" fmla="*/ 143421 h 398595"/>
                  <a:gd name="connsiteX20" fmla="*/ 302705 w 922510"/>
                  <a:gd name="connsiteY20" fmla="*/ 143421 h 398595"/>
                  <a:gd name="connsiteX21" fmla="*/ 290703 w 922510"/>
                  <a:gd name="connsiteY21" fmla="*/ 148565 h 398595"/>
                  <a:gd name="connsiteX22" fmla="*/ 283464 w 922510"/>
                  <a:gd name="connsiteY22" fmla="*/ 149041 h 398595"/>
                  <a:gd name="connsiteX23" fmla="*/ 291370 w 922510"/>
                  <a:gd name="connsiteY23" fmla="*/ 135039 h 398595"/>
                  <a:gd name="connsiteX24" fmla="*/ 268986 w 922510"/>
                  <a:gd name="connsiteY24" fmla="*/ 123323 h 398595"/>
                  <a:gd name="connsiteX25" fmla="*/ 216027 w 922510"/>
                  <a:gd name="connsiteY25" fmla="*/ 96558 h 398595"/>
                  <a:gd name="connsiteX26" fmla="*/ 205264 w 922510"/>
                  <a:gd name="connsiteY26" fmla="*/ 96177 h 398595"/>
                  <a:gd name="connsiteX27" fmla="*/ 193167 w 922510"/>
                  <a:gd name="connsiteY27" fmla="*/ 100844 h 398595"/>
                  <a:gd name="connsiteX28" fmla="*/ 189167 w 922510"/>
                  <a:gd name="connsiteY28" fmla="*/ 100559 h 398595"/>
                  <a:gd name="connsiteX29" fmla="*/ 189452 w 922510"/>
                  <a:gd name="connsiteY29" fmla="*/ 96463 h 398595"/>
                  <a:gd name="connsiteX30" fmla="*/ 191834 w 922510"/>
                  <a:gd name="connsiteY30" fmla="*/ 92843 h 398595"/>
                  <a:gd name="connsiteX31" fmla="*/ 189452 w 922510"/>
                  <a:gd name="connsiteY31" fmla="*/ 83604 h 398595"/>
                  <a:gd name="connsiteX32" fmla="*/ 170974 w 922510"/>
                  <a:gd name="connsiteY32" fmla="*/ 73698 h 398595"/>
                  <a:gd name="connsiteX33" fmla="*/ 164878 w 922510"/>
                  <a:gd name="connsiteY33" fmla="*/ 69793 h 398595"/>
                  <a:gd name="connsiteX34" fmla="*/ 171450 w 922510"/>
                  <a:gd name="connsiteY34" fmla="*/ 62649 h 398595"/>
                  <a:gd name="connsiteX35" fmla="*/ 128111 w 922510"/>
                  <a:gd name="connsiteY35" fmla="*/ 39122 h 398595"/>
                  <a:gd name="connsiteX36" fmla="*/ 83629 w 922510"/>
                  <a:gd name="connsiteY36" fmla="*/ 14834 h 398595"/>
                  <a:gd name="connsiteX37" fmla="*/ 73057 w 922510"/>
                  <a:gd name="connsiteY37" fmla="*/ 16072 h 398595"/>
                  <a:gd name="connsiteX38" fmla="*/ 68389 w 922510"/>
                  <a:gd name="connsiteY38" fmla="*/ 19501 h 398595"/>
                  <a:gd name="connsiteX39" fmla="*/ 65056 w 922510"/>
                  <a:gd name="connsiteY39" fmla="*/ 1499 h 398595"/>
                  <a:gd name="connsiteX40" fmla="*/ 70104 w 922510"/>
                  <a:gd name="connsiteY40" fmla="*/ 165 h 398595"/>
                  <a:gd name="connsiteX41" fmla="*/ 112204 w 922510"/>
                  <a:gd name="connsiteY41" fmla="*/ 356 h 398595"/>
                  <a:gd name="connsiteX42" fmla="*/ 122110 w 922510"/>
                  <a:gd name="connsiteY42" fmla="*/ 1975 h 398595"/>
                  <a:gd name="connsiteX43" fmla="*/ 342614 w 922510"/>
                  <a:gd name="connsiteY43" fmla="*/ 80937 h 398595"/>
                  <a:gd name="connsiteX44" fmla="*/ 453485 w 922510"/>
                  <a:gd name="connsiteY44" fmla="*/ 120656 h 398595"/>
                  <a:gd name="connsiteX45" fmla="*/ 463867 w 922510"/>
                  <a:gd name="connsiteY45" fmla="*/ 120656 h 398595"/>
                  <a:gd name="connsiteX46" fmla="*/ 511016 w 922510"/>
                  <a:gd name="connsiteY46" fmla="*/ 106845 h 398595"/>
                  <a:gd name="connsiteX47" fmla="*/ 523208 w 922510"/>
                  <a:gd name="connsiteY47" fmla="*/ 105035 h 398595"/>
                  <a:gd name="connsiteX48" fmla="*/ 547687 w 922510"/>
                  <a:gd name="connsiteY48" fmla="*/ 115037 h 398595"/>
                  <a:gd name="connsiteX49" fmla="*/ 556736 w 922510"/>
                  <a:gd name="connsiteY49" fmla="*/ 116942 h 398595"/>
                  <a:gd name="connsiteX50" fmla="*/ 709232 w 922510"/>
                  <a:gd name="connsiteY50" fmla="*/ 56363 h 398595"/>
                  <a:gd name="connsiteX51" fmla="*/ 785908 w 922510"/>
                  <a:gd name="connsiteY51" fmla="*/ 32931 h 398595"/>
                  <a:gd name="connsiteX52" fmla="*/ 845534 w 922510"/>
                  <a:gd name="connsiteY52" fmla="*/ 30455 h 398595"/>
                  <a:gd name="connsiteX53" fmla="*/ 862012 w 922510"/>
                  <a:gd name="connsiteY53" fmla="*/ 35693 h 398595"/>
                  <a:gd name="connsiteX54" fmla="*/ 896588 w 922510"/>
                  <a:gd name="connsiteY54" fmla="*/ 48076 h 398595"/>
                  <a:gd name="connsiteX55" fmla="*/ 911828 w 922510"/>
                  <a:gd name="connsiteY55" fmla="*/ 54458 h 398595"/>
                  <a:gd name="connsiteX56" fmla="*/ 920401 w 922510"/>
                  <a:gd name="connsiteY56" fmla="*/ 80461 h 398595"/>
                  <a:gd name="connsiteX57" fmla="*/ 896874 w 922510"/>
                  <a:gd name="connsiteY57" fmla="*/ 107417 h 398595"/>
                  <a:gd name="connsiteX58" fmla="*/ 826199 w 922510"/>
                  <a:gd name="connsiteY58" fmla="*/ 145231 h 398595"/>
                  <a:gd name="connsiteX59" fmla="*/ 688086 w 922510"/>
                  <a:gd name="connsiteY59" fmla="*/ 198761 h 398595"/>
                  <a:gd name="connsiteX60" fmla="*/ 677227 w 922510"/>
                  <a:gd name="connsiteY60" fmla="*/ 205619 h 398595"/>
                  <a:gd name="connsiteX61" fmla="*/ 660559 w 922510"/>
                  <a:gd name="connsiteY61" fmla="*/ 219621 h 398595"/>
                  <a:gd name="connsiteX62" fmla="*/ 659416 w 922510"/>
                  <a:gd name="connsiteY62" fmla="*/ 225622 h 398595"/>
                  <a:gd name="connsiteX63" fmla="*/ 673227 w 922510"/>
                  <a:gd name="connsiteY63" fmla="*/ 249434 h 398595"/>
                  <a:gd name="connsiteX64" fmla="*/ 680180 w 922510"/>
                  <a:gd name="connsiteY64" fmla="*/ 252101 h 398595"/>
                  <a:gd name="connsiteX65" fmla="*/ 717804 w 922510"/>
                  <a:gd name="connsiteY65" fmla="*/ 241910 h 398595"/>
                  <a:gd name="connsiteX66" fmla="*/ 741521 w 922510"/>
                  <a:gd name="connsiteY66" fmla="*/ 240481 h 398595"/>
                  <a:gd name="connsiteX67" fmla="*/ 766382 w 922510"/>
                  <a:gd name="connsiteY67" fmla="*/ 268389 h 398595"/>
                  <a:gd name="connsiteX68" fmla="*/ 749999 w 922510"/>
                  <a:gd name="connsiteY68" fmla="*/ 298869 h 398595"/>
                  <a:gd name="connsiteX69" fmla="*/ 712851 w 922510"/>
                  <a:gd name="connsiteY69" fmla="*/ 314871 h 398595"/>
                  <a:gd name="connsiteX70" fmla="*/ 710089 w 922510"/>
                  <a:gd name="connsiteY70" fmla="*/ 315728 h 398595"/>
                  <a:gd name="connsiteX71" fmla="*/ 707422 w 922510"/>
                  <a:gd name="connsiteY71" fmla="*/ 322587 h 398595"/>
                  <a:gd name="connsiteX72" fmla="*/ 728377 w 922510"/>
                  <a:gd name="connsiteY72" fmla="*/ 358972 h 398595"/>
                  <a:gd name="connsiteX73" fmla="*/ 732758 w 922510"/>
                  <a:gd name="connsiteY73" fmla="*/ 366497 h 398595"/>
                  <a:gd name="connsiteX74" fmla="*/ 730949 w 922510"/>
                  <a:gd name="connsiteY74" fmla="*/ 375355 h 398595"/>
                  <a:gd name="connsiteX75" fmla="*/ 725519 w 922510"/>
                  <a:gd name="connsiteY75" fmla="*/ 378974 h 398595"/>
                  <a:gd name="connsiteX76" fmla="*/ 703898 w 922510"/>
                  <a:gd name="connsiteY76" fmla="*/ 398596 h 398595"/>
                  <a:gd name="connsiteX77" fmla="*/ 702469 w 922510"/>
                  <a:gd name="connsiteY77" fmla="*/ 392691 h 398595"/>
                  <a:gd name="connsiteX78" fmla="*/ 695896 w 922510"/>
                  <a:gd name="connsiteY78" fmla="*/ 379355 h 398595"/>
                  <a:gd name="connsiteX79" fmla="*/ 673703 w 922510"/>
                  <a:gd name="connsiteY79" fmla="*/ 360591 h 398595"/>
                  <a:gd name="connsiteX80" fmla="*/ 665607 w 922510"/>
                  <a:gd name="connsiteY80" fmla="*/ 359734 h 398595"/>
                  <a:gd name="connsiteX81" fmla="*/ 653606 w 922510"/>
                  <a:gd name="connsiteY81" fmla="*/ 361829 h 398595"/>
                  <a:gd name="connsiteX82" fmla="*/ 649605 w 922510"/>
                  <a:gd name="connsiteY82" fmla="*/ 362782 h 398595"/>
                  <a:gd name="connsiteX83" fmla="*/ 642080 w 922510"/>
                  <a:gd name="connsiteY83" fmla="*/ 365258 h 398595"/>
                  <a:gd name="connsiteX84" fmla="*/ 636651 w 922510"/>
                  <a:gd name="connsiteY84" fmla="*/ 364592 h 398595"/>
                  <a:gd name="connsiteX85" fmla="*/ 637318 w 922510"/>
                  <a:gd name="connsiteY85" fmla="*/ 359258 h 398595"/>
                  <a:gd name="connsiteX86" fmla="*/ 640556 w 922510"/>
                  <a:gd name="connsiteY86" fmla="*/ 351542 h 398595"/>
                  <a:gd name="connsiteX87" fmla="*/ 633412 w 922510"/>
                  <a:gd name="connsiteY87" fmla="*/ 344685 h 398595"/>
                  <a:gd name="connsiteX88" fmla="*/ 618744 w 922510"/>
                  <a:gd name="connsiteY88" fmla="*/ 332778 h 398595"/>
                  <a:gd name="connsiteX89" fmla="*/ 610267 w 922510"/>
                  <a:gd name="connsiteY89" fmla="*/ 331540 h 398595"/>
                  <a:gd name="connsiteX90" fmla="*/ 601409 w 922510"/>
                  <a:gd name="connsiteY90" fmla="*/ 334778 h 398595"/>
                  <a:gd name="connsiteX91" fmla="*/ 598170 w 922510"/>
                  <a:gd name="connsiteY91" fmla="*/ 334112 h 398595"/>
                  <a:gd name="connsiteX92" fmla="*/ 598551 w 922510"/>
                  <a:gd name="connsiteY92" fmla="*/ 331349 h 398595"/>
                  <a:gd name="connsiteX93" fmla="*/ 600551 w 922510"/>
                  <a:gd name="connsiteY93" fmla="*/ 328397 h 398595"/>
                  <a:gd name="connsiteX94" fmla="*/ 598837 w 922510"/>
                  <a:gd name="connsiteY94" fmla="*/ 316395 h 398595"/>
                  <a:gd name="connsiteX95" fmla="*/ 598265 w 922510"/>
                  <a:gd name="connsiteY95" fmla="*/ 315919 h 398595"/>
                  <a:gd name="connsiteX96" fmla="*/ 586645 w 922510"/>
                  <a:gd name="connsiteY96" fmla="*/ 306108 h 398595"/>
                  <a:gd name="connsiteX97" fmla="*/ 573405 w 922510"/>
                  <a:gd name="connsiteY97" fmla="*/ 308108 h 398595"/>
                  <a:gd name="connsiteX98" fmla="*/ 573405 w 922510"/>
                  <a:gd name="connsiteY98" fmla="*/ 306108 h 398595"/>
                  <a:gd name="connsiteX99" fmla="*/ 573976 w 922510"/>
                  <a:gd name="connsiteY99" fmla="*/ 301727 h 398595"/>
                  <a:gd name="connsiteX100" fmla="*/ 569309 w 922510"/>
                  <a:gd name="connsiteY100" fmla="*/ 302203 h 398595"/>
                  <a:gd name="connsiteX101" fmla="*/ 556736 w 922510"/>
                  <a:gd name="connsiteY101" fmla="*/ 307727 h 398595"/>
                  <a:gd name="connsiteX102" fmla="*/ 548831 w 922510"/>
                  <a:gd name="connsiteY102" fmla="*/ 308394 h 398595"/>
                  <a:gd name="connsiteX103" fmla="*/ 556069 w 922510"/>
                  <a:gd name="connsiteY103" fmla="*/ 295916 h 398595"/>
                  <a:gd name="connsiteX104" fmla="*/ 539972 w 922510"/>
                  <a:gd name="connsiteY104" fmla="*/ 289725 h 398595"/>
                  <a:gd name="connsiteX105" fmla="*/ 513969 w 922510"/>
                  <a:gd name="connsiteY105" fmla="*/ 280962 h 398595"/>
                  <a:gd name="connsiteX106" fmla="*/ 487585 w 922510"/>
                  <a:gd name="connsiteY106" fmla="*/ 286868 h 398595"/>
                  <a:gd name="connsiteX107" fmla="*/ 435673 w 922510"/>
                  <a:gd name="connsiteY107" fmla="*/ 289630 h 398595"/>
                  <a:gd name="connsiteX108" fmla="*/ 423672 w 922510"/>
                  <a:gd name="connsiteY108" fmla="*/ 291154 h 398595"/>
                  <a:gd name="connsiteX109" fmla="*/ 327469 w 922510"/>
                  <a:gd name="connsiteY109" fmla="*/ 319919 h 398595"/>
                  <a:gd name="connsiteX110" fmla="*/ 253079 w 922510"/>
                  <a:gd name="connsiteY110" fmla="*/ 330778 h 398595"/>
                  <a:gd name="connsiteX111" fmla="*/ 238982 w 922510"/>
                  <a:gd name="connsiteY111" fmla="*/ 332492 h 398595"/>
                  <a:gd name="connsiteX112" fmla="*/ 251269 w 922510"/>
                  <a:gd name="connsiteY112" fmla="*/ 354305 h 398595"/>
                  <a:gd name="connsiteX113" fmla="*/ 248221 w 922510"/>
                  <a:gd name="connsiteY113" fmla="*/ 363068 h 398595"/>
                  <a:gd name="connsiteX114" fmla="*/ 218599 w 922510"/>
                  <a:gd name="connsiteY114" fmla="*/ 361067 h 398595"/>
                  <a:gd name="connsiteX115" fmla="*/ 178689 w 922510"/>
                  <a:gd name="connsiteY115" fmla="*/ 337541 h 398595"/>
                  <a:gd name="connsiteX116" fmla="*/ 169069 w 922510"/>
                  <a:gd name="connsiteY116" fmla="*/ 335064 h 398595"/>
                  <a:gd name="connsiteX117" fmla="*/ 114014 w 922510"/>
                  <a:gd name="connsiteY117" fmla="*/ 333826 h 398595"/>
                  <a:gd name="connsiteX118" fmla="*/ 101346 w 922510"/>
                  <a:gd name="connsiteY118" fmla="*/ 330968 h 398595"/>
                  <a:gd name="connsiteX119" fmla="*/ 97536 w 922510"/>
                  <a:gd name="connsiteY119" fmla="*/ 320110 h 398595"/>
                  <a:gd name="connsiteX120" fmla="*/ 108871 w 922510"/>
                  <a:gd name="connsiteY120" fmla="*/ 306966 h 398595"/>
                  <a:gd name="connsiteX121" fmla="*/ 107823 w 922510"/>
                  <a:gd name="connsiteY121" fmla="*/ 298107 h 398595"/>
                  <a:gd name="connsiteX122" fmla="*/ 4000 w 922510"/>
                  <a:gd name="connsiteY122" fmla="*/ 245148 h 398595"/>
                  <a:gd name="connsiteX123" fmla="*/ 0 w 922510"/>
                  <a:gd name="connsiteY123" fmla="*/ 242862 h 39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922510" h="398595">
                    <a:moveTo>
                      <a:pt x="476" y="243053"/>
                    </a:moveTo>
                    <a:cubicBezTo>
                      <a:pt x="11621" y="236195"/>
                      <a:pt x="22765" y="233909"/>
                      <a:pt x="34957" y="237433"/>
                    </a:cubicBezTo>
                    <a:cubicBezTo>
                      <a:pt x="51149" y="242291"/>
                      <a:pt x="66770" y="248577"/>
                      <a:pt x="82963" y="253340"/>
                    </a:cubicBezTo>
                    <a:cubicBezTo>
                      <a:pt x="101441" y="258674"/>
                      <a:pt x="119825" y="264579"/>
                      <a:pt x="138208" y="270294"/>
                    </a:cubicBezTo>
                    <a:cubicBezTo>
                      <a:pt x="140208" y="270961"/>
                      <a:pt x="142113" y="272009"/>
                      <a:pt x="144971" y="271056"/>
                    </a:cubicBezTo>
                    <a:cubicBezTo>
                      <a:pt x="142970" y="255721"/>
                      <a:pt x="140970" y="240481"/>
                      <a:pt x="138970" y="225241"/>
                    </a:cubicBezTo>
                    <a:cubicBezTo>
                      <a:pt x="136398" y="205619"/>
                      <a:pt x="133731" y="185998"/>
                      <a:pt x="131064" y="166376"/>
                    </a:cubicBezTo>
                    <a:cubicBezTo>
                      <a:pt x="130492" y="161995"/>
                      <a:pt x="131254" y="159423"/>
                      <a:pt x="136112" y="157804"/>
                    </a:cubicBezTo>
                    <a:cubicBezTo>
                      <a:pt x="144971" y="154851"/>
                      <a:pt x="153734" y="151232"/>
                      <a:pt x="162306" y="147422"/>
                    </a:cubicBezTo>
                    <a:cubicBezTo>
                      <a:pt x="166402" y="145612"/>
                      <a:pt x="168592" y="146564"/>
                      <a:pt x="171355" y="149803"/>
                    </a:cubicBezTo>
                    <a:cubicBezTo>
                      <a:pt x="191167" y="173901"/>
                      <a:pt x="211074" y="197809"/>
                      <a:pt x="230981" y="221812"/>
                    </a:cubicBezTo>
                    <a:cubicBezTo>
                      <a:pt x="233172" y="224384"/>
                      <a:pt x="235077" y="227241"/>
                      <a:pt x="237554" y="229527"/>
                    </a:cubicBezTo>
                    <a:cubicBezTo>
                      <a:pt x="241935" y="233528"/>
                      <a:pt x="246412" y="235814"/>
                      <a:pt x="252984" y="233147"/>
                    </a:cubicBezTo>
                    <a:cubicBezTo>
                      <a:pt x="289941" y="218478"/>
                      <a:pt x="327088" y="204286"/>
                      <a:pt x="364141" y="189903"/>
                    </a:cubicBezTo>
                    <a:cubicBezTo>
                      <a:pt x="364808" y="189617"/>
                      <a:pt x="365474" y="189236"/>
                      <a:pt x="366141" y="189046"/>
                    </a:cubicBezTo>
                    <a:cubicBezTo>
                      <a:pt x="368522" y="188379"/>
                      <a:pt x="371475" y="186950"/>
                      <a:pt x="371189" y="184664"/>
                    </a:cubicBezTo>
                    <a:cubicBezTo>
                      <a:pt x="370808" y="181807"/>
                      <a:pt x="367951" y="179521"/>
                      <a:pt x="364903" y="179711"/>
                    </a:cubicBezTo>
                    <a:cubicBezTo>
                      <a:pt x="360521" y="179997"/>
                      <a:pt x="359473" y="179140"/>
                      <a:pt x="358330" y="174282"/>
                    </a:cubicBezTo>
                    <a:cubicBezTo>
                      <a:pt x="357188" y="168948"/>
                      <a:pt x="351187" y="165233"/>
                      <a:pt x="346138" y="162566"/>
                    </a:cubicBezTo>
                    <a:cubicBezTo>
                      <a:pt x="333851" y="155899"/>
                      <a:pt x="321278" y="149803"/>
                      <a:pt x="308800" y="143421"/>
                    </a:cubicBezTo>
                    <a:cubicBezTo>
                      <a:pt x="306610" y="142278"/>
                      <a:pt x="304895" y="142469"/>
                      <a:pt x="302705" y="143421"/>
                    </a:cubicBezTo>
                    <a:cubicBezTo>
                      <a:pt x="298799" y="145326"/>
                      <a:pt x="294704" y="146850"/>
                      <a:pt x="290703" y="148565"/>
                    </a:cubicBezTo>
                    <a:cubicBezTo>
                      <a:pt x="288417" y="149517"/>
                      <a:pt x="286226" y="150374"/>
                      <a:pt x="283464" y="149041"/>
                    </a:cubicBezTo>
                    <a:cubicBezTo>
                      <a:pt x="284035" y="143516"/>
                      <a:pt x="288703" y="140183"/>
                      <a:pt x="291370" y="135039"/>
                    </a:cubicBezTo>
                    <a:cubicBezTo>
                      <a:pt x="283940" y="131134"/>
                      <a:pt x="276511" y="127133"/>
                      <a:pt x="268986" y="123323"/>
                    </a:cubicBezTo>
                    <a:cubicBezTo>
                      <a:pt x="251365" y="114370"/>
                      <a:pt x="233553" y="105607"/>
                      <a:pt x="216027" y="96558"/>
                    </a:cubicBezTo>
                    <a:cubicBezTo>
                      <a:pt x="212217" y="94653"/>
                      <a:pt x="209074" y="94367"/>
                      <a:pt x="205264" y="96177"/>
                    </a:cubicBezTo>
                    <a:cubicBezTo>
                      <a:pt x="201359" y="98082"/>
                      <a:pt x="197167" y="99416"/>
                      <a:pt x="193167" y="100844"/>
                    </a:cubicBezTo>
                    <a:cubicBezTo>
                      <a:pt x="191834" y="101321"/>
                      <a:pt x="190214" y="101987"/>
                      <a:pt x="189167" y="100559"/>
                    </a:cubicBezTo>
                    <a:cubicBezTo>
                      <a:pt x="188309" y="99320"/>
                      <a:pt x="188690" y="97796"/>
                      <a:pt x="189452" y="96463"/>
                    </a:cubicBezTo>
                    <a:cubicBezTo>
                      <a:pt x="190214" y="95225"/>
                      <a:pt x="191071" y="94082"/>
                      <a:pt x="191834" y="92843"/>
                    </a:cubicBezTo>
                    <a:cubicBezTo>
                      <a:pt x="193834" y="89319"/>
                      <a:pt x="192976" y="85509"/>
                      <a:pt x="189452" y="83604"/>
                    </a:cubicBezTo>
                    <a:cubicBezTo>
                      <a:pt x="183356" y="80175"/>
                      <a:pt x="177070" y="77032"/>
                      <a:pt x="170974" y="73698"/>
                    </a:cubicBezTo>
                    <a:cubicBezTo>
                      <a:pt x="168973" y="72555"/>
                      <a:pt x="166592" y="71793"/>
                      <a:pt x="164878" y="69793"/>
                    </a:cubicBezTo>
                    <a:cubicBezTo>
                      <a:pt x="166592" y="66935"/>
                      <a:pt x="169926" y="65888"/>
                      <a:pt x="171450" y="62649"/>
                    </a:cubicBezTo>
                    <a:cubicBezTo>
                      <a:pt x="156972" y="54743"/>
                      <a:pt x="142589" y="46933"/>
                      <a:pt x="128111" y="39122"/>
                    </a:cubicBezTo>
                    <a:cubicBezTo>
                      <a:pt x="113252" y="31026"/>
                      <a:pt x="98393" y="23120"/>
                      <a:pt x="83629" y="14834"/>
                    </a:cubicBezTo>
                    <a:cubicBezTo>
                      <a:pt x="79438" y="12452"/>
                      <a:pt x="76295" y="11881"/>
                      <a:pt x="73057" y="16072"/>
                    </a:cubicBezTo>
                    <a:cubicBezTo>
                      <a:pt x="72104" y="17310"/>
                      <a:pt x="70485" y="17977"/>
                      <a:pt x="68389" y="19501"/>
                    </a:cubicBezTo>
                    <a:cubicBezTo>
                      <a:pt x="67913" y="12643"/>
                      <a:pt x="72390" y="5785"/>
                      <a:pt x="65056" y="1499"/>
                    </a:cubicBezTo>
                    <a:cubicBezTo>
                      <a:pt x="66770" y="-692"/>
                      <a:pt x="68580" y="165"/>
                      <a:pt x="70104" y="165"/>
                    </a:cubicBezTo>
                    <a:cubicBezTo>
                      <a:pt x="84106" y="165"/>
                      <a:pt x="98108" y="451"/>
                      <a:pt x="112204" y="356"/>
                    </a:cubicBezTo>
                    <a:cubicBezTo>
                      <a:pt x="115633" y="356"/>
                      <a:pt x="118872" y="832"/>
                      <a:pt x="122110" y="1975"/>
                    </a:cubicBezTo>
                    <a:cubicBezTo>
                      <a:pt x="195643" y="28359"/>
                      <a:pt x="269081" y="54648"/>
                      <a:pt x="342614" y="80937"/>
                    </a:cubicBezTo>
                    <a:cubicBezTo>
                      <a:pt x="379571" y="94177"/>
                      <a:pt x="416623" y="107321"/>
                      <a:pt x="453485" y="120656"/>
                    </a:cubicBezTo>
                    <a:cubicBezTo>
                      <a:pt x="457105" y="121990"/>
                      <a:pt x="460248" y="121990"/>
                      <a:pt x="463867" y="120656"/>
                    </a:cubicBezTo>
                    <a:cubicBezTo>
                      <a:pt x="479298" y="115227"/>
                      <a:pt x="494919" y="110179"/>
                      <a:pt x="511016" y="106845"/>
                    </a:cubicBezTo>
                    <a:cubicBezTo>
                      <a:pt x="515017" y="105988"/>
                      <a:pt x="519112" y="105321"/>
                      <a:pt x="523208" y="105035"/>
                    </a:cubicBezTo>
                    <a:cubicBezTo>
                      <a:pt x="532924" y="104464"/>
                      <a:pt x="541592" y="107226"/>
                      <a:pt x="547687" y="115037"/>
                    </a:cubicBezTo>
                    <a:cubicBezTo>
                      <a:pt x="550545" y="118656"/>
                      <a:pt x="552926" y="118561"/>
                      <a:pt x="556736" y="116942"/>
                    </a:cubicBezTo>
                    <a:cubicBezTo>
                      <a:pt x="607314" y="95987"/>
                      <a:pt x="657796" y="75032"/>
                      <a:pt x="709232" y="56363"/>
                    </a:cubicBezTo>
                    <a:cubicBezTo>
                      <a:pt x="734377" y="47219"/>
                      <a:pt x="759714" y="38551"/>
                      <a:pt x="785908" y="32931"/>
                    </a:cubicBezTo>
                    <a:cubicBezTo>
                      <a:pt x="805625" y="28740"/>
                      <a:pt x="825436" y="26168"/>
                      <a:pt x="845534" y="30455"/>
                    </a:cubicBezTo>
                    <a:cubicBezTo>
                      <a:pt x="851249" y="31693"/>
                      <a:pt x="856869" y="33122"/>
                      <a:pt x="862012" y="35693"/>
                    </a:cubicBezTo>
                    <a:cubicBezTo>
                      <a:pt x="873061" y="41218"/>
                      <a:pt x="884682" y="44933"/>
                      <a:pt x="896588" y="48076"/>
                    </a:cubicBezTo>
                    <a:cubicBezTo>
                      <a:pt x="901922" y="49505"/>
                      <a:pt x="907161" y="51600"/>
                      <a:pt x="911828" y="54458"/>
                    </a:cubicBezTo>
                    <a:cubicBezTo>
                      <a:pt x="922115" y="60744"/>
                      <a:pt x="924973" y="69126"/>
                      <a:pt x="920401" y="80461"/>
                    </a:cubicBezTo>
                    <a:cubicBezTo>
                      <a:pt x="915638" y="92081"/>
                      <a:pt x="906685" y="100273"/>
                      <a:pt x="896874" y="107417"/>
                    </a:cubicBezTo>
                    <a:cubicBezTo>
                      <a:pt x="875062" y="123323"/>
                      <a:pt x="850773" y="134563"/>
                      <a:pt x="826199" y="145231"/>
                    </a:cubicBezTo>
                    <a:cubicBezTo>
                      <a:pt x="780859" y="164948"/>
                      <a:pt x="734473" y="181807"/>
                      <a:pt x="688086" y="198761"/>
                    </a:cubicBezTo>
                    <a:cubicBezTo>
                      <a:pt x="683895" y="200285"/>
                      <a:pt x="680371" y="202381"/>
                      <a:pt x="677227" y="205619"/>
                    </a:cubicBezTo>
                    <a:cubicBezTo>
                      <a:pt x="672179" y="210858"/>
                      <a:pt x="666464" y="215335"/>
                      <a:pt x="660559" y="219621"/>
                    </a:cubicBezTo>
                    <a:cubicBezTo>
                      <a:pt x="658082" y="221431"/>
                      <a:pt x="657796" y="223050"/>
                      <a:pt x="659416" y="225622"/>
                    </a:cubicBezTo>
                    <a:cubicBezTo>
                      <a:pt x="664178" y="233432"/>
                      <a:pt x="668845" y="241338"/>
                      <a:pt x="673227" y="249434"/>
                    </a:cubicBezTo>
                    <a:cubicBezTo>
                      <a:pt x="674942" y="252578"/>
                      <a:pt x="676846" y="253244"/>
                      <a:pt x="680180" y="252101"/>
                    </a:cubicBezTo>
                    <a:cubicBezTo>
                      <a:pt x="692563" y="248101"/>
                      <a:pt x="704945" y="244196"/>
                      <a:pt x="717804" y="241910"/>
                    </a:cubicBezTo>
                    <a:cubicBezTo>
                      <a:pt x="725615" y="240576"/>
                      <a:pt x="733425" y="239052"/>
                      <a:pt x="741521" y="240481"/>
                    </a:cubicBezTo>
                    <a:cubicBezTo>
                      <a:pt x="755809" y="243148"/>
                      <a:pt x="765143" y="253911"/>
                      <a:pt x="766382" y="268389"/>
                    </a:cubicBezTo>
                    <a:cubicBezTo>
                      <a:pt x="767525" y="282296"/>
                      <a:pt x="761905" y="292202"/>
                      <a:pt x="749999" y="298869"/>
                    </a:cubicBezTo>
                    <a:cubicBezTo>
                      <a:pt x="738187" y="305442"/>
                      <a:pt x="725424" y="310014"/>
                      <a:pt x="712851" y="314871"/>
                    </a:cubicBezTo>
                    <a:cubicBezTo>
                      <a:pt x="711994" y="315252"/>
                      <a:pt x="711041" y="315443"/>
                      <a:pt x="710089" y="315728"/>
                    </a:cubicBezTo>
                    <a:cubicBezTo>
                      <a:pt x="704755" y="317729"/>
                      <a:pt x="704755" y="317824"/>
                      <a:pt x="707422" y="322587"/>
                    </a:cubicBezTo>
                    <a:cubicBezTo>
                      <a:pt x="714375" y="334778"/>
                      <a:pt x="721328" y="346875"/>
                      <a:pt x="728377" y="358972"/>
                    </a:cubicBezTo>
                    <a:cubicBezTo>
                      <a:pt x="729806" y="361448"/>
                      <a:pt x="731329" y="363925"/>
                      <a:pt x="732758" y="366497"/>
                    </a:cubicBezTo>
                    <a:cubicBezTo>
                      <a:pt x="734854" y="370116"/>
                      <a:pt x="734254" y="373069"/>
                      <a:pt x="730949" y="375355"/>
                    </a:cubicBezTo>
                    <a:cubicBezTo>
                      <a:pt x="729139" y="376593"/>
                      <a:pt x="727329" y="377736"/>
                      <a:pt x="725519" y="378974"/>
                    </a:cubicBezTo>
                    <a:cubicBezTo>
                      <a:pt x="717613" y="384499"/>
                      <a:pt x="709041" y="389166"/>
                      <a:pt x="703898" y="398596"/>
                    </a:cubicBezTo>
                    <a:cubicBezTo>
                      <a:pt x="701993" y="396405"/>
                      <a:pt x="702278" y="394405"/>
                      <a:pt x="702469" y="392691"/>
                    </a:cubicBezTo>
                    <a:cubicBezTo>
                      <a:pt x="703135" y="386690"/>
                      <a:pt x="700564" y="382880"/>
                      <a:pt x="695896" y="379355"/>
                    </a:cubicBezTo>
                    <a:cubicBezTo>
                      <a:pt x="688181" y="373545"/>
                      <a:pt x="680942" y="367068"/>
                      <a:pt x="673703" y="360591"/>
                    </a:cubicBezTo>
                    <a:cubicBezTo>
                      <a:pt x="671036" y="358210"/>
                      <a:pt x="668941" y="357543"/>
                      <a:pt x="665607" y="359734"/>
                    </a:cubicBezTo>
                    <a:cubicBezTo>
                      <a:pt x="662083" y="362020"/>
                      <a:pt x="658559" y="366306"/>
                      <a:pt x="653606" y="361829"/>
                    </a:cubicBezTo>
                    <a:cubicBezTo>
                      <a:pt x="653034" y="361353"/>
                      <a:pt x="650938" y="362401"/>
                      <a:pt x="649605" y="362782"/>
                    </a:cubicBezTo>
                    <a:cubicBezTo>
                      <a:pt x="647128" y="363639"/>
                      <a:pt x="644652" y="364592"/>
                      <a:pt x="642080" y="365258"/>
                    </a:cubicBezTo>
                    <a:cubicBezTo>
                      <a:pt x="640270" y="365735"/>
                      <a:pt x="638080" y="366306"/>
                      <a:pt x="636651" y="364592"/>
                    </a:cubicBezTo>
                    <a:cubicBezTo>
                      <a:pt x="635032" y="362687"/>
                      <a:pt x="636651" y="360877"/>
                      <a:pt x="637318" y="359258"/>
                    </a:cubicBezTo>
                    <a:cubicBezTo>
                      <a:pt x="638366" y="356591"/>
                      <a:pt x="641033" y="353828"/>
                      <a:pt x="640556" y="351542"/>
                    </a:cubicBezTo>
                    <a:cubicBezTo>
                      <a:pt x="639985" y="348399"/>
                      <a:pt x="635984" y="346875"/>
                      <a:pt x="633412" y="344685"/>
                    </a:cubicBezTo>
                    <a:cubicBezTo>
                      <a:pt x="628555" y="340684"/>
                      <a:pt x="623507" y="336969"/>
                      <a:pt x="618744" y="332778"/>
                    </a:cubicBezTo>
                    <a:cubicBezTo>
                      <a:pt x="615982" y="330397"/>
                      <a:pt x="613505" y="330016"/>
                      <a:pt x="610267" y="331540"/>
                    </a:cubicBezTo>
                    <a:cubicBezTo>
                      <a:pt x="607504" y="332873"/>
                      <a:pt x="604457" y="333731"/>
                      <a:pt x="601409" y="334778"/>
                    </a:cubicBezTo>
                    <a:cubicBezTo>
                      <a:pt x="600266" y="335160"/>
                      <a:pt x="598837" y="335350"/>
                      <a:pt x="598170" y="334112"/>
                    </a:cubicBezTo>
                    <a:cubicBezTo>
                      <a:pt x="597789" y="333445"/>
                      <a:pt x="598170" y="332207"/>
                      <a:pt x="598551" y="331349"/>
                    </a:cubicBezTo>
                    <a:cubicBezTo>
                      <a:pt x="599027" y="330302"/>
                      <a:pt x="599884" y="329349"/>
                      <a:pt x="600551" y="328397"/>
                    </a:cubicBezTo>
                    <a:cubicBezTo>
                      <a:pt x="603533" y="324079"/>
                      <a:pt x="602961" y="320079"/>
                      <a:pt x="598837" y="316395"/>
                    </a:cubicBezTo>
                    <a:cubicBezTo>
                      <a:pt x="598837" y="316395"/>
                      <a:pt x="598456" y="316110"/>
                      <a:pt x="598265" y="315919"/>
                    </a:cubicBezTo>
                    <a:cubicBezTo>
                      <a:pt x="594455" y="312585"/>
                      <a:pt x="590836" y="308870"/>
                      <a:pt x="586645" y="306108"/>
                    </a:cubicBezTo>
                    <a:cubicBezTo>
                      <a:pt x="581977" y="302965"/>
                      <a:pt x="578168" y="309442"/>
                      <a:pt x="573405" y="308108"/>
                    </a:cubicBezTo>
                    <a:cubicBezTo>
                      <a:pt x="573024" y="307442"/>
                      <a:pt x="573024" y="306775"/>
                      <a:pt x="573405" y="306108"/>
                    </a:cubicBezTo>
                    <a:cubicBezTo>
                      <a:pt x="574262" y="304775"/>
                      <a:pt x="575786" y="303346"/>
                      <a:pt x="573976" y="301727"/>
                    </a:cubicBezTo>
                    <a:cubicBezTo>
                      <a:pt x="572262" y="300203"/>
                      <a:pt x="570738" y="301727"/>
                      <a:pt x="569309" y="302203"/>
                    </a:cubicBezTo>
                    <a:cubicBezTo>
                      <a:pt x="565023" y="303917"/>
                      <a:pt x="560927" y="305918"/>
                      <a:pt x="556736" y="307727"/>
                    </a:cubicBezTo>
                    <a:cubicBezTo>
                      <a:pt x="554260" y="308775"/>
                      <a:pt x="551783" y="309823"/>
                      <a:pt x="548831" y="308394"/>
                    </a:cubicBezTo>
                    <a:cubicBezTo>
                      <a:pt x="549688" y="303536"/>
                      <a:pt x="553688" y="300393"/>
                      <a:pt x="556069" y="295916"/>
                    </a:cubicBezTo>
                    <a:cubicBezTo>
                      <a:pt x="550926" y="292773"/>
                      <a:pt x="545306" y="291630"/>
                      <a:pt x="539972" y="289725"/>
                    </a:cubicBezTo>
                    <a:cubicBezTo>
                      <a:pt x="531400" y="286582"/>
                      <a:pt x="522923" y="282296"/>
                      <a:pt x="513969" y="280962"/>
                    </a:cubicBezTo>
                    <a:cubicBezTo>
                      <a:pt x="505016" y="279629"/>
                      <a:pt x="496348" y="284772"/>
                      <a:pt x="487585" y="286868"/>
                    </a:cubicBezTo>
                    <a:cubicBezTo>
                      <a:pt x="470440" y="290868"/>
                      <a:pt x="453104" y="290868"/>
                      <a:pt x="435673" y="289630"/>
                    </a:cubicBezTo>
                    <a:cubicBezTo>
                      <a:pt x="431483" y="289344"/>
                      <a:pt x="427672" y="289820"/>
                      <a:pt x="423672" y="291154"/>
                    </a:cubicBezTo>
                    <a:cubicBezTo>
                      <a:pt x="391859" y="301536"/>
                      <a:pt x="360140" y="312395"/>
                      <a:pt x="327469" y="319919"/>
                    </a:cubicBezTo>
                    <a:cubicBezTo>
                      <a:pt x="302990" y="325539"/>
                      <a:pt x="278130" y="328968"/>
                      <a:pt x="253079" y="330778"/>
                    </a:cubicBezTo>
                    <a:cubicBezTo>
                      <a:pt x="248602" y="331159"/>
                      <a:pt x="244030" y="331826"/>
                      <a:pt x="238982" y="332492"/>
                    </a:cubicBezTo>
                    <a:cubicBezTo>
                      <a:pt x="242411" y="340589"/>
                      <a:pt x="247269" y="347161"/>
                      <a:pt x="251269" y="354305"/>
                    </a:cubicBezTo>
                    <a:cubicBezTo>
                      <a:pt x="254698" y="360401"/>
                      <a:pt x="254794" y="360401"/>
                      <a:pt x="248221" y="363068"/>
                    </a:cubicBezTo>
                    <a:cubicBezTo>
                      <a:pt x="237811" y="367323"/>
                      <a:pt x="227933" y="366656"/>
                      <a:pt x="218599" y="361067"/>
                    </a:cubicBezTo>
                    <a:cubicBezTo>
                      <a:pt x="205359" y="353162"/>
                      <a:pt x="191929" y="345446"/>
                      <a:pt x="178689" y="337541"/>
                    </a:cubicBezTo>
                    <a:cubicBezTo>
                      <a:pt x="175641" y="335731"/>
                      <a:pt x="172593" y="335064"/>
                      <a:pt x="169069" y="335064"/>
                    </a:cubicBezTo>
                    <a:cubicBezTo>
                      <a:pt x="150685" y="335064"/>
                      <a:pt x="132302" y="335921"/>
                      <a:pt x="114014" y="333826"/>
                    </a:cubicBezTo>
                    <a:cubicBezTo>
                      <a:pt x="109633" y="333350"/>
                      <a:pt x="105346" y="332588"/>
                      <a:pt x="101346" y="330968"/>
                    </a:cubicBezTo>
                    <a:cubicBezTo>
                      <a:pt x="95726" y="328682"/>
                      <a:pt x="94583" y="325349"/>
                      <a:pt x="97536" y="320110"/>
                    </a:cubicBezTo>
                    <a:cubicBezTo>
                      <a:pt x="100393" y="314967"/>
                      <a:pt x="104584" y="310966"/>
                      <a:pt x="108871" y="306966"/>
                    </a:cubicBezTo>
                    <a:cubicBezTo>
                      <a:pt x="114681" y="301631"/>
                      <a:pt x="114586" y="301536"/>
                      <a:pt x="107823" y="298107"/>
                    </a:cubicBezTo>
                    <a:cubicBezTo>
                      <a:pt x="73247" y="280486"/>
                      <a:pt x="38576" y="262769"/>
                      <a:pt x="4000" y="245148"/>
                    </a:cubicBezTo>
                    <a:cubicBezTo>
                      <a:pt x="2953" y="244577"/>
                      <a:pt x="1905" y="244005"/>
                      <a:pt x="0" y="242862"/>
                    </a:cubicBezTo>
                    <a:close/>
                  </a:path>
                </a:pathLst>
              </a:custGeom>
              <a:solidFill>
                <a:srgbClr val="3F40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Z"/>
              </a:p>
            </p:txBody>
          </p:sp>
          <p:grpSp>
            <p:nvGrpSpPr>
              <p:cNvPr id="9" name="Graphic 46">
                <a:extLst>
                  <a:ext uri="{FF2B5EF4-FFF2-40B4-BE49-F238E27FC236}">
                    <a16:creationId xmlns:a16="http://schemas.microsoft.com/office/drawing/2014/main" id="{34C27E60-26D3-8BCD-FA3A-F5CBE923D62A}"/>
                  </a:ext>
                </a:extLst>
              </p:cNvPr>
              <p:cNvGrpSpPr/>
              <p:nvPr/>
            </p:nvGrpSpPr>
            <p:grpSpPr>
              <a:xfrm>
                <a:off x="6018739" y="3465615"/>
                <a:ext cx="1497901" cy="378333"/>
                <a:chOff x="6018739" y="3465615"/>
                <a:chExt cx="1497901" cy="378333"/>
              </a:xfrm>
              <a:solidFill>
                <a:srgbClr val="567FA3"/>
              </a:solidFill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DB2E3E1D-9C0A-0636-FC8E-160B2DB3D047}"/>
                    </a:ext>
                  </a:extLst>
                </p:cNvPr>
                <p:cNvSpPr/>
                <p:nvPr/>
              </p:nvSpPr>
              <p:spPr>
                <a:xfrm>
                  <a:off x="7470254" y="3470949"/>
                  <a:ext cx="46386" cy="29527"/>
                </a:xfrm>
                <a:custGeom>
                  <a:avLst/>
                  <a:gdLst>
                    <a:gd name="connsiteX0" fmla="*/ 40100 w 46386"/>
                    <a:gd name="connsiteY0" fmla="*/ 29528 h 29527"/>
                    <a:gd name="connsiteX1" fmla="*/ 0 w 46386"/>
                    <a:gd name="connsiteY1" fmla="*/ 20955 h 29527"/>
                    <a:gd name="connsiteX2" fmla="*/ 3334 w 46386"/>
                    <a:gd name="connsiteY2" fmla="*/ 0 h 29527"/>
                    <a:gd name="connsiteX3" fmla="*/ 46387 w 46386"/>
                    <a:gd name="connsiteY3" fmla="*/ 9239 h 29527"/>
                    <a:gd name="connsiteX4" fmla="*/ 40100 w 46386"/>
                    <a:gd name="connsiteY4" fmla="*/ 29528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386" h="29527">
                      <a:moveTo>
                        <a:pt x="40100" y="29528"/>
                      </a:moveTo>
                      <a:cubicBezTo>
                        <a:pt x="40100" y="29528"/>
                        <a:pt x="24765" y="24860"/>
                        <a:pt x="0" y="20955"/>
                      </a:cubicBezTo>
                      <a:lnTo>
                        <a:pt x="3334" y="0"/>
                      </a:lnTo>
                      <a:cubicBezTo>
                        <a:pt x="29718" y="4096"/>
                        <a:pt x="45720" y="9049"/>
                        <a:pt x="46387" y="9239"/>
                      </a:cubicBezTo>
                      <a:lnTo>
                        <a:pt x="40100" y="29528"/>
                      </a:lnTo>
                      <a:close/>
                    </a:path>
                  </a:pathLst>
                </a:custGeom>
                <a:solidFill>
                  <a:srgbClr val="567F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NZ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9FF3302-EAB7-EBB9-58C6-7B4D5B313C85}"/>
                    </a:ext>
                  </a:extLst>
                </p:cNvPr>
                <p:cNvSpPr/>
                <p:nvPr/>
              </p:nvSpPr>
              <p:spPr>
                <a:xfrm>
                  <a:off x="6086462" y="3465615"/>
                  <a:ext cx="1301496" cy="300227"/>
                </a:xfrm>
                <a:custGeom>
                  <a:avLst/>
                  <a:gdLst>
                    <a:gd name="connsiteX0" fmla="*/ 714756 w 1301496"/>
                    <a:gd name="connsiteY0" fmla="*/ 300133 h 300227"/>
                    <a:gd name="connsiteX1" fmla="*/ 629412 w 1301496"/>
                    <a:gd name="connsiteY1" fmla="*/ 289751 h 300227"/>
                    <a:gd name="connsiteX2" fmla="*/ 633317 w 1301496"/>
                    <a:gd name="connsiteY2" fmla="*/ 268891 h 300227"/>
                    <a:gd name="connsiteX3" fmla="*/ 715804 w 1301496"/>
                    <a:gd name="connsiteY3" fmla="*/ 278987 h 300227"/>
                    <a:gd name="connsiteX4" fmla="*/ 714756 w 1301496"/>
                    <a:gd name="connsiteY4" fmla="*/ 300228 h 300227"/>
                    <a:gd name="connsiteX5" fmla="*/ 801148 w 1301496"/>
                    <a:gd name="connsiteY5" fmla="*/ 296609 h 300227"/>
                    <a:gd name="connsiteX6" fmla="*/ 798100 w 1301496"/>
                    <a:gd name="connsiteY6" fmla="*/ 275558 h 300227"/>
                    <a:gd name="connsiteX7" fmla="*/ 876872 w 1301496"/>
                    <a:gd name="connsiteY7" fmla="*/ 254127 h 300227"/>
                    <a:gd name="connsiteX8" fmla="*/ 885158 w 1301496"/>
                    <a:gd name="connsiteY8" fmla="*/ 273653 h 300227"/>
                    <a:gd name="connsiteX9" fmla="*/ 801148 w 1301496"/>
                    <a:gd name="connsiteY9" fmla="*/ 296513 h 300227"/>
                    <a:gd name="connsiteX10" fmla="*/ 15240 w 1301496"/>
                    <a:gd name="connsiteY10" fmla="*/ 276225 h 300227"/>
                    <a:gd name="connsiteX11" fmla="*/ 0 w 1301496"/>
                    <a:gd name="connsiteY11" fmla="*/ 261461 h 300227"/>
                    <a:gd name="connsiteX12" fmla="*/ 66580 w 1301496"/>
                    <a:gd name="connsiteY12" fmla="*/ 205930 h 300227"/>
                    <a:gd name="connsiteX13" fmla="*/ 78486 w 1301496"/>
                    <a:gd name="connsiteY13" fmla="*/ 223552 h 300227"/>
                    <a:gd name="connsiteX14" fmla="*/ 15335 w 1301496"/>
                    <a:gd name="connsiteY14" fmla="*/ 276320 h 300227"/>
                    <a:gd name="connsiteX15" fmla="*/ 546164 w 1301496"/>
                    <a:gd name="connsiteY15" fmla="*/ 269653 h 300227"/>
                    <a:gd name="connsiteX16" fmla="*/ 465201 w 1301496"/>
                    <a:gd name="connsiteY16" fmla="*/ 242507 h 300227"/>
                    <a:gd name="connsiteX17" fmla="*/ 472631 w 1301496"/>
                    <a:gd name="connsiteY17" fmla="*/ 222599 h 300227"/>
                    <a:gd name="connsiteX18" fmla="*/ 552069 w 1301496"/>
                    <a:gd name="connsiteY18" fmla="*/ 249269 h 300227"/>
                    <a:gd name="connsiteX19" fmla="*/ 546068 w 1301496"/>
                    <a:gd name="connsiteY19" fmla="*/ 269653 h 300227"/>
                    <a:gd name="connsiteX20" fmla="*/ 959834 w 1301496"/>
                    <a:gd name="connsiteY20" fmla="*/ 228124 h 300227"/>
                    <a:gd name="connsiteX21" fmla="*/ 946118 w 1301496"/>
                    <a:gd name="connsiteY21" fmla="*/ 211836 h 300227"/>
                    <a:gd name="connsiteX22" fmla="*/ 994410 w 1301496"/>
                    <a:gd name="connsiteY22" fmla="*/ 159449 h 300227"/>
                    <a:gd name="connsiteX23" fmla="*/ 1000887 w 1301496"/>
                    <a:gd name="connsiteY23" fmla="*/ 150781 h 300227"/>
                    <a:gd name="connsiteX24" fmla="*/ 1017746 w 1301496"/>
                    <a:gd name="connsiteY24" fmla="*/ 163735 h 300227"/>
                    <a:gd name="connsiteX25" fmla="*/ 1011650 w 1301496"/>
                    <a:gd name="connsiteY25" fmla="*/ 172022 h 300227"/>
                    <a:gd name="connsiteX26" fmla="*/ 959834 w 1301496"/>
                    <a:gd name="connsiteY26" fmla="*/ 228124 h 300227"/>
                    <a:gd name="connsiteX27" fmla="*/ 386334 w 1301496"/>
                    <a:gd name="connsiteY27" fmla="*/ 210217 h 300227"/>
                    <a:gd name="connsiteX28" fmla="*/ 336518 w 1301496"/>
                    <a:gd name="connsiteY28" fmla="*/ 187357 h 300227"/>
                    <a:gd name="connsiteX29" fmla="*/ 309848 w 1301496"/>
                    <a:gd name="connsiteY29" fmla="*/ 176879 h 300227"/>
                    <a:gd name="connsiteX30" fmla="*/ 316230 w 1301496"/>
                    <a:gd name="connsiteY30" fmla="*/ 156591 h 300227"/>
                    <a:gd name="connsiteX31" fmla="*/ 345567 w 1301496"/>
                    <a:gd name="connsiteY31" fmla="*/ 168116 h 300227"/>
                    <a:gd name="connsiteX32" fmla="*/ 394907 w 1301496"/>
                    <a:gd name="connsiteY32" fmla="*/ 190691 h 300227"/>
                    <a:gd name="connsiteX33" fmla="*/ 386334 w 1301496"/>
                    <a:gd name="connsiteY33" fmla="*/ 210122 h 300227"/>
                    <a:gd name="connsiteX34" fmla="*/ 151067 w 1301496"/>
                    <a:gd name="connsiteY34" fmla="*/ 185547 h 300227"/>
                    <a:gd name="connsiteX35" fmla="*/ 143542 w 1301496"/>
                    <a:gd name="connsiteY35" fmla="*/ 165640 h 300227"/>
                    <a:gd name="connsiteX36" fmla="*/ 228791 w 1301496"/>
                    <a:gd name="connsiteY36" fmla="*/ 146399 h 300227"/>
                    <a:gd name="connsiteX37" fmla="*/ 230219 w 1301496"/>
                    <a:gd name="connsiteY37" fmla="*/ 167640 h 300227"/>
                    <a:gd name="connsiteX38" fmla="*/ 151067 w 1301496"/>
                    <a:gd name="connsiteY38" fmla="*/ 185547 h 300227"/>
                    <a:gd name="connsiteX39" fmla="*/ 1074230 w 1301496"/>
                    <a:gd name="connsiteY39" fmla="*/ 104204 h 300227"/>
                    <a:gd name="connsiteX40" fmla="*/ 1060514 w 1301496"/>
                    <a:gd name="connsiteY40" fmla="*/ 87916 h 300227"/>
                    <a:gd name="connsiteX41" fmla="*/ 1133189 w 1301496"/>
                    <a:gd name="connsiteY41" fmla="*/ 40195 h 300227"/>
                    <a:gd name="connsiteX42" fmla="*/ 1142619 w 1301496"/>
                    <a:gd name="connsiteY42" fmla="*/ 59245 h 300227"/>
                    <a:gd name="connsiteX43" fmla="*/ 1074230 w 1301496"/>
                    <a:gd name="connsiteY43" fmla="*/ 104204 h 300227"/>
                    <a:gd name="connsiteX44" fmla="*/ 1219867 w 1301496"/>
                    <a:gd name="connsiteY44" fmla="*/ 31623 h 300227"/>
                    <a:gd name="connsiteX45" fmla="*/ 1215009 w 1301496"/>
                    <a:gd name="connsiteY45" fmla="*/ 10954 h 300227"/>
                    <a:gd name="connsiteX46" fmla="*/ 1300925 w 1301496"/>
                    <a:gd name="connsiteY46" fmla="*/ 0 h 300227"/>
                    <a:gd name="connsiteX47" fmla="*/ 1301496 w 1301496"/>
                    <a:gd name="connsiteY47" fmla="*/ 21241 h 300227"/>
                    <a:gd name="connsiteX48" fmla="*/ 1219867 w 1301496"/>
                    <a:gd name="connsiteY48" fmla="*/ 31718 h 300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301496" h="300227">
                      <a:moveTo>
                        <a:pt x="714756" y="300133"/>
                      </a:moveTo>
                      <a:cubicBezTo>
                        <a:pt x="687705" y="298799"/>
                        <a:pt x="659035" y="295275"/>
                        <a:pt x="629412" y="289751"/>
                      </a:cubicBezTo>
                      <a:lnTo>
                        <a:pt x="633317" y="268891"/>
                      </a:lnTo>
                      <a:cubicBezTo>
                        <a:pt x="661988" y="274320"/>
                        <a:pt x="689705" y="277654"/>
                        <a:pt x="715804" y="278987"/>
                      </a:cubicBezTo>
                      <a:lnTo>
                        <a:pt x="714756" y="300228"/>
                      </a:lnTo>
                      <a:close/>
                      <a:moveTo>
                        <a:pt x="801148" y="296609"/>
                      </a:moveTo>
                      <a:lnTo>
                        <a:pt x="798100" y="275558"/>
                      </a:lnTo>
                      <a:cubicBezTo>
                        <a:pt x="826294" y="271558"/>
                        <a:pt x="852773" y="264319"/>
                        <a:pt x="876872" y="254127"/>
                      </a:cubicBezTo>
                      <a:lnTo>
                        <a:pt x="885158" y="273653"/>
                      </a:lnTo>
                      <a:cubicBezTo>
                        <a:pt x="859441" y="284512"/>
                        <a:pt x="831152" y="292227"/>
                        <a:pt x="801148" y="296513"/>
                      </a:cubicBezTo>
                      <a:close/>
                      <a:moveTo>
                        <a:pt x="15240" y="276225"/>
                      </a:moveTo>
                      <a:lnTo>
                        <a:pt x="0" y="261461"/>
                      </a:lnTo>
                      <a:cubicBezTo>
                        <a:pt x="19907" y="240887"/>
                        <a:pt x="42291" y="222218"/>
                        <a:pt x="66580" y="205930"/>
                      </a:cubicBezTo>
                      <a:lnTo>
                        <a:pt x="78486" y="223552"/>
                      </a:lnTo>
                      <a:cubicBezTo>
                        <a:pt x="55531" y="238982"/>
                        <a:pt x="34290" y="256794"/>
                        <a:pt x="15335" y="276320"/>
                      </a:cubicBezTo>
                      <a:close/>
                      <a:moveTo>
                        <a:pt x="546164" y="269653"/>
                      </a:moveTo>
                      <a:cubicBezTo>
                        <a:pt x="520256" y="262033"/>
                        <a:pt x="493014" y="252889"/>
                        <a:pt x="465201" y="242507"/>
                      </a:cubicBezTo>
                      <a:lnTo>
                        <a:pt x="472631" y="222599"/>
                      </a:lnTo>
                      <a:cubicBezTo>
                        <a:pt x="499872" y="232886"/>
                        <a:pt x="526637" y="241840"/>
                        <a:pt x="552069" y="249269"/>
                      </a:cubicBezTo>
                      <a:lnTo>
                        <a:pt x="546068" y="269653"/>
                      </a:lnTo>
                      <a:close/>
                      <a:moveTo>
                        <a:pt x="959834" y="228124"/>
                      </a:moveTo>
                      <a:lnTo>
                        <a:pt x="946118" y="211836"/>
                      </a:lnTo>
                      <a:cubicBezTo>
                        <a:pt x="963835" y="196977"/>
                        <a:pt x="980027" y="179356"/>
                        <a:pt x="994410" y="159449"/>
                      </a:cubicBezTo>
                      <a:cubicBezTo>
                        <a:pt x="996506" y="156496"/>
                        <a:pt x="998696" y="153638"/>
                        <a:pt x="1000887" y="150781"/>
                      </a:cubicBezTo>
                      <a:lnTo>
                        <a:pt x="1017746" y="163735"/>
                      </a:lnTo>
                      <a:cubicBezTo>
                        <a:pt x="1015651" y="166402"/>
                        <a:pt x="1013651" y="169164"/>
                        <a:pt x="1011650" y="172022"/>
                      </a:cubicBezTo>
                      <a:cubicBezTo>
                        <a:pt x="996220" y="193262"/>
                        <a:pt x="978789" y="212122"/>
                        <a:pt x="959834" y="228124"/>
                      </a:cubicBezTo>
                      <a:close/>
                      <a:moveTo>
                        <a:pt x="386334" y="210217"/>
                      </a:moveTo>
                      <a:cubicBezTo>
                        <a:pt x="370237" y="203168"/>
                        <a:pt x="353949" y="195643"/>
                        <a:pt x="336518" y="187357"/>
                      </a:cubicBezTo>
                      <a:cubicBezTo>
                        <a:pt x="327851" y="183261"/>
                        <a:pt x="318897" y="179737"/>
                        <a:pt x="309848" y="176879"/>
                      </a:cubicBezTo>
                      <a:lnTo>
                        <a:pt x="316230" y="156591"/>
                      </a:lnTo>
                      <a:cubicBezTo>
                        <a:pt x="326136" y="159734"/>
                        <a:pt x="336042" y="163640"/>
                        <a:pt x="345567" y="168116"/>
                      </a:cubicBezTo>
                      <a:cubicBezTo>
                        <a:pt x="362807" y="176308"/>
                        <a:pt x="379000" y="183737"/>
                        <a:pt x="394907" y="190691"/>
                      </a:cubicBezTo>
                      <a:lnTo>
                        <a:pt x="386334" y="210122"/>
                      </a:lnTo>
                      <a:close/>
                      <a:moveTo>
                        <a:pt x="151067" y="185547"/>
                      </a:moveTo>
                      <a:lnTo>
                        <a:pt x="143542" y="165640"/>
                      </a:lnTo>
                      <a:cubicBezTo>
                        <a:pt x="172212" y="154686"/>
                        <a:pt x="200882" y="148209"/>
                        <a:pt x="228791" y="146399"/>
                      </a:cubicBezTo>
                      <a:lnTo>
                        <a:pt x="230219" y="167640"/>
                      </a:lnTo>
                      <a:cubicBezTo>
                        <a:pt x="204407" y="169355"/>
                        <a:pt x="177832" y="175355"/>
                        <a:pt x="151067" y="185547"/>
                      </a:cubicBezTo>
                      <a:close/>
                      <a:moveTo>
                        <a:pt x="1074230" y="104204"/>
                      </a:moveTo>
                      <a:lnTo>
                        <a:pt x="1060514" y="87916"/>
                      </a:lnTo>
                      <a:cubicBezTo>
                        <a:pt x="1082802" y="69152"/>
                        <a:pt x="1107281" y="53054"/>
                        <a:pt x="1133189" y="40195"/>
                      </a:cubicBezTo>
                      <a:lnTo>
                        <a:pt x="1142619" y="59245"/>
                      </a:lnTo>
                      <a:cubicBezTo>
                        <a:pt x="1118235" y="71342"/>
                        <a:pt x="1095185" y="86487"/>
                        <a:pt x="1074230" y="104204"/>
                      </a:cubicBezTo>
                      <a:close/>
                      <a:moveTo>
                        <a:pt x="1219867" y="31623"/>
                      </a:moveTo>
                      <a:lnTo>
                        <a:pt x="1215009" y="10954"/>
                      </a:lnTo>
                      <a:cubicBezTo>
                        <a:pt x="1242441" y="4477"/>
                        <a:pt x="1271397" y="762"/>
                        <a:pt x="1300925" y="0"/>
                      </a:cubicBezTo>
                      <a:lnTo>
                        <a:pt x="1301496" y="21241"/>
                      </a:lnTo>
                      <a:cubicBezTo>
                        <a:pt x="1273397" y="22003"/>
                        <a:pt x="1245870" y="25527"/>
                        <a:pt x="1219867" y="31718"/>
                      </a:cubicBezTo>
                      <a:close/>
                    </a:path>
                  </a:pathLst>
                </a:custGeom>
                <a:solidFill>
                  <a:srgbClr val="567F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NZ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FE198D3-E624-425C-8836-4886A0C9575F}"/>
                    </a:ext>
                  </a:extLst>
                </p:cNvPr>
                <p:cNvSpPr/>
                <p:nvPr/>
              </p:nvSpPr>
              <p:spPr>
                <a:xfrm>
                  <a:off x="6018739" y="3797466"/>
                  <a:ext cx="34099" cy="46482"/>
                </a:xfrm>
                <a:custGeom>
                  <a:avLst/>
                  <a:gdLst>
                    <a:gd name="connsiteX0" fmla="*/ 20955 w 34099"/>
                    <a:gd name="connsiteY0" fmla="*/ 46387 h 46482"/>
                    <a:gd name="connsiteX1" fmla="*/ 0 w 34099"/>
                    <a:gd name="connsiteY1" fmla="*/ 43053 h 46482"/>
                    <a:gd name="connsiteX2" fmla="*/ 15240 w 34099"/>
                    <a:gd name="connsiteY2" fmla="*/ 0 h 46482"/>
                    <a:gd name="connsiteX3" fmla="*/ 34099 w 34099"/>
                    <a:gd name="connsiteY3" fmla="*/ 9811 h 46482"/>
                    <a:gd name="connsiteX4" fmla="*/ 20955 w 34099"/>
                    <a:gd name="connsiteY4" fmla="*/ 46482 h 46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99" h="46482">
                      <a:moveTo>
                        <a:pt x="20955" y="46387"/>
                      </a:moveTo>
                      <a:lnTo>
                        <a:pt x="0" y="43053"/>
                      </a:lnTo>
                      <a:cubicBezTo>
                        <a:pt x="2095" y="29813"/>
                        <a:pt x="7239" y="15335"/>
                        <a:pt x="15240" y="0"/>
                      </a:cubicBezTo>
                      <a:lnTo>
                        <a:pt x="34099" y="9811"/>
                      </a:lnTo>
                      <a:cubicBezTo>
                        <a:pt x="27146" y="23146"/>
                        <a:pt x="22669" y="35528"/>
                        <a:pt x="20955" y="46482"/>
                      </a:cubicBezTo>
                      <a:close/>
                    </a:path>
                  </a:pathLst>
                </a:custGeom>
                <a:solidFill>
                  <a:srgbClr val="567F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NZ"/>
                </a:p>
              </p:txBody>
            </p:sp>
          </p:grpSp>
          <p:grpSp>
            <p:nvGrpSpPr>
              <p:cNvPr id="19" name="Graphic 46">
                <a:extLst>
                  <a:ext uri="{FF2B5EF4-FFF2-40B4-BE49-F238E27FC236}">
                    <a16:creationId xmlns:a16="http://schemas.microsoft.com/office/drawing/2014/main" id="{2282C8A3-39DF-7C1D-464F-CE1346F76BF7}"/>
                  </a:ext>
                </a:extLst>
              </p:cNvPr>
              <p:cNvGrpSpPr/>
              <p:nvPr/>
            </p:nvGrpSpPr>
            <p:grpSpPr>
              <a:xfrm>
                <a:off x="5477434" y="3429324"/>
                <a:ext cx="550926" cy="523749"/>
                <a:chOff x="5477434" y="3429324"/>
                <a:chExt cx="550926" cy="523749"/>
              </a:xfrm>
              <a:solidFill>
                <a:srgbClr val="3F403A"/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E23AA4F-363A-6F43-168C-B872D563D5D3}"/>
                    </a:ext>
                  </a:extLst>
                </p:cNvPr>
                <p:cNvSpPr/>
                <p:nvPr/>
              </p:nvSpPr>
              <p:spPr>
                <a:xfrm>
                  <a:off x="5557821" y="3522955"/>
                  <a:ext cx="389154" cy="430118"/>
                </a:xfrm>
                <a:custGeom>
                  <a:avLst/>
                  <a:gdLst>
                    <a:gd name="connsiteX0" fmla="*/ 98 w 389154"/>
                    <a:gd name="connsiteY0" fmla="*/ 172307 h 430118"/>
                    <a:gd name="connsiteX1" fmla="*/ 194599 w 389154"/>
                    <a:gd name="connsiteY1" fmla="*/ 0 h 430118"/>
                    <a:gd name="connsiteX2" fmla="*/ 389099 w 389154"/>
                    <a:gd name="connsiteY2" fmla="*/ 172212 h 430118"/>
                    <a:gd name="connsiteX3" fmla="*/ 389099 w 389154"/>
                    <a:gd name="connsiteY3" fmla="*/ 183452 h 430118"/>
                    <a:gd name="connsiteX4" fmla="*/ 389099 w 389154"/>
                    <a:gd name="connsiteY4" fmla="*/ 411385 h 430118"/>
                    <a:gd name="connsiteX5" fmla="*/ 382146 w 389154"/>
                    <a:gd name="connsiteY5" fmla="*/ 428911 h 430118"/>
                    <a:gd name="connsiteX6" fmla="*/ 259274 w 389154"/>
                    <a:gd name="connsiteY6" fmla="*/ 428911 h 430118"/>
                    <a:gd name="connsiteX7" fmla="*/ 257083 w 389154"/>
                    <a:gd name="connsiteY7" fmla="*/ 414433 h 430118"/>
                    <a:gd name="connsiteX8" fmla="*/ 257083 w 389154"/>
                    <a:gd name="connsiteY8" fmla="*/ 331280 h 430118"/>
                    <a:gd name="connsiteX9" fmla="*/ 251654 w 389154"/>
                    <a:gd name="connsiteY9" fmla="*/ 312896 h 430118"/>
                    <a:gd name="connsiteX10" fmla="*/ 137925 w 389154"/>
                    <a:gd name="connsiteY10" fmla="*/ 312706 h 430118"/>
                    <a:gd name="connsiteX11" fmla="*/ 132115 w 389154"/>
                    <a:gd name="connsiteY11" fmla="*/ 330899 h 430118"/>
                    <a:gd name="connsiteX12" fmla="*/ 132115 w 389154"/>
                    <a:gd name="connsiteY12" fmla="*/ 412718 h 430118"/>
                    <a:gd name="connsiteX13" fmla="*/ 132115 w 389154"/>
                    <a:gd name="connsiteY13" fmla="*/ 427006 h 430118"/>
                    <a:gd name="connsiteX14" fmla="*/ 7052 w 389154"/>
                    <a:gd name="connsiteY14" fmla="*/ 428816 h 430118"/>
                    <a:gd name="connsiteX15" fmla="*/ 3 w 389154"/>
                    <a:gd name="connsiteY15" fmla="*/ 417100 h 430118"/>
                    <a:gd name="connsiteX16" fmla="*/ 3 w 389154"/>
                    <a:gd name="connsiteY16" fmla="*/ 411766 h 430118"/>
                    <a:gd name="connsiteX17" fmla="*/ 3 w 389154"/>
                    <a:gd name="connsiteY17" fmla="*/ 182499 h 430118"/>
                    <a:gd name="connsiteX18" fmla="*/ 3 w 389154"/>
                    <a:gd name="connsiteY18" fmla="*/ 172307 h 430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9154" h="430118">
                      <a:moveTo>
                        <a:pt x="98" y="172307"/>
                      </a:moveTo>
                      <a:cubicBezTo>
                        <a:pt x="65059" y="114776"/>
                        <a:pt x="129353" y="57912"/>
                        <a:pt x="194599" y="0"/>
                      </a:cubicBezTo>
                      <a:cubicBezTo>
                        <a:pt x="259559" y="57531"/>
                        <a:pt x="324234" y="114776"/>
                        <a:pt x="389099" y="172212"/>
                      </a:cubicBezTo>
                      <a:lnTo>
                        <a:pt x="389099" y="183452"/>
                      </a:lnTo>
                      <a:cubicBezTo>
                        <a:pt x="389099" y="259461"/>
                        <a:pt x="389099" y="335375"/>
                        <a:pt x="389099" y="411385"/>
                      </a:cubicBezTo>
                      <a:cubicBezTo>
                        <a:pt x="389099" y="417576"/>
                        <a:pt x="390242" y="424148"/>
                        <a:pt x="382146" y="428911"/>
                      </a:cubicBezTo>
                      <a:lnTo>
                        <a:pt x="259274" y="428911"/>
                      </a:lnTo>
                      <a:cubicBezTo>
                        <a:pt x="255749" y="424244"/>
                        <a:pt x="257178" y="419100"/>
                        <a:pt x="257083" y="414433"/>
                      </a:cubicBezTo>
                      <a:cubicBezTo>
                        <a:pt x="256988" y="386715"/>
                        <a:pt x="257083" y="358997"/>
                        <a:pt x="257083" y="331280"/>
                      </a:cubicBezTo>
                      <a:cubicBezTo>
                        <a:pt x="257083" y="324517"/>
                        <a:pt x="257178" y="317754"/>
                        <a:pt x="251654" y="312896"/>
                      </a:cubicBezTo>
                      <a:cubicBezTo>
                        <a:pt x="240414" y="310134"/>
                        <a:pt x="150117" y="309944"/>
                        <a:pt x="137925" y="312706"/>
                      </a:cubicBezTo>
                      <a:cubicBezTo>
                        <a:pt x="132020" y="317373"/>
                        <a:pt x="132115" y="324231"/>
                        <a:pt x="132115" y="330899"/>
                      </a:cubicBezTo>
                      <a:cubicBezTo>
                        <a:pt x="132115" y="358140"/>
                        <a:pt x="132115" y="385382"/>
                        <a:pt x="132115" y="412718"/>
                      </a:cubicBezTo>
                      <a:cubicBezTo>
                        <a:pt x="132115" y="417576"/>
                        <a:pt x="132115" y="422434"/>
                        <a:pt x="132115" y="427006"/>
                      </a:cubicBezTo>
                      <a:cubicBezTo>
                        <a:pt x="121923" y="430149"/>
                        <a:pt x="32769" y="431197"/>
                        <a:pt x="7052" y="428816"/>
                      </a:cubicBezTo>
                      <a:cubicBezTo>
                        <a:pt x="2003" y="426625"/>
                        <a:pt x="-92" y="422624"/>
                        <a:pt x="3" y="417100"/>
                      </a:cubicBezTo>
                      <a:cubicBezTo>
                        <a:pt x="3" y="415290"/>
                        <a:pt x="3" y="413480"/>
                        <a:pt x="3" y="411766"/>
                      </a:cubicBezTo>
                      <a:cubicBezTo>
                        <a:pt x="3" y="335375"/>
                        <a:pt x="3" y="258889"/>
                        <a:pt x="3" y="182499"/>
                      </a:cubicBezTo>
                      <a:cubicBezTo>
                        <a:pt x="3" y="179356"/>
                        <a:pt x="3" y="176308"/>
                        <a:pt x="3" y="172307"/>
                      </a:cubicBezTo>
                      <a:close/>
                    </a:path>
                  </a:pathLst>
                </a:custGeom>
                <a:solidFill>
                  <a:srgbClr val="3F40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NZ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23AA924A-F032-82E4-2CEF-8640C22F11CE}"/>
                    </a:ext>
                  </a:extLst>
                </p:cNvPr>
                <p:cNvSpPr/>
                <p:nvPr/>
              </p:nvSpPr>
              <p:spPr>
                <a:xfrm>
                  <a:off x="5477434" y="3429324"/>
                  <a:ext cx="550926" cy="276415"/>
                </a:xfrm>
                <a:custGeom>
                  <a:avLst/>
                  <a:gdLst>
                    <a:gd name="connsiteX0" fmla="*/ 523780 w 550926"/>
                    <a:gd name="connsiteY0" fmla="*/ 276416 h 276415"/>
                    <a:gd name="connsiteX1" fmla="*/ 275082 w 550926"/>
                    <a:gd name="connsiteY1" fmla="*/ 56198 h 276415"/>
                    <a:gd name="connsiteX2" fmla="*/ 26670 w 550926"/>
                    <a:gd name="connsiteY2" fmla="*/ 276035 h 276415"/>
                    <a:gd name="connsiteX3" fmla="*/ 0 w 550926"/>
                    <a:gd name="connsiteY3" fmla="*/ 246317 h 276415"/>
                    <a:gd name="connsiteX4" fmla="*/ 8001 w 550926"/>
                    <a:gd name="connsiteY4" fmla="*/ 234887 h 276415"/>
                    <a:gd name="connsiteX5" fmla="*/ 88106 w 550926"/>
                    <a:gd name="connsiteY5" fmla="*/ 163640 h 276415"/>
                    <a:gd name="connsiteX6" fmla="*/ 193453 w 550926"/>
                    <a:gd name="connsiteY6" fmla="*/ 70485 h 276415"/>
                    <a:gd name="connsiteX7" fmla="*/ 267653 w 550926"/>
                    <a:gd name="connsiteY7" fmla="*/ 4763 h 276415"/>
                    <a:gd name="connsiteX8" fmla="*/ 276130 w 550926"/>
                    <a:gd name="connsiteY8" fmla="*/ 0 h 276415"/>
                    <a:gd name="connsiteX9" fmla="*/ 367475 w 550926"/>
                    <a:gd name="connsiteY9" fmla="*/ 80105 h 276415"/>
                    <a:gd name="connsiteX10" fmla="*/ 458629 w 550926"/>
                    <a:gd name="connsiteY10" fmla="*/ 160973 h 276415"/>
                    <a:gd name="connsiteX11" fmla="*/ 550926 w 550926"/>
                    <a:gd name="connsiteY11" fmla="*/ 242792 h 276415"/>
                    <a:gd name="connsiteX12" fmla="*/ 523685 w 550926"/>
                    <a:gd name="connsiteY12" fmla="*/ 276320 h 276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0926" h="276415">
                      <a:moveTo>
                        <a:pt x="523780" y="276416"/>
                      </a:moveTo>
                      <a:cubicBezTo>
                        <a:pt x="440436" y="202597"/>
                        <a:pt x="358235" y="129826"/>
                        <a:pt x="275082" y="56198"/>
                      </a:cubicBezTo>
                      <a:cubicBezTo>
                        <a:pt x="192310" y="129445"/>
                        <a:pt x="109919" y="202406"/>
                        <a:pt x="26670" y="276035"/>
                      </a:cubicBezTo>
                      <a:cubicBezTo>
                        <a:pt x="17145" y="265367"/>
                        <a:pt x="8287" y="255556"/>
                        <a:pt x="0" y="246317"/>
                      </a:cubicBezTo>
                      <a:cubicBezTo>
                        <a:pt x="381" y="239840"/>
                        <a:pt x="4858" y="237744"/>
                        <a:pt x="8001" y="234887"/>
                      </a:cubicBezTo>
                      <a:cubicBezTo>
                        <a:pt x="34576" y="211074"/>
                        <a:pt x="61341" y="187357"/>
                        <a:pt x="88106" y="163640"/>
                      </a:cubicBezTo>
                      <a:cubicBezTo>
                        <a:pt x="123253" y="132588"/>
                        <a:pt x="158401" y="101537"/>
                        <a:pt x="193453" y="70485"/>
                      </a:cubicBezTo>
                      <a:cubicBezTo>
                        <a:pt x="218218" y="48578"/>
                        <a:pt x="242888" y="26670"/>
                        <a:pt x="267653" y="4763"/>
                      </a:cubicBezTo>
                      <a:cubicBezTo>
                        <a:pt x="269653" y="3048"/>
                        <a:pt x="271367" y="857"/>
                        <a:pt x="276130" y="0"/>
                      </a:cubicBezTo>
                      <a:cubicBezTo>
                        <a:pt x="306705" y="25336"/>
                        <a:pt x="336614" y="53150"/>
                        <a:pt x="367475" y="80105"/>
                      </a:cubicBezTo>
                      <a:cubicBezTo>
                        <a:pt x="398050" y="106871"/>
                        <a:pt x="428244" y="134017"/>
                        <a:pt x="458629" y="160973"/>
                      </a:cubicBezTo>
                      <a:cubicBezTo>
                        <a:pt x="489299" y="188214"/>
                        <a:pt x="519970" y="215360"/>
                        <a:pt x="550926" y="242792"/>
                      </a:cubicBezTo>
                      <a:cubicBezTo>
                        <a:pt x="543782" y="255746"/>
                        <a:pt x="532733" y="263747"/>
                        <a:pt x="523685" y="276320"/>
                      </a:cubicBezTo>
                      <a:close/>
                    </a:path>
                  </a:pathLst>
                </a:custGeom>
                <a:solidFill>
                  <a:srgbClr val="3F40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NZ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7E872BE-ABE3-8113-26B9-DBBB50D62E41}"/>
                    </a:ext>
                  </a:extLst>
                </p:cNvPr>
                <p:cNvSpPr/>
                <p:nvPr/>
              </p:nvSpPr>
              <p:spPr>
                <a:xfrm>
                  <a:off x="5558491" y="3463759"/>
                  <a:ext cx="68294" cy="102534"/>
                </a:xfrm>
                <a:custGeom>
                  <a:avLst/>
                  <a:gdLst>
                    <a:gd name="connsiteX0" fmla="*/ 68294 w 68294"/>
                    <a:gd name="connsiteY0" fmla="*/ 1760 h 102534"/>
                    <a:gd name="connsiteX1" fmla="*/ 68294 w 68294"/>
                    <a:gd name="connsiteY1" fmla="*/ 40813 h 102534"/>
                    <a:gd name="connsiteX2" fmla="*/ 0 w 68294"/>
                    <a:gd name="connsiteY2" fmla="*/ 102535 h 102534"/>
                    <a:gd name="connsiteX3" fmla="*/ 0 w 68294"/>
                    <a:gd name="connsiteY3" fmla="*/ 2427 h 102534"/>
                    <a:gd name="connsiteX4" fmla="*/ 68294 w 68294"/>
                    <a:gd name="connsiteY4" fmla="*/ 1760 h 10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294" h="102534">
                      <a:moveTo>
                        <a:pt x="68294" y="1760"/>
                      </a:moveTo>
                      <a:lnTo>
                        <a:pt x="68294" y="40813"/>
                      </a:lnTo>
                      <a:cubicBezTo>
                        <a:pt x="46101" y="60911"/>
                        <a:pt x="23717" y="81104"/>
                        <a:pt x="0" y="102535"/>
                      </a:cubicBezTo>
                      <a:lnTo>
                        <a:pt x="0" y="2427"/>
                      </a:lnTo>
                      <a:cubicBezTo>
                        <a:pt x="9430" y="-430"/>
                        <a:pt x="52864" y="-907"/>
                        <a:pt x="68294" y="1760"/>
                      </a:cubicBezTo>
                      <a:close/>
                    </a:path>
                  </a:pathLst>
                </a:custGeom>
                <a:solidFill>
                  <a:srgbClr val="3F403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NZ"/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D80F468-11BB-9398-C5AE-2A57620F490A}"/>
                </a:ext>
              </a:extLst>
            </p:cNvPr>
            <p:cNvSpPr txBox="1"/>
            <p:nvPr/>
          </p:nvSpPr>
          <p:spPr>
            <a:xfrm>
              <a:off x="1870025" y="3632800"/>
              <a:ext cx="3407550" cy="93871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NZ" sz="1100" dirty="0">
                  <a:solidFill>
                    <a:srgbClr val="000000"/>
                  </a:solidFill>
                  <a:latin typeface="+mn-lt"/>
                </a:rPr>
                <a:t>We offer flexible work. We have a mixture of employees who work remotely and from various offices located throughout New Zealand.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NZ" sz="1100" dirty="0">
                  <a:solidFill>
                    <a:srgbClr val="000000"/>
                  </a:solidFill>
                  <a:latin typeface="+mn-lt"/>
                </a:rPr>
                <a:t>All employees are provided the necessary equipment to perform their job.</a:t>
              </a:r>
            </a:p>
          </p:txBody>
        </p:sp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7D9CA680-68D2-9BF5-70D0-C823A7C17666}"/>
                </a:ext>
              </a:extLst>
            </p:cNvPr>
            <p:cNvSpPr txBox="1">
              <a:spLocks/>
            </p:cNvSpPr>
            <p:nvPr/>
          </p:nvSpPr>
          <p:spPr>
            <a:xfrm>
              <a:off x="1870025" y="3308520"/>
              <a:ext cx="2447077" cy="200055"/>
            </a:xfrm>
            <a:prstGeom prst="rect">
              <a:avLst/>
            </a:prstGeom>
          </p:spPr>
          <p:txBody>
            <a:bodyPr/>
            <a:lstStyle>
              <a:lvl1pPr marL="0" indent="0" algn="l" defTabSz="269081" rtl="0" eaLnBrk="1" fontAlgn="base" hangingPunct="1">
                <a:lnSpc>
                  <a:spcPct val="11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3E403A"/>
                </a:buClr>
                <a:buFont typeface="Arial" panose="020B0604020202020204" pitchFamily="34" charset="0"/>
                <a:buNone/>
                <a:defRPr sz="2100" b="1"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39354" indent="-269081" algn="l" defTabSz="269081" rtl="0" eaLnBrk="1" fontAlgn="base" hangingPunct="1">
                <a:lnSpc>
                  <a:spcPct val="110000"/>
                </a:lnSpc>
                <a:spcBef>
                  <a:spcPts val="15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09625" indent="-269081" algn="l" defTabSz="269081" rtl="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079897" indent="-269081" algn="l" defTabSz="269081" rtl="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500"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348979" indent="-269081" algn="l" defTabSz="269081" rtl="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»"/>
                <a:defRPr sz="1500">
                  <a:solidFill>
                    <a:srgbClr val="40404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54F"/>
                </a:buClr>
                <a:buChar char="•"/>
                <a:defRPr sz="1500">
                  <a:solidFill>
                    <a:srgbClr val="00254F"/>
                  </a:solidFill>
                  <a:latin typeface="+mn-lt"/>
                </a:defRPr>
              </a:lvl6pPr>
              <a:lvl7pPr marL="22288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54F"/>
                </a:buClr>
                <a:buChar char="•"/>
                <a:defRPr sz="1500">
                  <a:solidFill>
                    <a:srgbClr val="00254F"/>
                  </a:solidFill>
                  <a:latin typeface="+mn-lt"/>
                </a:defRPr>
              </a:lvl7pPr>
              <a:lvl8pPr marL="25717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54F"/>
                </a:buClr>
                <a:buChar char="•"/>
                <a:defRPr sz="1500">
                  <a:solidFill>
                    <a:srgbClr val="00254F"/>
                  </a:solidFill>
                  <a:latin typeface="+mn-lt"/>
                </a:defRPr>
              </a:lvl8pPr>
              <a:lvl9pPr marL="29146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254F"/>
                </a:buClr>
                <a:buChar char="•"/>
                <a:defRPr sz="1500">
                  <a:solidFill>
                    <a:srgbClr val="00254F"/>
                  </a:solidFill>
                  <a:latin typeface="+mn-lt"/>
                </a:defRPr>
              </a:lvl9pPr>
            </a:lstStyle>
            <a:p>
              <a:r>
                <a:rPr lang="en-US" sz="1400" kern="0"/>
                <a:t>Remote work opportunities</a:t>
              </a:r>
              <a:endParaRPr lang="en-NZ" sz="1400" kern="0"/>
            </a:p>
          </p:txBody>
        </p:sp>
      </p:grpSp>
      <p:pic>
        <p:nvPicPr>
          <p:cNvPr id="69" name="Picture 68" descr="A black background with icons&#10;&#10;Description automatically generated">
            <a:extLst>
              <a:ext uri="{FF2B5EF4-FFF2-40B4-BE49-F238E27FC236}">
                <a16:creationId xmlns:a16="http://schemas.microsoft.com/office/drawing/2014/main" id="{97589032-4B2E-A8AB-45F4-0342B63FC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4" y="3436987"/>
            <a:ext cx="1114046" cy="9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0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B00690-0806-4EE2-E633-12A2061E7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A16F9-4D44-47C7-BF06-FFE7750A8ED4}" type="slidenum">
              <a:rPr lang="en-NZ" altLang="en-US" smtClean="0"/>
              <a:pPr/>
              <a:t>3</a:t>
            </a:fld>
            <a:endParaRPr lang="en-NZ" alt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098D864-F78B-047F-2023-4EBE56147B21}"/>
              </a:ext>
            </a:extLst>
          </p:cNvPr>
          <p:cNvSpPr/>
          <p:nvPr/>
        </p:nvSpPr>
        <p:spPr bwMode="auto">
          <a:xfrm>
            <a:off x="401112" y="3600022"/>
            <a:ext cx="8311088" cy="1216168"/>
          </a:xfrm>
          <a:prstGeom prst="roundRect">
            <a:avLst/>
          </a:prstGeom>
          <a:solidFill>
            <a:srgbClr val="59595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79EF9C8-43E6-87A7-B43C-57FBF83205BA}"/>
              </a:ext>
            </a:extLst>
          </p:cNvPr>
          <p:cNvSpPr txBox="1"/>
          <p:nvPr/>
        </p:nvSpPr>
        <p:spPr>
          <a:xfrm>
            <a:off x="1594056" y="3936412"/>
            <a:ext cx="6690545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sz="1100" kern="0" dirty="0">
                <a:solidFill>
                  <a:schemeClr val="bg1"/>
                </a:solidFill>
                <a:latin typeface="+mn-lt"/>
              </a:rPr>
              <a:t>We recognise the importance of diversity within organisations. As a small organisation, any changes in staffing can result in skewed data however, in 2023 we have commenced the collection of ethnicity data as a starting point. Our aim is to use this data to assess the existence of any workplace barriers which may be limiting our</a:t>
            </a:r>
            <a:br>
              <a:rPr lang="en-NZ" sz="1100" kern="0" dirty="0">
                <a:solidFill>
                  <a:schemeClr val="bg1"/>
                </a:solidFill>
                <a:latin typeface="+mn-lt"/>
              </a:rPr>
            </a:br>
            <a:r>
              <a:rPr lang="en-NZ" sz="1100" kern="0" dirty="0">
                <a:solidFill>
                  <a:schemeClr val="bg1"/>
                </a:solidFill>
                <a:latin typeface="+mn-lt"/>
              </a:rPr>
              <a:t>diversity as an organisation. </a:t>
            </a:r>
          </a:p>
        </p:txBody>
      </p:sp>
      <p:pic>
        <p:nvPicPr>
          <p:cNvPr id="100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D76E1CB-45FC-BD8D-74AD-A453849BA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7" y="278549"/>
            <a:ext cx="2880360" cy="362712"/>
          </a:xfr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5F853206-24FD-2FD2-53DE-EFC904E7FBB5}"/>
              </a:ext>
            </a:extLst>
          </p:cNvPr>
          <p:cNvSpPr txBox="1"/>
          <p:nvPr/>
        </p:nvSpPr>
        <p:spPr>
          <a:xfrm>
            <a:off x="1594057" y="3639958"/>
            <a:ext cx="1272337" cy="3174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269081" eaLnBrk="1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</a:pPr>
            <a:r>
              <a:rPr lang="en-NZ" sz="1400" b="1" ker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Diversity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5B5465BB-0A7D-5598-9F69-8E471A71164D}"/>
              </a:ext>
            </a:extLst>
          </p:cNvPr>
          <p:cNvSpPr/>
          <p:nvPr/>
        </p:nvSpPr>
        <p:spPr bwMode="auto">
          <a:xfrm>
            <a:off x="4585712" y="1502070"/>
            <a:ext cx="4097669" cy="1915271"/>
          </a:xfrm>
          <a:prstGeom prst="roundRect">
            <a:avLst/>
          </a:prstGeom>
          <a:solidFill>
            <a:srgbClr val="BFBFB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2053422-2EAE-AEE0-FD7C-D598619E1B07}"/>
              </a:ext>
            </a:extLst>
          </p:cNvPr>
          <p:cNvSpPr/>
          <p:nvPr/>
        </p:nvSpPr>
        <p:spPr bwMode="auto">
          <a:xfrm>
            <a:off x="387637" y="1504335"/>
            <a:ext cx="4113013" cy="1952454"/>
          </a:xfrm>
          <a:prstGeom prst="roundRect">
            <a:avLst/>
          </a:prstGeom>
          <a:solidFill>
            <a:srgbClr val="F1C78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3FA265-53CB-38B9-75D9-15F44F7101F6}"/>
              </a:ext>
            </a:extLst>
          </p:cNvPr>
          <p:cNvSpPr txBox="1"/>
          <p:nvPr/>
        </p:nvSpPr>
        <p:spPr>
          <a:xfrm>
            <a:off x="6141541" y="1884944"/>
            <a:ext cx="2478584" cy="9387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kern="0" dirty="0">
                <a:latin typeface="+mn-lt"/>
              </a:rPr>
              <a:t>The majority of our leadership roles are held by women. We have recently implemented a new performance review system to help us to promote more diverse leadership opportunities. </a:t>
            </a:r>
            <a:endParaRPr lang="en-NZ" sz="1100" kern="0" dirty="0">
              <a:latin typeface="+mn-lt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40B7A5-E01C-BF72-B2A8-9D6BA7F27897}"/>
              </a:ext>
            </a:extLst>
          </p:cNvPr>
          <p:cNvSpPr txBox="1">
            <a:spLocks/>
          </p:cNvSpPr>
          <p:nvPr/>
        </p:nvSpPr>
        <p:spPr>
          <a:xfrm>
            <a:off x="6141541" y="1607489"/>
            <a:ext cx="2315035" cy="200055"/>
          </a:xfrm>
          <a:prstGeom prst="rect">
            <a:avLst/>
          </a:prstGeom>
        </p:spPr>
        <p:txBody>
          <a:bodyPr/>
          <a:lstStyle>
            <a:lvl1pPr marL="0" indent="0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  <a:buFont typeface="Arial" panose="020B0604020202020204" pitchFamily="34" charset="0"/>
              <a:buNone/>
              <a:defRPr sz="2100" b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354" indent="-269081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97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8979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9pPr>
          </a:lstStyle>
          <a:p>
            <a:r>
              <a:rPr lang="en-US" sz="1400" kern="0" dirty="0"/>
              <a:t>Leadership roles</a:t>
            </a:r>
            <a:endParaRPr lang="en-NZ" sz="1400" kern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EF3914-9C75-9004-2723-76A13DC25907}"/>
              </a:ext>
            </a:extLst>
          </p:cNvPr>
          <p:cNvGrpSpPr/>
          <p:nvPr/>
        </p:nvGrpSpPr>
        <p:grpSpPr>
          <a:xfrm>
            <a:off x="4690689" y="1786578"/>
            <a:ext cx="1331459" cy="1429699"/>
            <a:chOff x="4696764" y="1612384"/>
            <a:chExt cx="1331459" cy="142969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5A14E82-CA28-C893-2356-748E6C1323F4}"/>
                </a:ext>
              </a:extLst>
            </p:cNvPr>
            <p:cNvSpPr txBox="1"/>
            <p:nvPr/>
          </p:nvSpPr>
          <p:spPr>
            <a:xfrm>
              <a:off x="4696764" y="2580418"/>
              <a:ext cx="1331459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b="1" kern="0">
                  <a:solidFill>
                    <a:srgbClr val="404040"/>
                  </a:solidFill>
                  <a:latin typeface="+mn-lt"/>
                </a:rPr>
                <a:t>Gender balanced</a:t>
              </a:r>
            </a:p>
            <a:p>
              <a:pPr algn="ctr"/>
              <a:r>
                <a:rPr lang="en-NZ" sz="1200" b="1" kern="0">
                  <a:solidFill>
                    <a:srgbClr val="404040"/>
                  </a:solidFill>
                  <a:latin typeface="+mn-lt"/>
                </a:rPr>
                <a:t>leadership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518A02-B715-9F29-868E-5CEE28ADDA0A}"/>
                </a:ext>
              </a:extLst>
            </p:cNvPr>
            <p:cNvGrpSpPr/>
            <p:nvPr/>
          </p:nvGrpSpPr>
          <p:grpSpPr>
            <a:xfrm>
              <a:off x="4857781" y="1612384"/>
              <a:ext cx="992014" cy="992014"/>
              <a:chOff x="4857781" y="1612384"/>
              <a:chExt cx="992014" cy="992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D2F0B1C-D649-E7A3-72B9-3B580D09D136}"/>
                  </a:ext>
                </a:extLst>
              </p:cNvPr>
              <p:cNvSpPr/>
              <p:nvPr/>
            </p:nvSpPr>
            <p:spPr bwMode="auto">
              <a:xfrm>
                <a:off x="4857781" y="1612384"/>
                <a:ext cx="992014" cy="992014"/>
              </a:xfrm>
              <a:prstGeom prst="ellipse">
                <a:avLst/>
              </a:prstGeom>
              <a:solidFill>
                <a:srgbClr val="F2F2F2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highlight>
                    <a:srgbClr val="557FA3"/>
                  </a:highlight>
                  <a:latin typeface="Arial" charset="0"/>
                </a:endParaRPr>
              </a:p>
            </p:txBody>
          </p:sp>
          <p:pic>
            <p:nvPicPr>
              <p:cNvPr id="108" name="Picture 107" descr="Icon&#10;&#10;Description automatically generated">
                <a:extLst>
                  <a:ext uri="{FF2B5EF4-FFF2-40B4-BE49-F238E27FC236}">
                    <a16:creationId xmlns:a16="http://schemas.microsoft.com/office/drawing/2014/main" id="{65CF3385-01C4-34CE-921C-662202B7C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4721" y="1782859"/>
                <a:ext cx="665189" cy="654327"/>
              </a:xfrm>
              <a:prstGeom prst="rect">
                <a:avLst/>
              </a:prstGeom>
            </p:spPr>
          </p:pic>
        </p:grpSp>
      </p:grpSp>
      <p:pic>
        <p:nvPicPr>
          <p:cNvPr id="120" name="Graphic 119">
            <a:extLst>
              <a:ext uri="{FF2B5EF4-FFF2-40B4-BE49-F238E27FC236}">
                <a16:creationId xmlns:a16="http://schemas.microsoft.com/office/drawing/2014/main" id="{B28CF916-D3E1-260C-9DA6-5B759FF99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7157" y="2917332"/>
            <a:ext cx="604547" cy="297955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87E1AFCA-D522-4189-D58D-DC72AE76F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7689" y="2900194"/>
            <a:ext cx="227038" cy="240214"/>
          </a:xfrm>
          <a:prstGeom prst="rect">
            <a:avLst/>
          </a:prstGeom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EC7A3AEF-B312-87EE-B9DD-34D7036990AF}"/>
              </a:ext>
            </a:extLst>
          </p:cNvPr>
          <p:cNvSpPr/>
          <p:nvPr/>
        </p:nvSpPr>
        <p:spPr bwMode="auto">
          <a:xfrm>
            <a:off x="7445984" y="2828804"/>
            <a:ext cx="422400" cy="432370"/>
          </a:xfrm>
          <a:prstGeom prst="ellipse">
            <a:avLst/>
          </a:prstGeom>
          <a:solidFill>
            <a:srgbClr val="40404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B793EC0E-6FF8-9C50-C881-885AB598ED2E}"/>
              </a:ext>
            </a:extLst>
          </p:cNvPr>
          <p:cNvSpPr txBox="1">
            <a:spLocks/>
          </p:cNvSpPr>
          <p:nvPr/>
        </p:nvSpPr>
        <p:spPr>
          <a:xfrm>
            <a:off x="7349391" y="2893014"/>
            <a:ext cx="628981" cy="240214"/>
          </a:xfrm>
          <a:prstGeom prst="rect">
            <a:avLst/>
          </a:prstGeom>
        </p:spPr>
        <p:txBody>
          <a:bodyPr/>
          <a:lstStyle>
            <a:lvl1pPr marL="0" indent="0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  <a:buFont typeface="Arial" panose="020B0604020202020204" pitchFamily="34" charset="0"/>
              <a:buNone/>
              <a:defRPr sz="2100" b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354" indent="-269081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97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8979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9pPr>
          </a:lstStyle>
          <a:p>
            <a:pPr algn="ctr"/>
            <a:r>
              <a:rPr lang="en-US" sz="900" kern="0">
                <a:solidFill>
                  <a:schemeClr val="bg1"/>
                </a:solidFill>
              </a:rPr>
              <a:t>16.67%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F6ED77A-3C8A-98BC-4F97-D071F2B2E284}"/>
              </a:ext>
            </a:extLst>
          </p:cNvPr>
          <p:cNvSpPr txBox="1"/>
          <p:nvPr/>
        </p:nvSpPr>
        <p:spPr>
          <a:xfrm>
            <a:off x="7463021" y="3037559"/>
            <a:ext cx="401719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00" b="1" kern="0">
                <a:solidFill>
                  <a:schemeClr val="bg1"/>
                </a:solidFill>
              </a:rPr>
              <a:t>MALE</a:t>
            </a:r>
            <a:endParaRPr lang="en-NZ" sz="500" b="1" kern="0">
              <a:solidFill>
                <a:schemeClr val="bg1"/>
              </a:solidFill>
            </a:endParaRPr>
          </a:p>
          <a:p>
            <a:pPr algn="ctr"/>
            <a:endParaRPr lang="en-NZ" sz="500" b="1" kern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C8BBC8F-9BA5-9F58-D52B-4C61AC51D68D}"/>
              </a:ext>
            </a:extLst>
          </p:cNvPr>
          <p:cNvSpPr/>
          <p:nvPr/>
        </p:nvSpPr>
        <p:spPr bwMode="auto">
          <a:xfrm>
            <a:off x="6221982" y="2829729"/>
            <a:ext cx="422400" cy="432370"/>
          </a:xfrm>
          <a:prstGeom prst="ellipse">
            <a:avLst/>
          </a:prstGeom>
          <a:solidFill>
            <a:srgbClr val="40404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32B6A39A-D189-4F5C-1F17-BB7062BA0C06}"/>
              </a:ext>
            </a:extLst>
          </p:cNvPr>
          <p:cNvSpPr txBox="1">
            <a:spLocks/>
          </p:cNvSpPr>
          <p:nvPr/>
        </p:nvSpPr>
        <p:spPr>
          <a:xfrm>
            <a:off x="6122493" y="2900919"/>
            <a:ext cx="628981" cy="240214"/>
          </a:xfrm>
          <a:prstGeom prst="rect">
            <a:avLst/>
          </a:prstGeom>
        </p:spPr>
        <p:txBody>
          <a:bodyPr/>
          <a:lstStyle>
            <a:lvl1pPr marL="0" indent="0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  <a:buFont typeface="Arial" panose="020B0604020202020204" pitchFamily="34" charset="0"/>
              <a:buNone/>
              <a:defRPr sz="2100" b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354" indent="-269081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97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8979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9pPr>
          </a:lstStyle>
          <a:p>
            <a:pPr algn="ctr"/>
            <a:r>
              <a:rPr lang="en-US" sz="900" kern="0">
                <a:solidFill>
                  <a:schemeClr val="bg1"/>
                </a:solidFill>
              </a:rPr>
              <a:t>83.33%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352AE28-25A6-F463-8878-598EA71E575C}"/>
              </a:ext>
            </a:extLst>
          </p:cNvPr>
          <p:cNvSpPr txBox="1"/>
          <p:nvPr/>
        </p:nvSpPr>
        <p:spPr>
          <a:xfrm>
            <a:off x="6213139" y="3046611"/>
            <a:ext cx="451290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00" b="1" kern="0">
                <a:solidFill>
                  <a:schemeClr val="bg1"/>
                </a:solidFill>
              </a:rPr>
              <a:t>FEMALE</a:t>
            </a:r>
            <a:endParaRPr lang="en-NZ" sz="500" b="1" kern="0">
              <a:solidFill>
                <a:schemeClr val="bg1"/>
              </a:solidFill>
            </a:endParaRPr>
          </a:p>
          <a:p>
            <a:pPr algn="ctr"/>
            <a:endParaRPr lang="en-NZ" sz="500" b="1" kern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486946F-DBBD-F811-43BD-5EDEA191F3CB}"/>
              </a:ext>
            </a:extLst>
          </p:cNvPr>
          <p:cNvSpPr/>
          <p:nvPr/>
        </p:nvSpPr>
        <p:spPr bwMode="auto">
          <a:xfrm>
            <a:off x="6030531" y="1690411"/>
            <a:ext cx="45719" cy="1517084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B43EF11-E136-B24B-9D52-427893E78F5E}"/>
              </a:ext>
            </a:extLst>
          </p:cNvPr>
          <p:cNvSpPr txBox="1"/>
          <p:nvPr/>
        </p:nvSpPr>
        <p:spPr>
          <a:xfrm>
            <a:off x="1778670" y="1945561"/>
            <a:ext cx="1931318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kern="0">
                <a:latin typeface="+mn-lt"/>
              </a:rPr>
              <a:t>We continuously aim to create an inclusive environment by ensuring our HR policies are regularly reviewed and initiating the collection of  demographic data.</a:t>
            </a:r>
            <a:endParaRPr lang="en-NZ" sz="1100" kern="0">
              <a:latin typeface="+mn-lt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86C70ABA-498D-3DB5-2C1D-2E9902602664}"/>
              </a:ext>
            </a:extLst>
          </p:cNvPr>
          <p:cNvSpPr txBox="1">
            <a:spLocks/>
          </p:cNvSpPr>
          <p:nvPr/>
        </p:nvSpPr>
        <p:spPr>
          <a:xfrm>
            <a:off x="1778670" y="1668106"/>
            <a:ext cx="2315035" cy="200055"/>
          </a:xfrm>
          <a:prstGeom prst="rect">
            <a:avLst/>
          </a:prstGeom>
        </p:spPr>
        <p:txBody>
          <a:bodyPr/>
          <a:lstStyle>
            <a:lvl1pPr marL="0" indent="0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  <a:buFont typeface="Arial" panose="020B0604020202020204" pitchFamily="34" charset="0"/>
              <a:buNone/>
              <a:defRPr sz="2100" b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354" indent="-269081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97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8979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9pPr>
          </a:lstStyle>
          <a:p>
            <a:r>
              <a:rPr lang="en-US" sz="1400" kern="0"/>
              <a:t>Inclusivity</a:t>
            </a:r>
            <a:endParaRPr lang="en-NZ" sz="1400" kern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458E54-EC9F-CB56-A578-B957758E75CE}"/>
              </a:ext>
            </a:extLst>
          </p:cNvPr>
          <p:cNvGrpSpPr/>
          <p:nvPr/>
        </p:nvGrpSpPr>
        <p:grpSpPr>
          <a:xfrm>
            <a:off x="452600" y="1785059"/>
            <a:ext cx="1272337" cy="1432736"/>
            <a:chOff x="458675" y="1622024"/>
            <a:chExt cx="1272337" cy="143273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E4789C-D3C1-1F71-6EB6-EC9B325501D8}"/>
                </a:ext>
              </a:extLst>
            </p:cNvPr>
            <p:cNvSpPr txBox="1"/>
            <p:nvPr/>
          </p:nvSpPr>
          <p:spPr>
            <a:xfrm>
              <a:off x="458675" y="2593095"/>
              <a:ext cx="1272337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b="1" kern="0">
                  <a:solidFill>
                    <a:srgbClr val="404040"/>
                  </a:solidFill>
                  <a:latin typeface="+mn-lt"/>
                </a:rPr>
                <a:t>No Bias or Discrimination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CEB6DF-DFB1-409C-8ADE-40299BA97545}"/>
                </a:ext>
              </a:extLst>
            </p:cNvPr>
            <p:cNvGrpSpPr/>
            <p:nvPr/>
          </p:nvGrpSpPr>
          <p:grpSpPr>
            <a:xfrm>
              <a:off x="608118" y="1622024"/>
              <a:ext cx="1009535" cy="992014"/>
              <a:chOff x="608118" y="1622024"/>
              <a:chExt cx="1009535" cy="992014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5DFEF28-72CD-EE6F-B8FE-0CBEB75346C0}"/>
                  </a:ext>
                </a:extLst>
              </p:cNvPr>
              <p:cNvSpPr/>
              <p:nvPr/>
            </p:nvSpPr>
            <p:spPr bwMode="auto">
              <a:xfrm>
                <a:off x="608118" y="1622024"/>
                <a:ext cx="992014" cy="992014"/>
              </a:xfrm>
              <a:prstGeom prst="ellipse">
                <a:avLst/>
              </a:prstGeom>
              <a:solidFill>
                <a:srgbClr val="E8A95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7" name="Picture 106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71A29072-330F-70A9-776A-12A9F2467D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14" b="6064"/>
              <a:stretch/>
            </p:blipFill>
            <p:spPr>
              <a:xfrm>
                <a:off x="610719" y="1849110"/>
                <a:ext cx="1006934" cy="649646"/>
              </a:xfrm>
              <a:prstGeom prst="rect">
                <a:avLst/>
              </a:prstGeom>
            </p:spPr>
          </p:pic>
        </p:grp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63247736-4F9D-8372-AFE0-438D2D4CE255}"/>
              </a:ext>
            </a:extLst>
          </p:cNvPr>
          <p:cNvSpPr/>
          <p:nvPr/>
        </p:nvSpPr>
        <p:spPr bwMode="auto">
          <a:xfrm>
            <a:off x="656726" y="3802116"/>
            <a:ext cx="773499" cy="773499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1FC7CA2-4ED5-938B-4D8A-3F6FB6EDBE74}"/>
              </a:ext>
            </a:extLst>
          </p:cNvPr>
          <p:cNvSpPr/>
          <p:nvPr/>
        </p:nvSpPr>
        <p:spPr bwMode="auto">
          <a:xfrm>
            <a:off x="151221" y="950539"/>
            <a:ext cx="2753497" cy="2937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8A2347C8-6B32-498C-809E-289842F33D72}"/>
              </a:ext>
            </a:extLst>
          </p:cNvPr>
          <p:cNvSpPr txBox="1">
            <a:spLocks/>
          </p:cNvSpPr>
          <p:nvPr/>
        </p:nvSpPr>
        <p:spPr>
          <a:xfrm>
            <a:off x="452600" y="1050319"/>
            <a:ext cx="3128957" cy="482203"/>
          </a:xfrm>
          <a:prstGeom prst="rect">
            <a:avLst/>
          </a:prstGeom>
        </p:spPr>
        <p:txBody>
          <a:bodyPr/>
          <a:lstStyle>
            <a:lvl1pPr marL="0" indent="0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  <a:buFont typeface="Arial" panose="020B0604020202020204" pitchFamily="34" charset="0"/>
              <a:buNone/>
              <a:defRPr sz="2100" b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354" indent="-269081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97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8979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9pPr>
          </a:lstStyle>
          <a:p>
            <a:r>
              <a:rPr lang="en-NZ" kern="0"/>
              <a:t>Current Status (continued)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CDB702-FD4C-E964-F8FB-F3500F51B0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8020" y="2467536"/>
            <a:ext cx="801428" cy="77714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AB9A249-FB59-BCCE-9B5F-F4C7E6DC59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9794" y="3908352"/>
            <a:ext cx="415581" cy="4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4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c 45">
            <a:extLst>
              <a:ext uri="{FF2B5EF4-FFF2-40B4-BE49-F238E27FC236}">
                <a16:creationId xmlns:a16="http://schemas.microsoft.com/office/drawing/2014/main" id="{B1957FF0-0FDB-C91A-A1B3-ED28FF83B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4731" y="1126913"/>
            <a:ext cx="1497315" cy="120093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569F01-FFD8-7BB8-D7FD-1FCAA4E18263}"/>
              </a:ext>
            </a:extLst>
          </p:cNvPr>
          <p:cNvSpPr/>
          <p:nvPr/>
        </p:nvSpPr>
        <p:spPr bwMode="auto">
          <a:xfrm>
            <a:off x="348756" y="3075459"/>
            <a:ext cx="1918742" cy="1816418"/>
          </a:xfrm>
          <a:prstGeom prst="roundRect">
            <a:avLst/>
          </a:prstGeom>
          <a:solidFill>
            <a:srgbClr val="BCC79E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6C7C4C-99C2-5EB6-8512-1F2CC06464D1}"/>
              </a:ext>
            </a:extLst>
          </p:cNvPr>
          <p:cNvSpPr/>
          <p:nvPr/>
        </p:nvSpPr>
        <p:spPr bwMode="auto">
          <a:xfrm>
            <a:off x="2460812" y="3075458"/>
            <a:ext cx="1918742" cy="1816417"/>
          </a:xfrm>
          <a:prstGeom prst="roundRect">
            <a:avLst/>
          </a:prstGeom>
          <a:solidFill>
            <a:srgbClr val="9EB3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B6A6E9-A192-9E5C-34CE-753909EE2E0F}"/>
              </a:ext>
            </a:extLst>
          </p:cNvPr>
          <p:cNvSpPr/>
          <p:nvPr/>
        </p:nvSpPr>
        <p:spPr bwMode="auto">
          <a:xfrm>
            <a:off x="4621298" y="3073809"/>
            <a:ext cx="1918742" cy="1820920"/>
          </a:xfrm>
          <a:prstGeom prst="roundRect">
            <a:avLst/>
          </a:prstGeom>
          <a:solidFill>
            <a:srgbClr val="F1C78B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9F8644-44BB-5CC6-5267-68435978C5A1}"/>
              </a:ext>
            </a:extLst>
          </p:cNvPr>
          <p:cNvSpPr/>
          <p:nvPr/>
        </p:nvSpPr>
        <p:spPr bwMode="auto">
          <a:xfrm>
            <a:off x="6752293" y="3065287"/>
            <a:ext cx="1918742" cy="1831698"/>
          </a:xfrm>
          <a:prstGeom prst="roundRect">
            <a:avLst/>
          </a:prstGeom>
          <a:solidFill>
            <a:srgbClr val="F2F2F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8CB583E-1738-CEFD-CE97-EECB275A2E0F}"/>
              </a:ext>
            </a:extLst>
          </p:cNvPr>
          <p:cNvSpPr/>
          <p:nvPr/>
        </p:nvSpPr>
        <p:spPr bwMode="auto">
          <a:xfrm>
            <a:off x="1029188" y="2771040"/>
            <a:ext cx="576947" cy="576947"/>
          </a:xfrm>
          <a:prstGeom prst="ellipse">
            <a:avLst/>
          </a:prstGeom>
          <a:solidFill>
            <a:srgbClr val="7B9A5A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2471405-D5AC-7738-A8B7-23530B447026}"/>
              </a:ext>
            </a:extLst>
          </p:cNvPr>
          <p:cNvSpPr/>
          <p:nvPr/>
        </p:nvSpPr>
        <p:spPr bwMode="auto">
          <a:xfrm>
            <a:off x="3173235" y="2765128"/>
            <a:ext cx="576947" cy="576947"/>
          </a:xfrm>
          <a:prstGeom prst="ellipse">
            <a:avLst/>
          </a:prstGeom>
          <a:solidFill>
            <a:srgbClr val="557FA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4B4319E-03A4-6C9D-2253-BBC1D18E325C}"/>
              </a:ext>
            </a:extLst>
          </p:cNvPr>
          <p:cNvSpPr/>
          <p:nvPr/>
        </p:nvSpPr>
        <p:spPr bwMode="auto">
          <a:xfrm>
            <a:off x="5318648" y="2748988"/>
            <a:ext cx="576947" cy="576947"/>
          </a:xfrm>
          <a:prstGeom prst="ellipse">
            <a:avLst/>
          </a:prstGeom>
          <a:solidFill>
            <a:srgbClr val="E8A95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C00500E-41F5-AB8A-D055-5543F2393AF6}"/>
              </a:ext>
            </a:extLst>
          </p:cNvPr>
          <p:cNvSpPr/>
          <p:nvPr/>
        </p:nvSpPr>
        <p:spPr bwMode="auto">
          <a:xfrm>
            <a:off x="7396473" y="2770139"/>
            <a:ext cx="576947" cy="576947"/>
          </a:xfrm>
          <a:prstGeom prst="ellipse">
            <a:avLst/>
          </a:prstGeom>
          <a:solidFill>
            <a:srgbClr val="BFBFB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F39D9F-5FD7-44BA-9446-CBF0590F7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82925" y="4809500"/>
            <a:ext cx="2057400" cy="273844"/>
          </a:xfrm>
        </p:spPr>
        <p:txBody>
          <a:bodyPr/>
          <a:lstStyle/>
          <a:p>
            <a:fld id="{802A16F9-4D44-47C7-BF06-FFE7750A8ED4}" type="slidenum">
              <a:rPr lang="en-NZ" altLang="en-US" smtClean="0"/>
              <a:pPr/>
              <a:t>4</a:t>
            </a:fld>
            <a:endParaRPr lang="en-NZ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54C20E-CED3-4CF8-A751-BD9460B1F44E}"/>
              </a:ext>
            </a:extLst>
          </p:cNvPr>
          <p:cNvSpPr txBox="1"/>
          <p:nvPr/>
        </p:nvSpPr>
        <p:spPr>
          <a:xfrm>
            <a:off x="3648140" y="2589716"/>
            <a:ext cx="175637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NZ" sz="1400" b="1" ker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Actionable Steps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52410-55B7-4B36-AE5F-4A05D1B9A5A2}"/>
              </a:ext>
            </a:extLst>
          </p:cNvPr>
          <p:cNvSpPr txBox="1"/>
          <p:nvPr/>
        </p:nvSpPr>
        <p:spPr>
          <a:xfrm>
            <a:off x="705522" y="1481655"/>
            <a:ext cx="2632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Our new </a:t>
            </a:r>
            <a:r>
              <a:rPr lang="en-NZ" sz="1100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MyHR</a:t>
            </a:r>
            <a:r>
              <a:rPr lang="en-NZ" sz="110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system will help to improve our processes, including </a:t>
            </a:r>
            <a:br>
              <a:rPr lang="en-NZ" sz="110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NZ" sz="110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records management and </a:t>
            </a:r>
            <a:br>
              <a:rPr lang="en-NZ" sz="110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NZ" sz="110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employee data collection.</a:t>
            </a:r>
            <a:endParaRPr lang="en-NZ" sz="110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12AFF55-22C0-46B4-87A5-2B1D705D030C}"/>
              </a:ext>
            </a:extLst>
          </p:cNvPr>
          <p:cNvSpPr txBox="1">
            <a:spLocks/>
          </p:cNvSpPr>
          <p:nvPr/>
        </p:nvSpPr>
        <p:spPr>
          <a:xfrm>
            <a:off x="705522" y="1166820"/>
            <a:ext cx="2447077" cy="310901"/>
          </a:xfrm>
          <a:prstGeom prst="rect">
            <a:avLst/>
          </a:prstGeom>
        </p:spPr>
        <p:txBody>
          <a:bodyPr/>
          <a:lstStyle>
            <a:lvl1pPr marL="0" indent="0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Clr>
                <a:srgbClr val="3E403A"/>
              </a:buClr>
              <a:buFont typeface="Arial" panose="020B0604020202020204" pitchFamily="34" charset="0"/>
              <a:buNone/>
              <a:defRPr sz="2100" b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39354" indent="-269081" algn="l" defTabSz="269081" rtl="0" eaLnBrk="1" fontAlgn="base" hangingPunct="1">
              <a:lnSpc>
                <a:spcPct val="110000"/>
              </a:lnSpc>
              <a:spcBef>
                <a:spcPts val="15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9625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79897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48979" indent="-269081" algn="l" defTabSz="26908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50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54F"/>
              </a:buClr>
              <a:buChar char="•"/>
              <a:defRPr sz="1500">
                <a:solidFill>
                  <a:srgbClr val="00254F"/>
                </a:solidFill>
                <a:latin typeface="+mn-lt"/>
              </a:defRPr>
            </a:lvl9pPr>
          </a:lstStyle>
          <a:p>
            <a:r>
              <a:rPr lang="en-US" sz="1400" kern="0" err="1"/>
              <a:t>MyHR</a:t>
            </a:r>
            <a:r>
              <a:rPr lang="en-US" sz="1400" kern="0"/>
              <a:t> System Rollout</a:t>
            </a:r>
            <a:endParaRPr lang="en-NZ" sz="1400" kern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C52707F-D90B-D7A7-9E0B-83D2385B2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0" y="264171"/>
            <a:ext cx="2880360" cy="362712"/>
          </a:xfr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92007DF-E719-1800-8D12-7D0949ECA846}"/>
              </a:ext>
            </a:extLst>
          </p:cNvPr>
          <p:cNvSpPr txBox="1"/>
          <p:nvPr/>
        </p:nvSpPr>
        <p:spPr>
          <a:xfrm>
            <a:off x="791298" y="3355853"/>
            <a:ext cx="102686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NZ" sz="1200" b="1" kern="0">
                <a:solidFill>
                  <a:srgbClr val="404040"/>
                </a:solidFill>
                <a:latin typeface="+mn-lt"/>
              </a:rPr>
              <a:t>Equal Pay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F63628-36B7-0073-EA6B-25CAE64452CF}"/>
              </a:ext>
            </a:extLst>
          </p:cNvPr>
          <p:cNvSpPr txBox="1"/>
          <p:nvPr/>
        </p:nvSpPr>
        <p:spPr>
          <a:xfrm>
            <a:off x="2768594" y="3340463"/>
            <a:ext cx="1324471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NZ" sz="1200" b="1" kern="0">
                <a:solidFill>
                  <a:srgbClr val="404040"/>
                </a:solidFill>
                <a:latin typeface="+mn-lt"/>
              </a:rPr>
              <a:t>Flexible Work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928604-E470-809B-5889-A66C674C3F17}"/>
              </a:ext>
            </a:extLst>
          </p:cNvPr>
          <p:cNvSpPr txBox="1"/>
          <p:nvPr/>
        </p:nvSpPr>
        <p:spPr>
          <a:xfrm>
            <a:off x="6704838" y="3365256"/>
            <a:ext cx="2019839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NZ" sz="1200" b="1" kern="0">
                <a:solidFill>
                  <a:srgbClr val="404040"/>
                </a:solidFill>
                <a:latin typeface="+mn-lt"/>
              </a:rPr>
              <a:t>Gender Balanced Leadership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284A79-9E87-0003-9246-670BB0DE52FB}"/>
              </a:ext>
            </a:extLst>
          </p:cNvPr>
          <p:cNvSpPr txBox="1"/>
          <p:nvPr/>
        </p:nvSpPr>
        <p:spPr>
          <a:xfrm>
            <a:off x="4615828" y="3334457"/>
            <a:ext cx="197700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NZ" sz="1200" b="1" kern="0">
                <a:solidFill>
                  <a:srgbClr val="404040"/>
                </a:solidFill>
                <a:latin typeface="+mn-lt"/>
              </a:rPr>
              <a:t>No Bias or Discrimination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BF8E79C-03AD-04ED-7B86-7BDD982B0F6E}"/>
              </a:ext>
            </a:extLst>
          </p:cNvPr>
          <p:cNvSpPr txBox="1"/>
          <p:nvPr/>
        </p:nvSpPr>
        <p:spPr>
          <a:xfrm>
            <a:off x="4640237" y="3583179"/>
            <a:ext cx="1893348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NZ" sz="1100" kern="0" dirty="0">
                <a:latin typeface="+mn-lt"/>
              </a:rPr>
              <a:t>When reviewing our policies and practices, we will consider our gender and </a:t>
            </a:r>
            <a:br>
              <a:rPr lang="en-NZ" sz="1100" kern="0" dirty="0">
                <a:latin typeface="+mn-lt"/>
              </a:rPr>
            </a:br>
            <a:r>
              <a:rPr lang="en-NZ" sz="1100" kern="0" dirty="0">
                <a:latin typeface="+mn-lt"/>
              </a:rPr>
              <a:t>ethnicity data.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NZ" sz="1100" kern="0" dirty="0">
                <a:latin typeface="+mn-lt"/>
              </a:rPr>
              <a:t>This review will help us to tailor an unbiased recruitment process.</a:t>
            </a:r>
          </a:p>
          <a:p>
            <a:endParaRPr lang="en-NZ" sz="1100" kern="0" dirty="0">
              <a:latin typeface="+mn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6C8D584-C298-856D-8A99-7BE98BB5EEC5}"/>
              </a:ext>
            </a:extLst>
          </p:cNvPr>
          <p:cNvSpPr txBox="1"/>
          <p:nvPr/>
        </p:nvSpPr>
        <p:spPr>
          <a:xfrm>
            <a:off x="377733" y="3563007"/>
            <a:ext cx="1923619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US" sz="1100" kern="0">
                <a:solidFill>
                  <a:srgbClr val="000000"/>
                </a:solidFill>
                <a:latin typeface="+mn-lt"/>
              </a:rPr>
              <a:t>We will annually review gender </a:t>
            </a:r>
            <a:r>
              <a:rPr lang="en-NZ" sz="1100" kern="0">
                <a:solidFill>
                  <a:srgbClr val="000000"/>
                </a:solidFill>
                <a:latin typeface="+mn-lt"/>
              </a:rPr>
              <a:t>and ethnic pay gaps.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NZ" sz="1100" kern="0">
                <a:solidFill>
                  <a:srgbClr val="000000"/>
                </a:solidFill>
                <a:latin typeface="+mn-lt"/>
              </a:rPr>
              <a:t>This review will help us to identify any gaps and take proactive steps to </a:t>
            </a:r>
            <a:br>
              <a:rPr lang="en-NZ" sz="1100" kern="0">
                <a:solidFill>
                  <a:srgbClr val="000000"/>
                </a:solidFill>
                <a:latin typeface="+mn-lt"/>
              </a:rPr>
            </a:br>
            <a:r>
              <a:rPr lang="en-NZ" sz="1100" kern="0">
                <a:solidFill>
                  <a:srgbClr val="000000"/>
                </a:solidFill>
                <a:latin typeface="+mn-lt"/>
              </a:rPr>
              <a:t>remove them.</a:t>
            </a:r>
          </a:p>
        </p:txBody>
      </p:sp>
      <p:pic>
        <p:nvPicPr>
          <p:cNvPr id="134" name="Picture 133" descr="Icon&#10;&#10;Description automatically generated">
            <a:extLst>
              <a:ext uri="{FF2B5EF4-FFF2-40B4-BE49-F238E27FC236}">
                <a16:creationId xmlns:a16="http://schemas.microsoft.com/office/drawing/2014/main" id="{57515B2E-A074-846B-E517-F04BDBE15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93" y="2890295"/>
            <a:ext cx="362129" cy="326175"/>
          </a:xfrm>
          <a:prstGeom prst="rect">
            <a:avLst/>
          </a:prstGeom>
        </p:spPr>
      </p:pic>
      <p:pic>
        <p:nvPicPr>
          <p:cNvPr id="136" name="Picture 135" descr="A picture containing arrow&#10;&#10;Description automatically generated">
            <a:extLst>
              <a:ext uri="{FF2B5EF4-FFF2-40B4-BE49-F238E27FC236}">
                <a16:creationId xmlns:a16="http://schemas.microsoft.com/office/drawing/2014/main" id="{912978C9-CC6A-B8B7-7FB9-98CA649411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4" b="6064"/>
          <a:stretch/>
        </p:blipFill>
        <p:spPr>
          <a:xfrm>
            <a:off x="5302474" y="2873772"/>
            <a:ext cx="628936" cy="405772"/>
          </a:xfrm>
          <a:prstGeom prst="rect">
            <a:avLst/>
          </a:prstGeom>
        </p:spPr>
      </p:pic>
      <p:pic>
        <p:nvPicPr>
          <p:cNvPr id="137" name="Picture 136" descr="Icon&#10;&#10;Description automatically generated">
            <a:extLst>
              <a:ext uri="{FF2B5EF4-FFF2-40B4-BE49-F238E27FC236}">
                <a16:creationId xmlns:a16="http://schemas.microsoft.com/office/drawing/2014/main" id="{AC86683B-C3A6-740B-CD26-BBAD3D4CD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02" y="2847431"/>
            <a:ext cx="411921" cy="405195"/>
          </a:xfrm>
          <a:prstGeom prst="rect">
            <a:avLst/>
          </a:prstGeom>
        </p:spPr>
      </p:pic>
      <p:pic>
        <p:nvPicPr>
          <p:cNvPr id="140" name="Picture 13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7BDC9AB4-F787-558D-BA64-8A5AFFC766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2" y="2769459"/>
            <a:ext cx="487994" cy="522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43E88-0059-FB32-3812-DB4CF54A4670}"/>
              </a:ext>
            </a:extLst>
          </p:cNvPr>
          <p:cNvSpPr txBox="1"/>
          <p:nvPr/>
        </p:nvSpPr>
        <p:spPr>
          <a:xfrm>
            <a:off x="5525114" y="1147631"/>
            <a:ext cx="2936144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NZ" sz="1400" b="1" kern="0" err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NZ" sz="1400" b="1" kern="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NZ" sz="1400" b="1" kern="0" err="1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Reo</a:t>
            </a:r>
            <a:r>
              <a:rPr lang="en-NZ" sz="1400" b="1" kern="0">
                <a:solidFill>
                  <a:srgbClr val="40404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Māori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483B87-63CD-9523-4CC4-5DD30422455A}"/>
              </a:ext>
            </a:extLst>
          </p:cNvPr>
          <p:cNvSpPr/>
          <p:nvPr/>
        </p:nvSpPr>
        <p:spPr bwMode="auto">
          <a:xfrm>
            <a:off x="5194178" y="1122582"/>
            <a:ext cx="45719" cy="1200936"/>
          </a:xfrm>
          <a:prstGeom prst="rect">
            <a:avLst/>
          </a:prstGeom>
          <a:solidFill>
            <a:srgbClr val="59585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6D6019-88EB-1A72-4EE2-E6CF22F4D20F}"/>
              </a:ext>
            </a:extLst>
          </p:cNvPr>
          <p:cNvSpPr/>
          <p:nvPr/>
        </p:nvSpPr>
        <p:spPr bwMode="auto">
          <a:xfrm>
            <a:off x="3127516" y="1122582"/>
            <a:ext cx="45719" cy="1200936"/>
          </a:xfrm>
          <a:prstGeom prst="rect">
            <a:avLst/>
          </a:prstGeom>
          <a:solidFill>
            <a:srgbClr val="59585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421BFF0-33E6-E19F-CD97-646420D91641}"/>
              </a:ext>
            </a:extLst>
          </p:cNvPr>
          <p:cNvSpPr txBox="1"/>
          <p:nvPr/>
        </p:nvSpPr>
        <p:spPr>
          <a:xfrm>
            <a:off x="6747771" y="3583179"/>
            <a:ext cx="1916837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NZ" sz="1100" kern="0">
                <a:latin typeface="+mn-lt"/>
              </a:rPr>
              <a:t>Our </a:t>
            </a:r>
            <a:r>
              <a:rPr lang="en-NZ" sz="1100" kern="0" err="1">
                <a:latin typeface="+mn-lt"/>
              </a:rPr>
              <a:t>MyHR</a:t>
            </a:r>
            <a:r>
              <a:rPr lang="en-NZ" sz="1100" kern="0">
                <a:latin typeface="+mn-lt"/>
              </a:rPr>
              <a:t> software will help to identify any gaps within our workforce.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NZ" sz="1100" kern="0">
                <a:latin typeface="+mn-lt"/>
              </a:rPr>
              <a:t> Our performance review system will help us to promote career pathways.</a:t>
            </a:r>
            <a:endParaRPr lang="en-NZ" sz="1100" ker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5FD9F9-2DF9-87CA-AD27-823472DB89B0}"/>
              </a:ext>
            </a:extLst>
          </p:cNvPr>
          <p:cNvSpPr txBox="1"/>
          <p:nvPr/>
        </p:nvSpPr>
        <p:spPr>
          <a:xfrm>
            <a:off x="2487290" y="3583179"/>
            <a:ext cx="1969210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</a:pPr>
            <a:r>
              <a:rPr lang="en-NZ" sz="1100" kern="0">
                <a:latin typeface="+mn-lt"/>
              </a:rPr>
              <a:t>We will continue to offer flexible working solutions to support our employees. 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NZ" sz="1100" kern="0">
                <a:latin typeface="+mn-lt"/>
              </a:rPr>
              <a:t>We will provide all necessary equipment for them to perform their duties.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6B92F-011F-D809-0A03-99259FE363C1}"/>
              </a:ext>
            </a:extLst>
          </p:cNvPr>
          <p:cNvSpPr txBox="1"/>
          <p:nvPr/>
        </p:nvSpPr>
        <p:spPr>
          <a:xfrm>
            <a:off x="5525114" y="1462466"/>
            <a:ext cx="25389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1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We will seek out opportunities to use </a:t>
            </a:r>
            <a:br>
              <a:rPr lang="en-NZ" sz="11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NZ" sz="1100" dirty="0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Te</a:t>
            </a:r>
            <a:r>
              <a:rPr lang="en-NZ" sz="11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NZ" sz="1100" dirty="0" err="1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Reo</a:t>
            </a:r>
            <a:r>
              <a:rPr lang="en-NZ" sz="1100" dirty="0">
                <a:solidFill>
                  <a:srgbClr val="00000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Māori and continue to acknowledge the cultural value it has within Aotearoa New Zealand.</a:t>
            </a:r>
          </a:p>
        </p:txBody>
      </p:sp>
    </p:spTree>
    <p:extLst>
      <p:ext uri="{BB962C8B-B14F-4D97-AF65-F5344CB8AC3E}">
        <p14:creationId xmlns:p14="http://schemas.microsoft.com/office/powerpoint/2010/main" val="377172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EBA12B-F80E-31CC-D266-FC49F3AD3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A16F9-4D44-47C7-BF06-FFE7750A8ED4}" type="slidenum">
              <a:rPr lang="en-NZ" altLang="en-US" smtClean="0"/>
              <a:pPr/>
              <a:t>5</a:t>
            </a:fld>
            <a:endParaRPr lang="en-NZ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C959F-0290-7A6D-0374-1546454DF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845" y="1290502"/>
            <a:ext cx="3128957" cy="482203"/>
          </a:xfrm>
        </p:spPr>
        <p:txBody>
          <a:bodyPr/>
          <a:lstStyle/>
          <a:p>
            <a:r>
              <a:rPr lang="en-NZ"/>
              <a:t>Digging Deeper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EBCD3-7F97-1560-4798-6D358203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45" y="1856891"/>
            <a:ext cx="8271022" cy="358536"/>
          </a:xfrm>
        </p:spPr>
        <p:txBody>
          <a:bodyPr/>
          <a:lstStyle/>
          <a:p>
            <a:pPr marL="0" indent="0">
              <a:buNone/>
            </a:pPr>
            <a:r>
              <a:rPr lang="en-NZ" sz="1600" dirty="0"/>
              <a:t>Moving forward we will annually publish Kia </a:t>
            </a:r>
            <a:r>
              <a:rPr lang="en-NZ" sz="1600" dirty="0" err="1"/>
              <a:t>Toipoto</a:t>
            </a:r>
            <a:r>
              <a:rPr lang="en-NZ" sz="1600" dirty="0"/>
              <a:t> action plans to our website.</a:t>
            </a:r>
          </a:p>
        </p:txBody>
      </p:sp>
      <p:pic>
        <p:nvPicPr>
          <p:cNvPr id="9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0F53A89-86B5-B965-0563-450929B1B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5" y="273595"/>
            <a:ext cx="2880360" cy="3627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989F9AA-CFEB-4CC9-DD39-60E1A4ACCC77}"/>
              </a:ext>
            </a:extLst>
          </p:cNvPr>
          <p:cNvGrpSpPr/>
          <p:nvPr/>
        </p:nvGrpSpPr>
        <p:grpSpPr>
          <a:xfrm>
            <a:off x="153376" y="2417229"/>
            <a:ext cx="8516385" cy="1520038"/>
            <a:chOff x="195815" y="2568693"/>
            <a:chExt cx="8516385" cy="15200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BCD2BA-050E-EABE-991C-2B789CC40056}"/>
                </a:ext>
              </a:extLst>
            </p:cNvPr>
            <p:cNvGrpSpPr/>
            <p:nvPr/>
          </p:nvGrpSpPr>
          <p:grpSpPr>
            <a:xfrm>
              <a:off x="195815" y="2593494"/>
              <a:ext cx="8516385" cy="1495237"/>
              <a:chOff x="195815" y="2593494"/>
              <a:chExt cx="8516385" cy="1495237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E0E4847A-0A7B-64DB-4D76-310C90700379}"/>
                  </a:ext>
                </a:extLst>
              </p:cNvPr>
              <p:cNvSpPr/>
              <p:nvPr/>
            </p:nvSpPr>
            <p:spPr bwMode="auto">
              <a:xfrm flipH="1">
                <a:off x="7101612" y="2897640"/>
                <a:ext cx="1610588" cy="1191091"/>
              </a:xfrm>
              <a:prstGeom prst="roundRect">
                <a:avLst/>
              </a:prstGeom>
              <a:solidFill>
                <a:srgbClr val="F2F2F2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F7EB00D-8C35-4FD5-0040-3F124F7B2BB8}"/>
                  </a:ext>
                </a:extLst>
              </p:cNvPr>
              <p:cNvSpPr/>
              <p:nvPr/>
            </p:nvSpPr>
            <p:spPr bwMode="auto">
              <a:xfrm flipH="1">
                <a:off x="398739" y="2891859"/>
                <a:ext cx="1610588" cy="1191091"/>
              </a:xfrm>
              <a:prstGeom prst="roundRect">
                <a:avLst/>
              </a:prstGeom>
              <a:solidFill>
                <a:srgbClr val="BFBFB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F39FFB-08EA-8713-2826-089FAED10C2B}"/>
                  </a:ext>
                </a:extLst>
              </p:cNvPr>
              <p:cNvSpPr txBox="1"/>
              <p:nvPr/>
            </p:nvSpPr>
            <p:spPr>
              <a:xfrm>
                <a:off x="195815" y="3259159"/>
                <a:ext cx="1597563" cy="64633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lvl="1" algn="ctr"/>
                <a:r>
                  <a:rPr lang="en-US" sz="1200" b="1" kern="0">
                    <a:solidFill>
                      <a:srgbClr val="404040"/>
                    </a:solidFill>
                    <a:latin typeface="+mn-lt"/>
                  </a:rPr>
                  <a:t>Introduce the new </a:t>
                </a:r>
                <a:r>
                  <a:rPr lang="en-US" sz="1200" b="1" kern="0" err="1">
                    <a:solidFill>
                      <a:srgbClr val="404040"/>
                    </a:solidFill>
                    <a:latin typeface="+mn-lt"/>
                  </a:rPr>
                  <a:t>MyHR</a:t>
                </a:r>
                <a:r>
                  <a:rPr lang="en-US" sz="1200" b="1" kern="0">
                    <a:solidFill>
                      <a:srgbClr val="404040"/>
                    </a:solidFill>
                    <a:latin typeface="+mn-lt"/>
                  </a:rPr>
                  <a:t> system to staff</a:t>
                </a:r>
                <a:endParaRPr lang="en-NZ" sz="1200" b="1" kern="0">
                  <a:solidFill>
                    <a:srgbClr val="404040"/>
                  </a:solidFill>
                  <a:latin typeface="+mn-lt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D3AFB98-D282-1A43-8CEA-89BD2EF127EF}"/>
                  </a:ext>
                </a:extLst>
              </p:cNvPr>
              <p:cNvGrpSpPr/>
              <p:nvPr/>
            </p:nvGrpSpPr>
            <p:grpSpPr>
              <a:xfrm>
                <a:off x="2079774" y="2891860"/>
                <a:ext cx="4972658" cy="1191093"/>
                <a:chOff x="2079774" y="2891860"/>
                <a:chExt cx="4972658" cy="1191093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2DB5843F-DB5C-4A1A-C366-FD6544BAE2E1}"/>
                    </a:ext>
                  </a:extLst>
                </p:cNvPr>
                <p:cNvSpPr/>
                <p:nvPr/>
              </p:nvSpPr>
              <p:spPr bwMode="auto">
                <a:xfrm flipH="1">
                  <a:off x="2079774" y="2891860"/>
                  <a:ext cx="1610588" cy="1191091"/>
                </a:xfrm>
                <a:prstGeom prst="roundRect">
                  <a:avLst/>
                </a:prstGeom>
                <a:solidFill>
                  <a:srgbClr val="BCC79E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1F51EA95-4CB2-253E-44D4-BA07570EF89C}"/>
                    </a:ext>
                  </a:extLst>
                </p:cNvPr>
                <p:cNvSpPr/>
                <p:nvPr/>
              </p:nvSpPr>
              <p:spPr bwMode="auto">
                <a:xfrm flipH="1">
                  <a:off x="3760809" y="2891861"/>
                  <a:ext cx="1610588" cy="1191091"/>
                </a:xfrm>
                <a:prstGeom prst="roundRect">
                  <a:avLst/>
                </a:prstGeom>
                <a:solidFill>
                  <a:srgbClr val="9EB3CC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7FF0C0E5-FC9E-7506-5530-65B5644C9221}"/>
                    </a:ext>
                  </a:extLst>
                </p:cNvPr>
                <p:cNvSpPr/>
                <p:nvPr/>
              </p:nvSpPr>
              <p:spPr bwMode="auto">
                <a:xfrm flipH="1">
                  <a:off x="5441844" y="2891862"/>
                  <a:ext cx="1610588" cy="1191091"/>
                </a:xfrm>
                <a:prstGeom prst="roundRect">
                  <a:avLst/>
                </a:prstGeom>
                <a:solidFill>
                  <a:srgbClr val="F1C78B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N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5FE74151-67E7-2E4D-1BE2-5B9D3041DE86}"/>
                    </a:ext>
                  </a:extLst>
                </p:cNvPr>
                <p:cNvGrpSpPr/>
                <p:nvPr/>
              </p:nvGrpSpPr>
              <p:grpSpPr>
                <a:xfrm>
                  <a:off x="2124483" y="3275157"/>
                  <a:ext cx="4882989" cy="661768"/>
                  <a:chOff x="2124483" y="3275157"/>
                  <a:chExt cx="4882989" cy="661768"/>
                </a:xfrm>
              </p:grpSpPr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583D0FC-1B54-635F-B86C-3367D3352FA5}"/>
                      </a:ext>
                    </a:extLst>
                  </p:cNvPr>
                  <p:cNvSpPr txBox="1"/>
                  <p:nvPr/>
                </p:nvSpPr>
                <p:spPr>
                  <a:xfrm>
                    <a:off x="2124483" y="3290594"/>
                    <a:ext cx="1521169" cy="46166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NZ" sz="1200" b="1" kern="0">
                        <a:solidFill>
                          <a:srgbClr val="404040"/>
                        </a:solidFill>
                        <a:latin typeface="+mn-lt"/>
                      </a:rPr>
                      <a:t>Begin collecting employee data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26AE6B7-EFE1-DFE0-9FBB-EAF74C2F27D8}"/>
                      </a:ext>
                    </a:extLst>
                  </p:cNvPr>
                  <p:cNvSpPr txBox="1"/>
                  <p:nvPr/>
                </p:nvSpPr>
                <p:spPr>
                  <a:xfrm>
                    <a:off x="3878517" y="3290594"/>
                    <a:ext cx="1427436" cy="646331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NZ" sz="1200" b="1" kern="0">
                        <a:solidFill>
                          <a:srgbClr val="404040"/>
                        </a:solidFill>
                        <a:latin typeface="+mn-lt"/>
                      </a:rPr>
                      <a:t>Review this data and identify any potential issues</a:t>
                    </a:r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7BA06D98-B343-02EB-926C-660E3D925E65}"/>
                      </a:ext>
                    </a:extLst>
                  </p:cNvPr>
                  <p:cNvSpPr txBox="1"/>
                  <p:nvPr/>
                </p:nvSpPr>
                <p:spPr>
                  <a:xfrm>
                    <a:off x="5486804" y="3275157"/>
                    <a:ext cx="1520668" cy="461665"/>
                  </a:xfrm>
                  <a:prstGeom prst="rect">
                    <a:avLst/>
                  </a:prstGeom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NZ" sz="1200" b="1" kern="0">
                        <a:solidFill>
                          <a:srgbClr val="404040"/>
                        </a:solidFill>
                        <a:latin typeface="+mn-lt"/>
                      </a:rPr>
                      <a:t>Create a plan to correct these issues</a:t>
                    </a:r>
                  </a:p>
                </p:txBody>
              </p:sp>
            </p:grp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08BF04C-8BFF-353B-D8F9-3010B942A2D3}"/>
                  </a:ext>
                </a:extLst>
              </p:cNvPr>
              <p:cNvSpPr txBox="1"/>
              <p:nvPr/>
            </p:nvSpPr>
            <p:spPr>
              <a:xfrm>
                <a:off x="7211819" y="3276718"/>
                <a:ext cx="1432708" cy="64633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1200" b="1" kern="0">
                    <a:solidFill>
                      <a:srgbClr val="404040"/>
                    </a:solidFill>
                    <a:latin typeface="+mn-lt"/>
                  </a:rPr>
                  <a:t>Record and share this information on our website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4121224-5E89-8B3E-AD37-B9544D00FA60}"/>
                  </a:ext>
                </a:extLst>
              </p:cNvPr>
              <p:cNvSpPr/>
              <p:nvPr/>
            </p:nvSpPr>
            <p:spPr bwMode="auto">
              <a:xfrm>
                <a:off x="5958665" y="2652533"/>
                <a:ext cx="576947" cy="576947"/>
              </a:xfrm>
              <a:prstGeom prst="ellipse">
                <a:avLst/>
              </a:prstGeom>
              <a:solidFill>
                <a:srgbClr val="E8A95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F70331C-B633-22FE-52EE-DF3627FB3575}"/>
                  </a:ext>
                </a:extLst>
              </p:cNvPr>
              <p:cNvSpPr/>
              <p:nvPr/>
            </p:nvSpPr>
            <p:spPr bwMode="auto">
              <a:xfrm>
                <a:off x="2596593" y="2635541"/>
                <a:ext cx="576947" cy="576947"/>
              </a:xfrm>
              <a:prstGeom prst="ellipse">
                <a:avLst/>
              </a:prstGeom>
              <a:solidFill>
                <a:srgbClr val="7B9A5A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EAB7080-6298-E03E-F89A-22B497E406EC}"/>
                  </a:ext>
                </a:extLst>
              </p:cNvPr>
              <p:cNvSpPr/>
              <p:nvPr/>
            </p:nvSpPr>
            <p:spPr bwMode="auto">
              <a:xfrm>
                <a:off x="915560" y="2666212"/>
                <a:ext cx="576947" cy="576947"/>
              </a:xfrm>
              <a:prstGeom prst="ellipse">
                <a:avLst/>
              </a:prstGeom>
              <a:solidFill>
                <a:srgbClr val="595959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DBB4069-27BA-B2E8-F2BB-3B241A706425}"/>
                  </a:ext>
                </a:extLst>
              </p:cNvPr>
              <p:cNvSpPr/>
              <p:nvPr/>
            </p:nvSpPr>
            <p:spPr bwMode="auto">
              <a:xfrm>
                <a:off x="7639700" y="2666212"/>
                <a:ext cx="576947" cy="576947"/>
              </a:xfrm>
              <a:prstGeom prst="ellipse">
                <a:avLst/>
              </a:prstGeom>
              <a:solidFill>
                <a:srgbClr val="BFBFB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N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1593CC-8E46-91A0-BB41-2DED47C85C88}"/>
                  </a:ext>
                </a:extLst>
              </p:cNvPr>
              <p:cNvSpPr txBox="1"/>
              <p:nvPr/>
            </p:nvSpPr>
            <p:spPr>
              <a:xfrm>
                <a:off x="690601" y="2612828"/>
                <a:ext cx="1026860" cy="64633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3600" b="1" kern="0">
                    <a:solidFill>
                      <a:schemeClr val="bg1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83154BB-0EFE-3D75-2D34-FCB889DD92DF}"/>
                  </a:ext>
                </a:extLst>
              </p:cNvPr>
              <p:cNvSpPr txBox="1"/>
              <p:nvPr/>
            </p:nvSpPr>
            <p:spPr>
              <a:xfrm>
                <a:off x="2362960" y="2593494"/>
                <a:ext cx="1026860" cy="64633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3600" b="1" kern="0">
                    <a:solidFill>
                      <a:schemeClr val="bg1"/>
                    </a:solidFill>
                    <a:latin typeface="+mn-lt"/>
                  </a:rPr>
                  <a:t>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A280D72-B572-B3EC-291E-71C0FB1BB89B}"/>
                  </a:ext>
                </a:extLst>
              </p:cNvPr>
              <p:cNvSpPr txBox="1"/>
              <p:nvPr/>
            </p:nvSpPr>
            <p:spPr>
              <a:xfrm>
                <a:off x="5707682" y="2604308"/>
                <a:ext cx="1026860" cy="64633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3600" b="1" kern="0">
                    <a:solidFill>
                      <a:schemeClr val="bg1"/>
                    </a:solidFill>
                    <a:latin typeface="+mn-lt"/>
                  </a:rPr>
                  <a:t>4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EDB7B55-FB32-3B15-4D86-2A11CE004E4D}"/>
                  </a:ext>
                </a:extLst>
              </p:cNvPr>
              <p:cNvSpPr txBox="1"/>
              <p:nvPr/>
            </p:nvSpPr>
            <p:spPr>
              <a:xfrm>
                <a:off x="7414743" y="2629328"/>
                <a:ext cx="1026860" cy="646331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3600" b="1" kern="0">
                    <a:solidFill>
                      <a:schemeClr val="bg1"/>
                    </a:solidFill>
                    <a:latin typeface="+mn-lt"/>
                  </a:rPr>
                  <a:t>5</a:t>
                </a: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3F9C661-51A7-DDA4-C8CB-FEA2E02FBCFE}"/>
                </a:ext>
              </a:extLst>
            </p:cNvPr>
            <p:cNvSpPr/>
            <p:nvPr/>
          </p:nvSpPr>
          <p:spPr bwMode="auto">
            <a:xfrm>
              <a:off x="4289502" y="2627087"/>
              <a:ext cx="576947" cy="576947"/>
            </a:xfrm>
            <a:prstGeom prst="ellipse">
              <a:avLst/>
            </a:prstGeom>
            <a:solidFill>
              <a:srgbClr val="557FA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N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661516-3903-550D-E067-8194D1A8E820}"/>
                </a:ext>
              </a:extLst>
            </p:cNvPr>
            <p:cNvSpPr txBox="1"/>
            <p:nvPr/>
          </p:nvSpPr>
          <p:spPr>
            <a:xfrm>
              <a:off x="4421395" y="2568693"/>
              <a:ext cx="337297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3600" b="1" kern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213535"/>
      </p:ext>
    </p:extLst>
  </p:cSld>
  <p:clrMapOvr>
    <a:masterClrMapping/>
  </p:clrMapOvr>
</p:sld>
</file>

<file path=ppt/theme/theme1.xml><?xml version="1.0" encoding="utf-8"?>
<a:theme xmlns:a="http://schemas.openxmlformats.org/drawingml/2006/main" name="NZGIF PPT theme">
  <a:themeElements>
    <a:clrScheme name="XRB Green 2">
      <a:dk1>
        <a:srgbClr val="000000"/>
      </a:dk1>
      <a:lt1>
        <a:srgbClr val="FFFFFF"/>
      </a:lt1>
      <a:dk2>
        <a:srgbClr val="3F403A"/>
      </a:dk2>
      <a:lt2>
        <a:srgbClr val="68AA55"/>
      </a:lt2>
      <a:accent1>
        <a:srgbClr val="23500B"/>
      </a:accent1>
      <a:accent2>
        <a:srgbClr val="4C4D4D"/>
      </a:accent2>
      <a:accent3>
        <a:srgbClr val="A5A5A5"/>
      </a:accent3>
      <a:accent4>
        <a:srgbClr val="DAD8DA"/>
      </a:accent4>
      <a:accent5>
        <a:srgbClr val="FFFFFF"/>
      </a:accent5>
      <a:accent6>
        <a:srgbClr val="FFFFFF"/>
      </a:accent6>
      <a:hlink>
        <a:srgbClr val="0563C1"/>
      </a:hlink>
      <a:folHlink>
        <a:srgbClr val="33A6D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algn="l">
          <a:defRPr sz="28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A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XRB Powerpoint template ABOUT" id="{03C2C4B4-AE5A-4347-9346-576B44AACF9A}" vid="{6822A5C2-F6ED-4404-901F-B5D45B1C0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BC" ma:contentTypeID="0x0101007F55D9E324541740BF6388CE6442715083004368637155130F4AB6BEC9DD7BCFB29F" ma:contentTypeVersion="33" ma:contentTypeDescription="Default content type used for tagging unspecified files including those migrated from AuthoDox. Users need to correct the files content type when editing." ma:contentTypeScope="" ma:versionID="ec0d6e4adfc8473cd71aafdc2f5a5b9f">
  <xsd:schema xmlns:xsd="http://www.w3.org/2001/XMLSchema" xmlns:xs="http://www.w3.org/2001/XMLSchema" xmlns:p="http://schemas.microsoft.com/office/2006/metadata/properties" xmlns:ns2="43619995-018f-4e2c-8089-9af5b1b4449f" xmlns:ns3="http://schemas.microsoft.com/sharepoint/v3/fields" xmlns:ns4="86ff2545-424e-41e2-b804-9e3bc561fde3" targetNamespace="http://schemas.microsoft.com/office/2006/metadata/properties" ma:root="true" ma:fieldsID="729ff4eaf6c88416d67c4a0eb43662f3" ns2:_="" ns3:_="" ns4:_="">
    <xsd:import namespace="43619995-018f-4e2c-8089-9af5b1b4449f"/>
    <xsd:import namespace="http://schemas.microsoft.com/sharepoint/v3/fields"/>
    <xsd:import namespace="86ff2545-424e-41e2-b804-9e3bc561fde3"/>
    <xsd:element name="properties">
      <xsd:complexType>
        <xsd:sequence>
          <xsd:element name="documentManagement">
            <xsd:complexType>
              <xsd:all>
                <xsd:element ref="ns2:XRBAuthoDoxID" minOccurs="0"/>
                <xsd:element ref="ns3:DocCreatedSaved" minOccurs="0"/>
                <xsd:element ref="ns3:DocModifiedSaved" minOccurs="0"/>
                <xsd:element ref="ns3:EmAttachCount" minOccurs="0"/>
                <xsd:element ref="ns3:EmAttachmentNames" minOccurs="0"/>
                <xsd:element ref="ns3:EmBCC" minOccurs="0"/>
                <xsd:element ref="ns3:EmBCCSMTPAddress" minOccurs="0"/>
                <xsd:element ref="ns3:EmBody" minOccurs="0"/>
                <xsd:element ref="ns3:EmCategory" minOccurs="0"/>
                <xsd:element ref="ns3:EmCC" minOccurs="0"/>
                <xsd:element ref="ns3:EmCCSMTPAddress" minOccurs="0"/>
                <xsd:element ref="ns3:EmCompanies" minOccurs="0"/>
                <xsd:element ref="ns3:EmCon" minOccurs="0"/>
                <xsd:element ref="ns3:EmConversationID" minOccurs="0"/>
                <xsd:element ref="ns3:EmConversationIndex" minOccurs="0"/>
                <xsd:element ref="ns3:EmDate" minOccurs="0"/>
                <xsd:element ref="ns3:EmDateReceived" minOccurs="0"/>
                <xsd:element ref="ns3:EmDateSent" minOccurs="0"/>
                <xsd:element ref="ns3:EmFrom" minOccurs="0"/>
                <xsd:element ref="ns3:EmFromName" minOccurs="0"/>
                <xsd:element ref="ns3:EmFromSMTPAddress" minOccurs="0"/>
                <xsd:element ref="ns3:EmHasAttachments" minOccurs="0"/>
                <xsd:element ref="ns3:EmID" minOccurs="0"/>
                <xsd:element ref="ns3:EmImportance" minOccurs="0"/>
                <xsd:element ref="ns3:EmReceivedByName" minOccurs="0"/>
                <xsd:element ref="ns3:EmReceivedOnBehalfOfName" minOccurs="0"/>
                <xsd:element ref="ns3:EmReplyRecipientNames" minOccurs="0"/>
                <xsd:element ref="ns3:EmReplyRecipients" minOccurs="0"/>
                <xsd:element ref="ns3:EmRetentionPolicyName" minOccurs="0"/>
                <xsd:element ref="ns3:EmSensitivity" minOccurs="0"/>
                <xsd:element ref="ns3:EmSentOnBehalfOfName" minOccurs="0"/>
                <xsd:element ref="ns3:EmSubject" minOccurs="0"/>
                <xsd:element ref="ns3:EmTo" minOccurs="0"/>
                <xsd:element ref="ns3:EmToAddress" minOccurs="0"/>
                <xsd:element ref="ns3:EmToSMTPAddress" minOccurs="0"/>
                <xsd:element ref="ns3:EmTyp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19995-018f-4e2c-8089-9af5b1b4449f" elementFormDefault="qualified">
    <xsd:import namespace="http://schemas.microsoft.com/office/2006/documentManagement/types"/>
    <xsd:import namespace="http://schemas.microsoft.com/office/infopath/2007/PartnerControls"/>
    <xsd:element name="XRBAuthoDoxID" ma:index="8" nillable="true" ma:displayName="AuthoDox ID" ma:description="AuthoDox document ID retained after migration." ma:internalName="XRBAuthoDox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CreatedSaved" ma:index="9" nillable="true" ma:displayName="Document Created Saved" ma:format="DateTime" ma:internalName="DocCreatedSaved" ma:readOnly="false">
      <xsd:simpleType>
        <xsd:restriction base="dms:DateTime"/>
      </xsd:simpleType>
    </xsd:element>
    <xsd:element name="DocModifiedSaved" ma:index="10" nillable="true" ma:displayName="Document Modified Saved" ma:format="DateTime" ma:internalName="DocModifiedSaved" ma:readOnly="false">
      <xsd:simpleType>
        <xsd:restriction base="dms:DateTime"/>
      </xsd:simpleType>
    </xsd:element>
    <xsd:element name="EmAttachCount" ma:index="11" nillable="true" ma:displayName="Email Attachment Count" ma:internalName="EmAttachCount" ma:readOnly="false">
      <xsd:simpleType>
        <xsd:restriction base="dms:Text"/>
      </xsd:simpleType>
    </xsd:element>
    <xsd:element name="EmAttachmentNames" ma:index="12" nillable="true" ma:displayName="Email Attachment Names" ma:internalName="EmAttachmentNames" ma:readOnly="false">
      <xsd:simpleType>
        <xsd:restriction base="dms:Note"/>
      </xsd:simpleType>
    </xsd:element>
    <xsd:element name="EmBCC" ma:index="13" nillable="true" ma:displayName="Email BCC" ma:internalName="EmBCC" ma:readOnly="false">
      <xsd:simpleType>
        <xsd:restriction base="dms:Note"/>
      </xsd:simpleType>
    </xsd:element>
    <xsd:element name="EmBCCSMTPAddress" ma:index="14" nillable="true" ma:displayName="Email BCC SMTP Address" ma:internalName="EmBCCSMTPAddress" ma:readOnly="false">
      <xsd:simpleType>
        <xsd:restriction base="dms:Note"/>
      </xsd:simpleType>
    </xsd:element>
    <xsd:element name="EmBody" ma:index="15" nillable="true" ma:displayName="Email Body" ma:internalName="EmBody" ma:readOnly="false">
      <xsd:simpleType>
        <xsd:restriction base="dms:Note"/>
      </xsd:simpleType>
    </xsd:element>
    <xsd:element name="EmCategory" ma:index="16" nillable="true" ma:displayName="Email Category" ma:internalName="EmCategory" ma:readOnly="false">
      <xsd:simpleType>
        <xsd:restriction base="dms:Text"/>
      </xsd:simpleType>
    </xsd:element>
    <xsd:element name="EmCC" ma:index="17" nillable="true" ma:displayName="Email CC" ma:internalName="EmCC" ma:readOnly="false">
      <xsd:simpleType>
        <xsd:restriction base="dms:Note"/>
      </xsd:simpleType>
    </xsd:element>
    <xsd:element name="EmCCSMTPAddress" ma:index="18" nillable="true" ma:displayName="Email CC SMTP Address" ma:internalName="EmCCSMTPAddress" ma:readOnly="false">
      <xsd:simpleType>
        <xsd:restriction base="dms:Note"/>
      </xsd:simpleType>
    </xsd:element>
    <xsd:element name="EmCompanies" ma:index="19" nillable="true" ma:displayName="Email Companies" ma:internalName="EmCompanies" ma:readOnly="false">
      <xsd:simpleType>
        <xsd:restriction base="dms:Text"/>
      </xsd:simpleType>
    </xsd:element>
    <xsd:element name="EmCon" ma:index="20" nillable="true" ma:displayName="Email Conversation" ma:internalName="EmCon" ma:readOnly="false">
      <xsd:simpleType>
        <xsd:restriction base="dms:Text"/>
      </xsd:simpleType>
    </xsd:element>
    <xsd:element name="EmConversationID" ma:index="21" nillable="true" ma:displayName="Email Conversation ID" ma:internalName="EmConversationID" ma:readOnly="false">
      <xsd:simpleType>
        <xsd:restriction base="dms:Note">
          <xsd:maxLength value="255"/>
        </xsd:restriction>
      </xsd:simpleType>
    </xsd:element>
    <xsd:element name="EmConversationIndex" ma:index="22" nillable="true" ma:displayName="Email Conversation Index" ma:internalName="EmConversationIndex" ma:readOnly="false">
      <xsd:simpleType>
        <xsd:restriction base="dms:Note">
          <xsd:maxLength value="255"/>
        </xsd:restriction>
      </xsd:simpleType>
    </xsd:element>
    <xsd:element name="EmDate" ma:index="23" nillable="true" ma:displayName="Email Date" ma:format="DateTime" ma:internalName="EmDate" ma:readOnly="false">
      <xsd:simpleType>
        <xsd:restriction base="dms:DateTime"/>
      </xsd:simpleType>
    </xsd:element>
    <xsd:element name="EmDateReceived" ma:index="24" nillable="true" ma:displayName="Email Date Received" ma:format="DateTime" ma:internalName="EmDateReceived" ma:readOnly="false">
      <xsd:simpleType>
        <xsd:restriction base="dms:DateTime"/>
      </xsd:simpleType>
    </xsd:element>
    <xsd:element name="EmDateSent" ma:index="25" nillable="true" ma:displayName="Email Date Sent" ma:format="DateTime" ma:internalName="EmDateSent" ma:readOnly="false">
      <xsd:simpleType>
        <xsd:restriction base="dms:DateTime"/>
      </xsd:simpleType>
    </xsd:element>
    <xsd:element name="EmFrom" ma:index="26" nillable="true" ma:displayName="Email From" ma:internalName="EmFrom" ma:readOnly="false">
      <xsd:simpleType>
        <xsd:restriction base="dms:Text"/>
      </xsd:simpleType>
    </xsd:element>
    <xsd:element name="EmFromName" ma:index="27" nillable="true" ma:displayName="Email From Name" ma:internalName="EmFromName" ma:readOnly="false">
      <xsd:simpleType>
        <xsd:restriction base="dms:Text"/>
      </xsd:simpleType>
    </xsd:element>
    <xsd:element name="EmFromSMTPAddress" ma:index="28" nillable="true" ma:displayName="Email From SMTP Address" ma:internalName="EmFromSMTPAddress" ma:readOnly="false">
      <xsd:simpleType>
        <xsd:restriction base="dms:Text"/>
      </xsd:simpleType>
    </xsd:element>
    <xsd:element name="EmHasAttachments" ma:index="29" nillable="true" ma:displayName="Email Has Attachments" ma:internalName="EmHasAttachments" ma:readOnly="false">
      <xsd:simpleType>
        <xsd:restriction base="dms:Boolean"/>
      </xsd:simpleType>
    </xsd:element>
    <xsd:element name="EmID" ma:index="30" nillable="true" ma:displayName="Email ID" ma:internalName="EmID" ma:readOnly="false">
      <xsd:simpleType>
        <xsd:restriction base="dms:Text"/>
      </xsd:simpleType>
    </xsd:element>
    <xsd:element name="EmImportance" ma:index="31" nillable="true" ma:displayName="Email Importance" ma:internalName="EmImportance" ma:readOnly="false">
      <xsd:simpleType>
        <xsd:restriction base="dms:Number"/>
      </xsd:simpleType>
    </xsd:element>
    <xsd:element name="EmReceivedByName" ma:index="32" nillable="true" ma:displayName="Email Received By Name" ma:internalName="EmReceivedByName" ma:readOnly="false">
      <xsd:simpleType>
        <xsd:restriction base="dms:Text"/>
      </xsd:simpleType>
    </xsd:element>
    <xsd:element name="EmReceivedOnBehalfOfName" ma:index="33" nillable="true" ma:displayName="Email Received On Behalf Of Name" ma:internalName="EmReceivedOnBehalfOfName" ma:readOnly="false">
      <xsd:simpleType>
        <xsd:restriction base="dms:Text"/>
      </xsd:simpleType>
    </xsd:element>
    <xsd:element name="EmReplyRecipientNames" ma:index="34" nillable="true" ma:displayName="Email Reply Recipient Names" ma:internalName="EmReplyRecipientNames" ma:readOnly="false">
      <xsd:simpleType>
        <xsd:restriction base="dms:Text"/>
      </xsd:simpleType>
    </xsd:element>
    <xsd:element name="EmReplyRecipients" ma:index="35" nillable="true" ma:displayName="Email Reply Recipients" ma:internalName="EmReplyRecipients" ma:readOnly="false">
      <xsd:simpleType>
        <xsd:restriction base="dms:Text"/>
      </xsd:simpleType>
    </xsd:element>
    <xsd:element name="EmRetentionPolicyName" ma:index="36" nillable="true" ma:displayName="Email Retention Policy Name" ma:internalName="EmRetentionPolicyName" ma:readOnly="false">
      <xsd:simpleType>
        <xsd:restriction base="dms:Text"/>
      </xsd:simpleType>
    </xsd:element>
    <xsd:element name="EmSensitivity" ma:index="37" nillable="true" ma:displayName="Email Sensitivity" ma:internalName="EmSensitivity" ma:readOnly="false">
      <xsd:simpleType>
        <xsd:restriction base="dms:Number"/>
      </xsd:simpleType>
    </xsd:element>
    <xsd:element name="EmSentOnBehalfOfName" ma:index="38" nillable="true" ma:displayName="Email Sent On Behalf Of Name" ma:internalName="EmSentOnBehalfOfName" ma:readOnly="false">
      <xsd:simpleType>
        <xsd:restriction base="dms:Text"/>
      </xsd:simpleType>
    </xsd:element>
    <xsd:element name="EmSubject" ma:index="39" nillable="true" ma:displayName="Email Subject" ma:internalName="EmSubject" ma:readOnly="false">
      <xsd:simpleType>
        <xsd:restriction base="dms:Text"/>
      </xsd:simpleType>
    </xsd:element>
    <xsd:element name="EmTo" ma:index="40" nillable="true" ma:displayName="Email To" ma:internalName="EmTo" ma:readOnly="false">
      <xsd:simpleType>
        <xsd:restriction base="dms:Note"/>
      </xsd:simpleType>
    </xsd:element>
    <xsd:element name="EmToAddress" ma:index="41" nillable="true" ma:displayName="Email To Address" ma:internalName="EmToAddress" ma:readOnly="false">
      <xsd:simpleType>
        <xsd:restriction base="dms:Note"/>
      </xsd:simpleType>
    </xsd:element>
    <xsd:element name="EmToSMTPAddress" ma:index="42" nillable="true" ma:displayName="Email To SMTP Address" ma:internalName="EmToSMTPAddress" ma:readOnly="false">
      <xsd:simpleType>
        <xsd:restriction base="dms:Note"/>
      </xsd:simpleType>
    </xsd:element>
    <xsd:element name="EmType" ma:index="43" nillable="true" ma:displayName="Email Type" ma:internalName="EmTyp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f2545-424e-41e2-b804-9e3bc561fde3" elementFormDefault="qualified">
    <xsd:import namespace="http://schemas.microsoft.com/office/2006/documentManagement/types"/>
    <xsd:import namespace="http://schemas.microsoft.com/office/infopath/2007/PartnerControls"/>
    <xsd:element name="_dlc_DocId" ma:index="4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c02815c-28df-484f-9884-3bf00d466f96" ContentTypeId="0x0101007F55D9E324541740BF6388CE644271508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ttachCount xmlns="http://schemas.microsoft.com/sharepoint/v3/fields" xsi:nil="true"/>
    <EmAttachmentNames xmlns="http://schemas.microsoft.com/sharepoint/v3/fields" xsi:nil="true"/>
    <EmReceivedOnBehalfOfName xmlns="http://schemas.microsoft.com/sharepoint/v3/fields" xsi:nil="true"/>
    <EmImportance xmlns="http://schemas.microsoft.com/sharepoint/v3/fields" xsi:nil="true"/>
    <EmCC xmlns="http://schemas.microsoft.com/sharepoint/v3/fields" xsi:nil="true"/>
    <EmCCSMTPAddress xmlns="http://schemas.microsoft.com/sharepoint/v3/fields" xsi:nil="true"/>
    <EmReceivedByName xmlns="http://schemas.microsoft.com/sharepoint/v3/fields" xsi:nil="true"/>
    <EmSentOnBehalfOfName xmlns="http://schemas.microsoft.com/sharepoint/v3/fields" xsi:nil="true"/>
    <EmCompanies xmlns="http://schemas.microsoft.com/sharepoint/v3/fields" xsi:nil="true"/>
    <EmID xmlns="http://schemas.microsoft.com/sharepoint/v3/fields" xsi:nil="true"/>
    <DocModifiedSaved xmlns="http://schemas.microsoft.com/sharepoint/v3/fields" xsi:nil="true"/>
    <EmBCC xmlns="http://schemas.microsoft.com/sharepoint/v3/fields" xsi:nil="true"/>
    <EmBCCSMTPAddress xmlns="http://schemas.microsoft.com/sharepoint/v3/fields" xsi:nil="true"/>
    <EmCon xmlns="http://schemas.microsoft.com/sharepoint/v3/fields" xsi:nil="true"/>
    <EmFromName xmlns="http://schemas.microsoft.com/sharepoint/v3/fields" xsi:nil="true"/>
    <EmHasAttachments xmlns="http://schemas.microsoft.com/sharepoint/v3/fields" xsi:nil="true"/>
    <EmRetentionPolicyName xmlns="http://schemas.microsoft.com/sharepoint/v3/fields" xsi:nil="true"/>
    <EmSubject xmlns="http://schemas.microsoft.com/sharepoint/v3/fields" xsi:nil="true"/>
    <EmType xmlns="http://schemas.microsoft.com/sharepoint/v3/fields" xsi:nil="true"/>
    <EmDateSent xmlns="http://schemas.microsoft.com/sharepoint/v3/fields" xsi:nil="true"/>
    <EmReplyRecipientNames xmlns="http://schemas.microsoft.com/sharepoint/v3/fields" xsi:nil="true"/>
    <EmReplyRecipients xmlns="http://schemas.microsoft.com/sharepoint/v3/fields" xsi:nil="true"/>
    <EmDateReceived xmlns="http://schemas.microsoft.com/sharepoint/v3/fields" xsi:nil="true"/>
    <EmToAddress xmlns="http://schemas.microsoft.com/sharepoint/v3/fields" xsi:nil="true"/>
    <EmFrom xmlns="http://schemas.microsoft.com/sharepoint/v3/fields" xsi:nil="true"/>
    <EmTo xmlns="http://schemas.microsoft.com/sharepoint/v3/fields" xsi:nil="true"/>
    <EmToSMTPAddress xmlns="http://schemas.microsoft.com/sharepoint/v3/fields" xsi:nil="true"/>
    <XRBAuthoDoxID xmlns="43619995-018f-4e2c-8089-9af5b1b4449f" xsi:nil="true"/>
    <DocCreatedSaved xmlns="http://schemas.microsoft.com/sharepoint/v3/fields" xsi:nil="true"/>
    <EmDate xmlns="http://schemas.microsoft.com/sharepoint/v3/fields" xsi:nil="true"/>
    <EmSensitivity xmlns="http://schemas.microsoft.com/sharepoint/v3/fields" xsi:nil="true"/>
    <EmBody xmlns="http://schemas.microsoft.com/sharepoint/v3/fields" xsi:nil="true"/>
    <EmCategory xmlns="http://schemas.microsoft.com/sharepoint/v3/fields" xsi:nil="true"/>
    <EmFromSMTPAddress xmlns="http://schemas.microsoft.com/sharepoint/v3/fields" xsi:nil="true"/>
    <EmConversationID xmlns="http://schemas.microsoft.com/sharepoint/v3/fields" xsi:nil="true"/>
    <EmConversationIndex xmlns="http://schemas.microsoft.com/sharepoint/v3/fields" xsi:nil="true"/>
    <_dlc_DocId xmlns="86ff2545-424e-41e2-b804-9e3bc561fde3">EXRB-528297321-6059</_dlc_DocId>
    <_dlc_DocIdUrl xmlns="86ff2545-424e-41e2-b804-9e3bc561fde3">
      <Url>https://xrbgovt.sharepoint.com/sites/Communications/_layouts/15/DocIdRedir.aspx?ID=EXRB-528297321-6059</Url>
      <Description>EXRB-528297321-6059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FBDB57-308D-4E01-81C1-FDBFAFBCE6D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2F36903-F899-4294-8163-4C19753E2781}">
  <ds:schemaRefs>
    <ds:schemaRef ds:uri="43619995-018f-4e2c-8089-9af5b1b4449f"/>
    <ds:schemaRef ds:uri="86ff2545-424e-41e2-b804-9e3bc561fd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8163461-F0D5-4D91-ACCF-56E614533C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8ADD7A1-B9EC-49D3-8614-3F8E26CA14C0}">
  <ds:schemaRefs>
    <ds:schemaRef ds:uri="43619995-018f-4e2c-8089-9af5b1b4449f"/>
    <ds:schemaRef ds:uri="http://purl.org/dc/terms/"/>
    <ds:schemaRef ds:uri="http://schemas.microsoft.com/sharepoint/v3/field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6ff2545-424e-41e2-b804-9e3bc561fde3"/>
  </ds:schemaRefs>
</ds:datastoreItem>
</file>

<file path=customXml/itemProps5.xml><?xml version="1.0" encoding="utf-8"?>
<ds:datastoreItem xmlns:ds="http://schemas.openxmlformats.org/officeDocument/2006/customXml" ds:itemID="{E8C8F91A-B9F8-4DFF-882B-BF7BA9DBD6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XRB Powerpoint template ABOUT</Template>
  <TotalTime>0</TotalTime>
  <Words>478</Words>
  <Application>Microsoft Office PowerPoint</Application>
  <PresentationFormat>On-screen Show (16:9)</PresentationFormat>
  <Paragraphs>64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NZGIF PPT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O’Sullivan</dc:creator>
  <cp:lastModifiedBy>Catherine O’Sullivan</cp:lastModifiedBy>
  <cp:revision>2</cp:revision>
  <cp:lastPrinted>2023-07-05T02:40:48Z</cp:lastPrinted>
  <dcterms:created xsi:type="dcterms:W3CDTF">2023-01-31T20:36:36Z</dcterms:created>
  <dcterms:modified xsi:type="dcterms:W3CDTF">2023-07-05T22:24:24Z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0x0101007F55D9E324541740BF6388CE6442715083004368637155130F4AB6BEC9DD7BCFB29F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dlc_DocIdItemGuid">
    <vt:lpwstr>5c3ae9b7-8cc8-4f6b-be14-edbea4ceedcd</vt:lpwstr>
  </property>
  <property fmtid="{D5CDD505-2E9C-101B-9397-08002B2CF9AE}" pid="8" name="TaxCatchAll">
    <vt:lpwstr>1;#Accounting Projects|74114e71-9496-4029-925c-4fa5e0c80691</vt:lpwstr>
  </property>
  <property fmtid="{D5CDD505-2E9C-101B-9397-08002B2CF9AE}" pid="9" name="n7c90e95e34347149b08f2a867a65e3c">
    <vt:lpwstr>Accounting Projects|74114e71-9496-4029-925c-4fa5e0c80691</vt:lpwstr>
  </property>
  <property fmtid="{D5CDD505-2E9C-101B-9397-08002B2CF9AE}" pid="10" name="a593ffe969474e1ba7b1de384f197d96">
    <vt:lpwstr/>
  </property>
  <property fmtid="{D5CDD505-2E9C-101B-9397-08002B2CF9AE}" pid="11" name="dfbdd776951e4667a1254b6a3d2f37d9">
    <vt:lpwstr/>
  </property>
  <property fmtid="{D5CDD505-2E9C-101B-9397-08002B2CF9AE}" pid="12" name="accountingTags">
    <vt:lpwstr/>
  </property>
  <property fmtid="{D5CDD505-2E9C-101B-9397-08002B2CF9AE}" pid="13" name="accounting">
    <vt:lpwstr>1;#Accounting Projects|74114e71-9496-4029-925c-4fa5e0c80691</vt:lpwstr>
  </property>
  <property fmtid="{D5CDD505-2E9C-101B-9397-08002B2CF9AE}" pid="14" name="BusinessGroupName">
    <vt:lpwstr/>
  </property>
  <property fmtid="{D5CDD505-2E9C-101B-9397-08002B2CF9AE}" pid="15" name="projectType">
    <vt:lpwstr/>
  </property>
  <property fmtid="{D5CDD505-2E9C-101B-9397-08002B2CF9AE}" pid="16" name="c8a3f901464f4db88354c639b8754dd9">
    <vt:lpwstr/>
  </property>
  <property fmtid="{D5CDD505-2E9C-101B-9397-08002B2CF9AE}" pid="17" name="mfd2cedde1974d988babb6b1bceebc99">
    <vt:lpwstr/>
  </property>
  <property fmtid="{D5CDD505-2E9C-101B-9397-08002B2CF9AE}" pid="18" name="projectName">
    <vt:lpwstr/>
  </property>
  <property fmtid="{D5CDD505-2E9C-101B-9397-08002B2CF9AE}" pid="19" name="SharedWithUsers">
    <vt:lpwstr>51;#Alex Heffernan;#126;#XRB Business Support;#87;#XJulie Huo;#48;#Emily Marden;#394;#Catherine O’Sullivan</vt:lpwstr>
  </property>
  <property fmtid="{D5CDD505-2E9C-101B-9397-08002B2CF9AE}" pid="20" name="Order">
    <vt:r8>184900</vt:r8>
  </property>
  <property fmtid="{D5CDD505-2E9C-101B-9397-08002B2CF9AE}" pid="21" name="_dlc_DocId">
    <vt:lpwstr>EXRB-528297321-1849</vt:lpwstr>
  </property>
  <property fmtid="{D5CDD505-2E9C-101B-9397-08002B2CF9AE}" pid="22" name="TriggerFlowInfo">
    <vt:lpwstr/>
  </property>
  <property fmtid="{D5CDD505-2E9C-101B-9397-08002B2CF9AE}" pid="23" name="_dlc_DocIdUrl">
    <vt:lpwstr>https://xrbgovt.sharepoint.com/sites/Communications/_layouts/15/DocIdRedir.aspx?ID=EXRB-528297321-1849, EXRB-528297321-1849</vt:lpwstr>
  </property>
  <property fmtid="{D5CDD505-2E9C-101B-9397-08002B2CF9AE}" pid="24" name="_ExtendedDescription">
    <vt:lpwstr/>
  </property>
</Properties>
</file>